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180"/>
  </p:notesMasterIdLst>
  <p:sldIdLst>
    <p:sldId id="557" r:id="rId3"/>
    <p:sldId id="881" r:id="rId4"/>
    <p:sldId id="558" r:id="rId5"/>
    <p:sldId id="560" r:id="rId6"/>
    <p:sldId id="561" r:id="rId7"/>
    <p:sldId id="562" r:id="rId8"/>
    <p:sldId id="563" r:id="rId9"/>
    <p:sldId id="564" r:id="rId10"/>
    <p:sldId id="565" r:id="rId11"/>
    <p:sldId id="566" r:id="rId12"/>
    <p:sldId id="567" r:id="rId13"/>
    <p:sldId id="568" r:id="rId14"/>
    <p:sldId id="569" r:id="rId15"/>
    <p:sldId id="570" r:id="rId16"/>
    <p:sldId id="586" r:id="rId17"/>
    <p:sldId id="573" r:id="rId18"/>
    <p:sldId id="574" r:id="rId19"/>
    <p:sldId id="575" r:id="rId20"/>
    <p:sldId id="876" r:id="rId21"/>
    <p:sldId id="576" r:id="rId22"/>
    <p:sldId id="577" r:id="rId23"/>
    <p:sldId id="579" r:id="rId24"/>
    <p:sldId id="588" r:id="rId25"/>
    <p:sldId id="877" r:id="rId26"/>
    <p:sldId id="878" r:id="rId27"/>
    <p:sldId id="879" r:id="rId28"/>
    <p:sldId id="763" r:id="rId29"/>
    <p:sldId id="809" r:id="rId30"/>
    <p:sldId id="764" r:id="rId31"/>
    <p:sldId id="810" r:id="rId32"/>
    <p:sldId id="765" r:id="rId33"/>
    <p:sldId id="786" r:id="rId34"/>
    <p:sldId id="785" r:id="rId35"/>
    <p:sldId id="766" r:id="rId36"/>
    <p:sldId id="1015" r:id="rId37"/>
    <p:sldId id="1016" r:id="rId38"/>
    <p:sldId id="1017" r:id="rId39"/>
    <p:sldId id="1019" r:id="rId40"/>
    <p:sldId id="770" r:id="rId41"/>
    <p:sldId id="1021" r:id="rId42"/>
    <p:sldId id="1018" r:id="rId43"/>
    <p:sldId id="883" r:id="rId44"/>
    <p:sldId id="889" r:id="rId45"/>
    <p:sldId id="1011" r:id="rId46"/>
    <p:sldId id="1012" r:id="rId47"/>
    <p:sldId id="1022" r:id="rId48"/>
    <p:sldId id="1023" r:id="rId49"/>
    <p:sldId id="1024" r:id="rId50"/>
    <p:sldId id="891" r:id="rId51"/>
    <p:sldId id="892" r:id="rId52"/>
    <p:sldId id="777" r:id="rId53"/>
    <p:sldId id="946" r:id="rId54"/>
    <p:sldId id="947" r:id="rId55"/>
    <p:sldId id="1020" r:id="rId56"/>
    <p:sldId id="990" r:id="rId57"/>
    <p:sldId id="991" r:id="rId58"/>
    <p:sldId id="1028" r:id="rId59"/>
    <p:sldId id="1027" r:id="rId60"/>
    <p:sldId id="1026" r:id="rId61"/>
    <p:sldId id="998" r:id="rId62"/>
    <p:sldId id="1000" r:id="rId63"/>
    <p:sldId id="1001" r:id="rId64"/>
    <p:sldId id="1002" r:id="rId65"/>
    <p:sldId id="1003" r:id="rId66"/>
    <p:sldId id="992" r:id="rId67"/>
    <p:sldId id="993" r:id="rId68"/>
    <p:sldId id="994" r:id="rId69"/>
    <p:sldId id="995" r:id="rId70"/>
    <p:sldId id="996" r:id="rId71"/>
    <p:sldId id="997" r:id="rId72"/>
    <p:sldId id="1005" r:id="rId73"/>
    <p:sldId id="1006" r:id="rId74"/>
    <p:sldId id="1007" r:id="rId75"/>
    <p:sldId id="1008" r:id="rId76"/>
    <p:sldId id="1009" r:id="rId77"/>
    <p:sldId id="1025" r:id="rId78"/>
    <p:sldId id="1029" r:id="rId79"/>
    <p:sldId id="1030" r:id="rId80"/>
    <p:sldId id="1031" r:id="rId81"/>
    <p:sldId id="1032" r:id="rId82"/>
    <p:sldId id="1033" r:id="rId83"/>
    <p:sldId id="1034" r:id="rId84"/>
    <p:sldId id="1043" r:id="rId85"/>
    <p:sldId id="1044" r:id="rId86"/>
    <p:sldId id="1035" r:id="rId87"/>
    <p:sldId id="1036" r:id="rId88"/>
    <p:sldId id="1037" r:id="rId89"/>
    <p:sldId id="1038" r:id="rId90"/>
    <p:sldId id="1039" r:id="rId91"/>
    <p:sldId id="1040" r:id="rId92"/>
    <p:sldId id="1041" r:id="rId93"/>
    <p:sldId id="1042" r:id="rId94"/>
    <p:sldId id="894" r:id="rId95"/>
    <p:sldId id="874" r:id="rId96"/>
    <p:sldId id="895" r:id="rId97"/>
    <p:sldId id="896" r:id="rId98"/>
    <p:sldId id="897" r:id="rId99"/>
    <p:sldId id="898" r:id="rId100"/>
    <p:sldId id="899" r:id="rId101"/>
    <p:sldId id="900" r:id="rId102"/>
    <p:sldId id="901" r:id="rId103"/>
    <p:sldId id="902" r:id="rId104"/>
    <p:sldId id="903" r:id="rId105"/>
    <p:sldId id="904" r:id="rId106"/>
    <p:sldId id="905" r:id="rId107"/>
    <p:sldId id="906" r:id="rId108"/>
    <p:sldId id="907" r:id="rId109"/>
    <p:sldId id="908" r:id="rId110"/>
    <p:sldId id="909" r:id="rId111"/>
    <p:sldId id="910" r:id="rId112"/>
    <p:sldId id="911" r:id="rId113"/>
    <p:sldId id="912" r:id="rId114"/>
    <p:sldId id="913" r:id="rId115"/>
    <p:sldId id="914" r:id="rId116"/>
    <p:sldId id="915" r:id="rId117"/>
    <p:sldId id="916" r:id="rId118"/>
    <p:sldId id="917" r:id="rId119"/>
    <p:sldId id="918" r:id="rId120"/>
    <p:sldId id="919" r:id="rId121"/>
    <p:sldId id="920" r:id="rId122"/>
    <p:sldId id="921" r:id="rId123"/>
    <p:sldId id="922" r:id="rId124"/>
    <p:sldId id="923" r:id="rId125"/>
    <p:sldId id="924" r:id="rId126"/>
    <p:sldId id="925" r:id="rId127"/>
    <p:sldId id="926" r:id="rId128"/>
    <p:sldId id="927" r:id="rId129"/>
    <p:sldId id="928" r:id="rId130"/>
    <p:sldId id="929" r:id="rId131"/>
    <p:sldId id="930" r:id="rId132"/>
    <p:sldId id="931" r:id="rId133"/>
    <p:sldId id="932" r:id="rId134"/>
    <p:sldId id="933" r:id="rId135"/>
    <p:sldId id="934" r:id="rId136"/>
    <p:sldId id="935" r:id="rId137"/>
    <p:sldId id="936" r:id="rId138"/>
    <p:sldId id="989" r:id="rId139"/>
    <p:sldId id="937" r:id="rId140"/>
    <p:sldId id="938" r:id="rId141"/>
    <p:sldId id="939" r:id="rId142"/>
    <p:sldId id="940" r:id="rId143"/>
    <p:sldId id="941" r:id="rId144"/>
    <p:sldId id="942" r:id="rId145"/>
    <p:sldId id="945" r:id="rId146"/>
    <p:sldId id="960" r:id="rId147"/>
    <p:sldId id="961" r:id="rId148"/>
    <p:sldId id="962" r:id="rId149"/>
    <p:sldId id="963" r:id="rId150"/>
    <p:sldId id="964" r:id="rId151"/>
    <p:sldId id="965" r:id="rId152"/>
    <p:sldId id="966" r:id="rId153"/>
    <p:sldId id="967" r:id="rId154"/>
    <p:sldId id="968" r:id="rId155"/>
    <p:sldId id="969" r:id="rId156"/>
    <p:sldId id="970" r:id="rId157"/>
    <p:sldId id="971" r:id="rId158"/>
    <p:sldId id="972" r:id="rId159"/>
    <p:sldId id="973" r:id="rId160"/>
    <p:sldId id="974" r:id="rId161"/>
    <p:sldId id="975" r:id="rId162"/>
    <p:sldId id="976" r:id="rId163"/>
    <p:sldId id="977" r:id="rId164"/>
    <p:sldId id="978" r:id="rId165"/>
    <p:sldId id="979" r:id="rId166"/>
    <p:sldId id="980" r:id="rId167"/>
    <p:sldId id="981" r:id="rId168"/>
    <p:sldId id="982" r:id="rId169"/>
    <p:sldId id="983" r:id="rId170"/>
    <p:sldId id="984" r:id="rId171"/>
    <p:sldId id="985" r:id="rId172"/>
    <p:sldId id="986" r:id="rId173"/>
    <p:sldId id="987" r:id="rId174"/>
    <p:sldId id="988" r:id="rId175"/>
    <p:sldId id="833" r:id="rId176"/>
    <p:sldId id="556" r:id="rId177"/>
    <p:sldId id="760" r:id="rId178"/>
    <p:sldId id="518" r:id="rId17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3333FF"/>
    <a:srgbClr val="FF3399"/>
    <a:srgbClr val="0000CC"/>
    <a:srgbClr val="FF33CC"/>
    <a:srgbClr val="3333CC"/>
    <a:srgbClr val="9900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p:cViewPr varScale="1">
        <p:scale>
          <a:sx n="57" d="100"/>
          <a:sy n="57" d="100"/>
        </p:scale>
        <p:origin x="1238" y="53"/>
      </p:cViewPr>
      <p:guideLst>
        <p:guide orient="horz" pos="2160"/>
        <p:guide pos="2880"/>
      </p:guideLst>
    </p:cSldViewPr>
  </p:slideViewPr>
  <p:notesTextViewPr>
    <p:cViewPr>
      <p:scale>
        <a:sx n="100" d="100"/>
        <a:sy n="100" d="100"/>
      </p:scale>
      <p:origin x="0" y="0"/>
    </p:cViewPr>
  </p:notesTextViewPr>
  <p:sorterViewPr>
    <p:cViewPr>
      <p:scale>
        <a:sx n="30" d="100"/>
        <a:sy n="3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presProps" Target="presProps.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viewProps" Target="viewProps.xml"/><Relationship Id="rId6" Type="http://schemas.openxmlformats.org/officeDocument/2006/relationships/slide" Target="slides/slide4.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72" Type="http://schemas.openxmlformats.org/officeDocument/2006/relationships/slide" Target="slides/slide170.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tableStyles" Target="tableStyle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notesMaster" Target="notesMasters/notesMaster1.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 Type="http://schemas.openxmlformats.org/officeDocument/2006/relationships/slideMaster" Target="slideMasters/slideMaster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7C4FE3-F7F6-408C-99E5-6B595371486E}" type="doc">
      <dgm:prSet loTypeId="urn:microsoft.com/office/officeart/2005/8/layout/vList4#1" loCatId="picture" qsTypeId="urn:microsoft.com/office/officeart/2005/8/quickstyle/simple1" qsCatId="simple" csTypeId="urn:microsoft.com/office/officeart/2005/8/colors/accent1_2" csCatId="accent1" phldr="1"/>
      <dgm:spPr/>
      <dgm:t>
        <a:bodyPr/>
        <a:lstStyle/>
        <a:p>
          <a:endParaRPr lang="en-US"/>
        </a:p>
      </dgm:t>
    </dgm:pt>
    <dgm:pt modelId="{E5EA6DE5-F27D-43EE-A5DF-17F1D29D2F42}">
      <dgm:prSet phldrT="[Text]" custT="1"/>
      <dgm:spPr/>
      <dgm:t>
        <a:bodyPr/>
        <a:lstStyle/>
        <a:p>
          <a:r>
            <a:rPr lang="en-US" sz="2000" b="1" dirty="0" smtClean="0">
              <a:latin typeface="Times New Roman" pitchFamily="18" charset="0"/>
              <a:cs typeface="Times New Roman" pitchFamily="18" charset="0"/>
            </a:rPr>
            <a:t>Visionary        </a:t>
          </a:r>
          <a:r>
            <a:rPr lang="en-US" sz="1800" b="1" dirty="0" smtClean="0">
              <a:solidFill>
                <a:srgbClr val="FFFF00"/>
              </a:solidFill>
              <a:latin typeface="Century Gothic" pitchFamily="34" charset="0"/>
              <a:cs typeface="Times New Roman" pitchFamily="18" charset="0"/>
            </a:rPr>
            <a:t>Characteristics of Effective Leadership</a:t>
          </a:r>
        </a:p>
        <a:p>
          <a:r>
            <a:rPr lang="en-US" sz="1800" b="1" dirty="0" smtClean="0">
              <a:latin typeface="Times New Roman" pitchFamily="18" charset="0"/>
              <a:cs typeface="Times New Roman" pitchFamily="18" charset="0"/>
            </a:rPr>
            <a:t>Objectivity </a:t>
          </a:r>
        </a:p>
        <a:p>
          <a:r>
            <a:rPr lang="en-US" sz="2000" b="1" dirty="0" smtClean="0">
              <a:latin typeface="Times New Roman" pitchFamily="18" charset="0"/>
              <a:cs typeface="Times New Roman" pitchFamily="18" charset="0"/>
            </a:rPr>
            <a:t>Confidence </a:t>
          </a:r>
        </a:p>
        <a:p>
          <a:r>
            <a:rPr lang="en-US" sz="2000" b="1" dirty="0" smtClean="0">
              <a:latin typeface="Times New Roman" pitchFamily="18" charset="0"/>
              <a:cs typeface="Times New Roman" pitchFamily="18" charset="0"/>
            </a:rPr>
            <a:t>Concern </a:t>
          </a:r>
        </a:p>
        <a:p>
          <a:r>
            <a:rPr lang="en-US" sz="2000" b="1" dirty="0" smtClean="0">
              <a:latin typeface="Times New Roman" pitchFamily="18" charset="0"/>
              <a:cs typeface="Times New Roman" pitchFamily="18" charset="0"/>
            </a:rPr>
            <a:t>Clarity and effective communication </a:t>
          </a:r>
          <a:endParaRPr lang="en-US" sz="2000" b="1" dirty="0"/>
        </a:p>
      </dgm:t>
    </dgm:pt>
    <dgm:pt modelId="{A150AA09-19B1-4D69-8E53-94BA6D0B084E}" type="parTrans" cxnId="{7206CFAE-71B2-42D0-B358-B5B8ED26B4CE}">
      <dgm:prSet/>
      <dgm:spPr/>
      <dgm:t>
        <a:bodyPr/>
        <a:lstStyle/>
        <a:p>
          <a:endParaRPr lang="en-US"/>
        </a:p>
      </dgm:t>
    </dgm:pt>
    <dgm:pt modelId="{BE0A72B0-6F15-4655-8EE5-06C11CBEA5CA}" type="sibTrans" cxnId="{7206CFAE-71B2-42D0-B358-B5B8ED26B4CE}">
      <dgm:prSet/>
      <dgm:spPr/>
      <dgm:t>
        <a:bodyPr/>
        <a:lstStyle/>
        <a:p>
          <a:endParaRPr lang="en-US"/>
        </a:p>
      </dgm:t>
    </dgm:pt>
    <dgm:pt modelId="{F2A630A5-59B0-453F-BCC6-579A9FAAF72F}">
      <dgm:prSet phldrT="[Text]" custT="1"/>
      <dgm:spPr/>
      <dgm:t>
        <a:bodyPr/>
        <a:lstStyle/>
        <a:p>
          <a:r>
            <a:rPr lang="en-US" sz="2000" b="1" dirty="0" smtClean="0">
              <a:latin typeface="Times New Roman" pitchFamily="18" charset="0"/>
              <a:cs typeface="Times New Roman" pitchFamily="18" charset="0"/>
            </a:rPr>
            <a:t>Social and emotional maturity </a:t>
          </a:r>
        </a:p>
        <a:p>
          <a:r>
            <a:rPr lang="en-US" sz="2000" b="1" dirty="0" smtClean="0">
              <a:latin typeface="Times New Roman" pitchFamily="18" charset="0"/>
              <a:cs typeface="Times New Roman" pitchFamily="18" charset="0"/>
            </a:rPr>
            <a:t>Energy </a:t>
          </a:r>
        </a:p>
        <a:p>
          <a:r>
            <a:rPr lang="en-US" sz="2000" b="1" dirty="0" smtClean="0">
              <a:latin typeface="Times New Roman" pitchFamily="18" charset="0"/>
              <a:cs typeface="Times New Roman" pitchFamily="18" charset="0"/>
            </a:rPr>
            <a:t>Timing</a:t>
          </a:r>
        </a:p>
      </dgm:t>
    </dgm:pt>
    <dgm:pt modelId="{EF311BCB-B728-42B5-9B32-3EFB93890B67}" type="parTrans" cxnId="{7D35C9F5-0B5C-4414-8BA5-F367CEC834FD}">
      <dgm:prSet/>
      <dgm:spPr/>
      <dgm:t>
        <a:bodyPr/>
        <a:lstStyle/>
        <a:p>
          <a:endParaRPr lang="en-US"/>
        </a:p>
      </dgm:t>
    </dgm:pt>
    <dgm:pt modelId="{9E6DCBFF-6F94-46FE-AFAF-F2B1697651A9}" type="sibTrans" cxnId="{7D35C9F5-0B5C-4414-8BA5-F367CEC834FD}">
      <dgm:prSet/>
      <dgm:spPr/>
      <dgm:t>
        <a:bodyPr/>
        <a:lstStyle/>
        <a:p>
          <a:endParaRPr lang="en-US"/>
        </a:p>
      </dgm:t>
    </dgm:pt>
    <dgm:pt modelId="{3747BC44-A5D2-4D4C-B8AC-6ABE3B94FCE6}">
      <dgm:prSet phldrT="[Text]" custT="1"/>
      <dgm:spPr/>
      <dgm:t>
        <a:bodyPr/>
        <a:lstStyle/>
        <a:p>
          <a:r>
            <a:rPr lang="en-US" sz="2000" b="1" dirty="0" smtClean="0">
              <a:solidFill>
                <a:schemeClr val="bg1"/>
              </a:solidFill>
              <a:latin typeface="Times New Roman" pitchFamily="18" charset="0"/>
              <a:cs typeface="Times New Roman" pitchFamily="18" charset="0"/>
            </a:rPr>
            <a:t>Courage </a:t>
          </a:r>
        </a:p>
        <a:p>
          <a:r>
            <a:rPr lang="en-US" sz="2000" b="1" dirty="0" smtClean="0">
              <a:solidFill>
                <a:schemeClr val="bg1"/>
              </a:solidFill>
              <a:latin typeface="Times New Roman" pitchFamily="18" charset="0"/>
              <a:cs typeface="Times New Roman" pitchFamily="18" charset="0"/>
            </a:rPr>
            <a:t>Faith </a:t>
          </a:r>
        </a:p>
        <a:p>
          <a:r>
            <a:rPr lang="en-US" sz="2000" b="1" dirty="0" smtClean="0">
              <a:solidFill>
                <a:schemeClr val="bg1"/>
              </a:solidFill>
              <a:latin typeface="Times New Roman" pitchFamily="18" charset="0"/>
              <a:cs typeface="Times New Roman" pitchFamily="18" charset="0"/>
            </a:rPr>
            <a:t>Achievement drivers </a:t>
          </a:r>
        </a:p>
        <a:p>
          <a:r>
            <a:rPr lang="en-US" sz="2000" b="1" dirty="0" smtClean="0">
              <a:latin typeface="Times New Roman" pitchFamily="18" charset="0"/>
              <a:cs typeface="Times New Roman" pitchFamily="18" charset="0"/>
            </a:rPr>
            <a:t>Morality </a:t>
          </a:r>
        </a:p>
        <a:p>
          <a:r>
            <a:rPr lang="en-US" sz="2000" b="1" dirty="0" smtClean="0">
              <a:latin typeface="Times New Roman" pitchFamily="18" charset="0"/>
              <a:cs typeface="Times New Roman" pitchFamily="18" charset="0"/>
            </a:rPr>
            <a:t>Integrity ; and </a:t>
          </a:r>
        </a:p>
        <a:p>
          <a:r>
            <a:rPr lang="en-US" sz="2000" b="1" dirty="0" smtClean="0">
              <a:latin typeface="Times New Roman" pitchFamily="18" charset="0"/>
              <a:cs typeface="Times New Roman" pitchFamily="18" charset="0"/>
            </a:rPr>
            <a:t>Leading by example.</a:t>
          </a:r>
          <a:endParaRPr lang="en-US" sz="2000" b="1" dirty="0">
            <a:solidFill>
              <a:schemeClr val="bg1"/>
            </a:solidFill>
            <a:latin typeface="Times New Roman" pitchFamily="18" charset="0"/>
            <a:cs typeface="Times New Roman" pitchFamily="18" charset="0"/>
          </a:endParaRPr>
        </a:p>
      </dgm:t>
    </dgm:pt>
    <dgm:pt modelId="{EF561F79-9B4B-44CD-827A-40E65825390F}" type="parTrans" cxnId="{9646687B-E248-4BFB-B563-DB0EBE82B82F}">
      <dgm:prSet/>
      <dgm:spPr/>
      <dgm:t>
        <a:bodyPr/>
        <a:lstStyle/>
        <a:p>
          <a:endParaRPr lang="en-US"/>
        </a:p>
      </dgm:t>
    </dgm:pt>
    <dgm:pt modelId="{C45BC017-A00A-4989-9F8C-1901C07E00EE}" type="sibTrans" cxnId="{9646687B-E248-4BFB-B563-DB0EBE82B82F}">
      <dgm:prSet/>
      <dgm:spPr/>
      <dgm:t>
        <a:bodyPr/>
        <a:lstStyle/>
        <a:p>
          <a:endParaRPr lang="en-US"/>
        </a:p>
      </dgm:t>
    </dgm:pt>
    <dgm:pt modelId="{AA3EBC94-31DE-453A-998C-F1EDD8F5EA14}" type="pres">
      <dgm:prSet presAssocID="{A67C4FE3-F7F6-408C-99E5-6B595371486E}" presName="linear" presStyleCnt="0">
        <dgm:presLayoutVars>
          <dgm:dir/>
          <dgm:resizeHandles val="exact"/>
        </dgm:presLayoutVars>
      </dgm:prSet>
      <dgm:spPr/>
      <dgm:t>
        <a:bodyPr/>
        <a:lstStyle/>
        <a:p>
          <a:endParaRPr lang="en-US"/>
        </a:p>
      </dgm:t>
    </dgm:pt>
    <dgm:pt modelId="{72F9EF30-B92B-429C-900C-42FF19746CC5}" type="pres">
      <dgm:prSet presAssocID="{E5EA6DE5-F27D-43EE-A5DF-17F1D29D2F42}" presName="comp" presStyleCnt="0"/>
      <dgm:spPr/>
    </dgm:pt>
    <dgm:pt modelId="{129C0FD4-DA18-47DB-A217-69FB939C0165}" type="pres">
      <dgm:prSet presAssocID="{E5EA6DE5-F27D-43EE-A5DF-17F1D29D2F42}" presName="box" presStyleLbl="node1" presStyleIdx="0" presStyleCnt="3" custScaleY="125308"/>
      <dgm:spPr/>
      <dgm:t>
        <a:bodyPr/>
        <a:lstStyle/>
        <a:p>
          <a:endParaRPr lang="en-US"/>
        </a:p>
      </dgm:t>
    </dgm:pt>
    <dgm:pt modelId="{58966491-4108-406E-BCDB-E19BB1539A7F}" type="pres">
      <dgm:prSet presAssocID="{E5EA6DE5-F27D-43EE-A5DF-17F1D29D2F42}" presName="img" presStyleLbl="fgImgPlace1" presStyleIdx="0" presStyleCnt="3"/>
      <dgm:spPr/>
    </dgm:pt>
    <dgm:pt modelId="{8317B80C-82C2-497F-A503-1CE32924C969}" type="pres">
      <dgm:prSet presAssocID="{E5EA6DE5-F27D-43EE-A5DF-17F1D29D2F42}" presName="text" presStyleLbl="node1" presStyleIdx="0" presStyleCnt="3">
        <dgm:presLayoutVars>
          <dgm:bulletEnabled val="1"/>
        </dgm:presLayoutVars>
      </dgm:prSet>
      <dgm:spPr/>
      <dgm:t>
        <a:bodyPr/>
        <a:lstStyle/>
        <a:p>
          <a:endParaRPr lang="en-US"/>
        </a:p>
      </dgm:t>
    </dgm:pt>
    <dgm:pt modelId="{2425DAD0-C37A-4DA5-AA83-2E4E1216BB9D}" type="pres">
      <dgm:prSet presAssocID="{BE0A72B0-6F15-4655-8EE5-06C11CBEA5CA}" presName="spacer" presStyleCnt="0"/>
      <dgm:spPr/>
    </dgm:pt>
    <dgm:pt modelId="{8511C98C-9FAC-4C17-9AA2-6E6E2BA9BE2F}" type="pres">
      <dgm:prSet presAssocID="{F2A630A5-59B0-453F-BCC6-579A9FAAF72F}" presName="comp" presStyleCnt="0"/>
      <dgm:spPr/>
    </dgm:pt>
    <dgm:pt modelId="{8B06E78B-B525-416F-B79C-B86174339ED6}" type="pres">
      <dgm:prSet presAssocID="{F2A630A5-59B0-453F-BCC6-579A9FAAF72F}" presName="box" presStyleLbl="node1" presStyleIdx="1" presStyleCnt="3"/>
      <dgm:spPr/>
      <dgm:t>
        <a:bodyPr/>
        <a:lstStyle/>
        <a:p>
          <a:endParaRPr lang="en-US"/>
        </a:p>
      </dgm:t>
    </dgm:pt>
    <dgm:pt modelId="{585D63D0-B5BB-4223-A38C-EB9B6CC86EAB}" type="pres">
      <dgm:prSet presAssocID="{F2A630A5-59B0-453F-BCC6-579A9FAAF72F}" presName="img" presStyleLbl="fgImgPlace1" presStyleIdx="1" presStyleCnt="3"/>
      <dgm:spPr/>
    </dgm:pt>
    <dgm:pt modelId="{F96E6189-B38A-401F-974E-3033C692B931}" type="pres">
      <dgm:prSet presAssocID="{F2A630A5-59B0-453F-BCC6-579A9FAAF72F}" presName="text" presStyleLbl="node1" presStyleIdx="1" presStyleCnt="3">
        <dgm:presLayoutVars>
          <dgm:bulletEnabled val="1"/>
        </dgm:presLayoutVars>
      </dgm:prSet>
      <dgm:spPr/>
      <dgm:t>
        <a:bodyPr/>
        <a:lstStyle/>
        <a:p>
          <a:endParaRPr lang="en-US"/>
        </a:p>
      </dgm:t>
    </dgm:pt>
    <dgm:pt modelId="{0DB53B91-5681-45AB-BFE5-C6E39F289CA0}" type="pres">
      <dgm:prSet presAssocID="{9E6DCBFF-6F94-46FE-AFAF-F2B1697651A9}" presName="spacer" presStyleCnt="0"/>
      <dgm:spPr/>
    </dgm:pt>
    <dgm:pt modelId="{EC46A598-C870-4F41-8278-93E612A2FB4C}" type="pres">
      <dgm:prSet presAssocID="{3747BC44-A5D2-4D4C-B8AC-6ABE3B94FCE6}" presName="comp" presStyleCnt="0"/>
      <dgm:spPr/>
    </dgm:pt>
    <dgm:pt modelId="{CAF8B1EE-F5DB-4914-95E0-DD8984BF18CC}" type="pres">
      <dgm:prSet presAssocID="{3747BC44-A5D2-4D4C-B8AC-6ABE3B94FCE6}" presName="box" presStyleLbl="node1" presStyleIdx="2" presStyleCnt="3" custScaleY="124993"/>
      <dgm:spPr/>
      <dgm:t>
        <a:bodyPr/>
        <a:lstStyle/>
        <a:p>
          <a:endParaRPr lang="en-US"/>
        </a:p>
      </dgm:t>
    </dgm:pt>
    <dgm:pt modelId="{475E674C-2224-43A5-9EFB-E9FF5F6038F8}" type="pres">
      <dgm:prSet presAssocID="{3747BC44-A5D2-4D4C-B8AC-6ABE3B94FCE6}" presName="img" presStyleLbl="fgImgPlace1" presStyleIdx="2" presStyleCnt="3"/>
      <dgm:spPr/>
    </dgm:pt>
    <dgm:pt modelId="{68D7CA45-C126-4029-B408-1B4124BC9393}" type="pres">
      <dgm:prSet presAssocID="{3747BC44-A5D2-4D4C-B8AC-6ABE3B94FCE6}" presName="text" presStyleLbl="node1" presStyleIdx="2" presStyleCnt="3">
        <dgm:presLayoutVars>
          <dgm:bulletEnabled val="1"/>
        </dgm:presLayoutVars>
      </dgm:prSet>
      <dgm:spPr/>
      <dgm:t>
        <a:bodyPr/>
        <a:lstStyle/>
        <a:p>
          <a:endParaRPr lang="en-US"/>
        </a:p>
      </dgm:t>
    </dgm:pt>
  </dgm:ptLst>
  <dgm:cxnLst>
    <dgm:cxn modelId="{E49B479C-23C5-462A-BED9-C7C7C1EB86A4}" type="presOf" srcId="{A67C4FE3-F7F6-408C-99E5-6B595371486E}" destId="{AA3EBC94-31DE-453A-998C-F1EDD8F5EA14}" srcOrd="0" destOrd="0" presId="urn:microsoft.com/office/officeart/2005/8/layout/vList4#1"/>
    <dgm:cxn modelId="{97ADA00A-70ED-4502-97DA-45C2AB899DFB}" type="presOf" srcId="{F2A630A5-59B0-453F-BCC6-579A9FAAF72F}" destId="{F96E6189-B38A-401F-974E-3033C692B931}" srcOrd="1" destOrd="0" presId="urn:microsoft.com/office/officeart/2005/8/layout/vList4#1"/>
    <dgm:cxn modelId="{7206CFAE-71B2-42D0-B358-B5B8ED26B4CE}" srcId="{A67C4FE3-F7F6-408C-99E5-6B595371486E}" destId="{E5EA6DE5-F27D-43EE-A5DF-17F1D29D2F42}" srcOrd="0" destOrd="0" parTransId="{A150AA09-19B1-4D69-8E53-94BA6D0B084E}" sibTransId="{BE0A72B0-6F15-4655-8EE5-06C11CBEA5CA}"/>
    <dgm:cxn modelId="{9646687B-E248-4BFB-B563-DB0EBE82B82F}" srcId="{A67C4FE3-F7F6-408C-99E5-6B595371486E}" destId="{3747BC44-A5D2-4D4C-B8AC-6ABE3B94FCE6}" srcOrd="2" destOrd="0" parTransId="{EF561F79-9B4B-44CD-827A-40E65825390F}" sibTransId="{C45BC017-A00A-4989-9F8C-1901C07E00EE}"/>
    <dgm:cxn modelId="{7A38681F-6C6D-4013-8A9C-B3CFC26659F3}" type="presOf" srcId="{E5EA6DE5-F27D-43EE-A5DF-17F1D29D2F42}" destId="{129C0FD4-DA18-47DB-A217-69FB939C0165}" srcOrd="0" destOrd="0" presId="urn:microsoft.com/office/officeart/2005/8/layout/vList4#1"/>
    <dgm:cxn modelId="{0438C998-73A9-4727-8777-E51977AF21E5}" type="presOf" srcId="{3747BC44-A5D2-4D4C-B8AC-6ABE3B94FCE6}" destId="{68D7CA45-C126-4029-B408-1B4124BC9393}" srcOrd="1" destOrd="0" presId="urn:microsoft.com/office/officeart/2005/8/layout/vList4#1"/>
    <dgm:cxn modelId="{D0EFFF22-A86E-4D60-A0AF-B9FBF0953204}" type="presOf" srcId="{F2A630A5-59B0-453F-BCC6-579A9FAAF72F}" destId="{8B06E78B-B525-416F-B79C-B86174339ED6}" srcOrd="0" destOrd="0" presId="urn:microsoft.com/office/officeart/2005/8/layout/vList4#1"/>
    <dgm:cxn modelId="{7D35C9F5-0B5C-4414-8BA5-F367CEC834FD}" srcId="{A67C4FE3-F7F6-408C-99E5-6B595371486E}" destId="{F2A630A5-59B0-453F-BCC6-579A9FAAF72F}" srcOrd="1" destOrd="0" parTransId="{EF311BCB-B728-42B5-9B32-3EFB93890B67}" sibTransId="{9E6DCBFF-6F94-46FE-AFAF-F2B1697651A9}"/>
    <dgm:cxn modelId="{97DD1E06-E685-47FA-BD93-AA76C1D69A23}" type="presOf" srcId="{E5EA6DE5-F27D-43EE-A5DF-17F1D29D2F42}" destId="{8317B80C-82C2-497F-A503-1CE32924C969}" srcOrd="1" destOrd="0" presId="urn:microsoft.com/office/officeart/2005/8/layout/vList4#1"/>
    <dgm:cxn modelId="{1F19E4D1-8AAD-4378-BAC3-1638CF69EBC3}" type="presOf" srcId="{3747BC44-A5D2-4D4C-B8AC-6ABE3B94FCE6}" destId="{CAF8B1EE-F5DB-4914-95E0-DD8984BF18CC}" srcOrd="0" destOrd="0" presId="urn:microsoft.com/office/officeart/2005/8/layout/vList4#1"/>
    <dgm:cxn modelId="{3803F8E7-5405-4972-8DDA-95AC9936DEFB}" type="presParOf" srcId="{AA3EBC94-31DE-453A-998C-F1EDD8F5EA14}" destId="{72F9EF30-B92B-429C-900C-42FF19746CC5}" srcOrd="0" destOrd="0" presId="urn:microsoft.com/office/officeart/2005/8/layout/vList4#1"/>
    <dgm:cxn modelId="{5002A302-CDC1-4E48-93AF-5D581BBAC3C5}" type="presParOf" srcId="{72F9EF30-B92B-429C-900C-42FF19746CC5}" destId="{129C0FD4-DA18-47DB-A217-69FB939C0165}" srcOrd="0" destOrd="0" presId="urn:microsoft.com/office/officeart/2005/8/layout/vList4#1"/>
    <dgm:cxn modelId="{E8A71DF9-747F-4EDC-9745-B8BE2352C4AF}" type="presParOf" srcId="{72F9EF30-B92B-429C-900C-42FF19746CC5}" destId="{58966491-4108-406E-BCDB-E19BB1539A7F}" srcOrd="1" destOrd="0" presId="urn:microsoft.com/office/officeart/2005/8/layout/vList4#1"/>
    <dgm:cxn modelId="{37B63011-6C6E-433B-9773-6766F3D84E88}" type="presParOf" srcId="{72F9EF30-B92B-429C-900C-42FF19746CC5}" destId="{8317B80C-82C2-497F-A503-1CE32924C969}" srcOrd="2" destOrd="0" presId="urn:microsoft.com/office/officeart/2005/8/layout/vList4#1"/>
    <dgm:cxn modelId="{14289810-B56B-4145-861F-1EEBC279AB1A}" type="presParOf" srcId="{AA3EBC94-31DE-453A-998C-F1EDD8F5EA14}" destId="{2425DAD0-C37A-4DA5-AA83-2E4E1216BB9D}" srcOrd="1" destOrd="0" presId="urn:microsoft.com/office/officeart/2005/8/layout/vList4#1"/>
    <dgm:cxn modelId="{82C943C2-A3A8-4E93-99AD-47A0E2596B8E}" type="presParOf" srcId="{AA3EBC94-31DE-453A-998C-F1EDD8F5EA14}" destId="{8511C98C-9FAC-4C17-9AA2-6E6E2BA9BE2F}" srcOrd="2" destOrd="0" presId="urn:microsoft.com/office/officeart/2005/8/layout/vList4#1"/>
    <dgm:cxn modelId="{06159608-9BAE-4C4C-8D77-818D17ADCC06}" type="presParOf" srcId="{8511C98C-9FAC-4C17-9AA2-6E6E2BA9BE2F}" destId="{8B06E78B-B525-416F-B79C-B86174339ED6}" srcOrd="0" destOrd="0" presId="urn:microsoft.com/office/officeart/2005/8/layout/vList4#1"/>
    <dgm:cxn modelId="{58387AA2-BDAF-43BA-8845-E89E60E80955}" type="presParOf" srcId="{8511C98C-9FAC-4C17-9AA2-6E6E2BA9BE2F}" destId="{585D63D0-B5BB-4223-A38C-EB9B6CC86EAB}" srcOrd="1" destOrd="0" presId="urn:microsoft.com/office/officeart/2005/8/layout/vList4#1"/>
    <dgm:cxn modelId="{39CE2F77-FF2E-41EF-8B4B-AF2C2537B75C}" type="presParOf" srcId="{8511C98C-9FAC-4C17-9AA2-6E6E2BA9BE2F}" destId="{F96E6189-B38A-401F-974E-3033C692B931}" srcOrd="2" destOrd="0" presId="urn:microsoft.com/office/officeart/2005/8/layout/vList4#1"/>
    <dgm:cxn modelId="{BDBCD346-3578-4B2D-98F6-8A8E0C941904}" type="presParOf" srcId="{AA3EBC94-31DE-453A-998C-F1EDD8F5EA14}" destId="{0DB53B91-5681-45AB-BFE5-C6E39F289CA0}" srcOrd="3" destOrd="0" presId="urn:microsoft.com/office/officeart/2005/8/layout/vList4#1"/>
    <dgm:cxn modelId="{1AA02E8C-A674-4939-B423-F51147A5F918}" type="presParOf" srcId="{AA3EBC94-31DE-453A-998C-F1EDD8F5EA14}" destId="{EC46A598-C870-4F41-8278-93E612A2FB4C}" srcOrd="4" destOrd="0" presId="urn:microsoft.com/office/officeart/2005/8/layout/vList4#1"/>
    <dgm:cxn modelId="{0F38E73E-E756-406D-A932-A112B9F1D0F2}" type="presParOf" srcId="{EC46A598-C870-4F41-8278-93E612A2FB4C}" destId="{CAF8B1EE-F5DB-4914-95E0-DD8984BF18CC}" srcOrd="0" destOrd="0" presId="urn:microsoft.com/office/officeart/2005/8/layout/vList4#1"/>
    <dgm:cxn modelId="{2FE57970-01AA-45F4-90F5-B67BC478825A}" type="presParOf" srcId="{EC46A598-C870-4F41-8278-93E612A2FB4C}" destId="{475E674C-2224-43A5-9EFB-E9FF5F6038F8}" srcOrd="1" destOrd="0" presId="urn:microsoft.com/office/officeart/2005/8/layout/vList4#1"/>
    <dgm:cxn modelId="{A5F8259D-761C-4CCB-AD2C-D453FB05E3B6}" type="presParOf" srcId="{EC46A598-C870-4F41-8278-93E612A2FB4C}" destId="{68D7CA45-C126-4029-B408-1B4124BC9393}"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7711E0-20AB-459F-B99F-5B538759390E}" type="doc">
      <dgm:prSet loTypeId="urn:microsoft.com/office/officeart/2005/8/layout/hList7#1" loCatId="picture" qsTypeId="urn:microsoft.com/office/officeart/2005/8/quickstyle/simple1" qsCatId="simple" csTypeId="urn:microsoft.com/office/officeart/2005/8/colors/accent1_2" csCatId="accent1" phldr="1"/>
      <dgm:spPr/>
      <dgm:t>
        <a:bodyPr/>
        <a:lstStyle/>
        <a:p>
          <a:endParaRPr lang="en-US"/>
        </a:p>
      </dgm:t>
    </dgm:pt>
    <dgm:pt modelId="{170FF75B-40B5-49AD-B337-67E89E646720}">
      <dgm:prSet/>
      <dgm:spPr/>
      <dgm:t>
        <a:bodyPr/>
        <a:lstStyle/>
        <a:p>
          <a:r>
            <a:rPr lang="en-US" b="1" dirty="0" smtClean="0"/>
            <a:t>Reward power</a:t>
          </a:r>
          <a:endParaRPr lang="en-US" b="1" dirty="0" smtClean="0">
            <a:cs typeface="Times New Roman" pitchFamily="18" charset="0"/>
          </a:endParaRPr>
        </a:p>
      </dgm:t>
    </dgm:pt>
    <dgm:pt modelId="{743B99AA-A719-46C1-A6CE-F6938270EBB9}" type="parTrans" cxnId="{FF652171-A1F4-4426-AE12-698199FA1326}">
      <dgm:prSet/>
      <dgm:spPr/>
      <dgm:t>
        <a:bodyPr/>
        <a:lstStyle/>
        <a:p>
          <a:endParaRPr lang="en-US"/>
        </a:p>
      </dgm:t>
    </dgm:pt>
    <dgm:pt modelId="{C212E414-56B8-4EB7-A3BB-07B2B2B94BC5}" type="sibTrans" cxnId="{FF652171-A1F4-4426-AE12-698199FA1326}">
      <dgm:prSet/>
      <dgm:spPr/>
      <dgm:t>
        <a:bodyPr/>
        <a:lstStyle/>
        <a:p>
          <a:endParaRPr lang="en-US"/>
        </a:p>
      </dgm:t>
    </dgm:pt>
    <dgm:pt modelId="{D32AAA20-C6A0-4F81-8B54-4C9B9A1D6129}">
      <dgm:prSet/>
      <dgm:spPr/>
      <dgm:t>
        <a:bodyPr/>
        <a:lstStyle/>
        <a:p>
          <a:r>
            <a:rPr lang="en-US" b="1" dirty="0" smtClean="0"/>
            <a:t>Legitimate power</a:t>
          </a:r>
          <a:endParaRPr lang="en-US" b="1" dirty="0" smtClean="0">
            <a:cs typeface="Times New Roman" pitchFamily="18" charset="0"/>
          </a:endParaRPr>
        </a:p>
      </dgm:t>
    </dgm:pt>
    <dgm:pt modelId="{A72A6C38-D900-499B-AEFE-136ED3619B0F}" type="parTrans" cxnId="{A910D2A3-30F3-4C7B-9FB6-C7C529345E1D}">
      <dgm:prSet/>
      <dgm:spPr/>
      <dgm:t>
        <a:bodyPr/>
        <a:lstStyle/>
        <a:p>
          <a:endParaRPr lang="en-US"/>
        </a:p>
      </dgm:t>
    </dgm:pt>
    <dgm:pt modelId="{59A8EF1C-84DE-4F4C-BB6C-D50A089CAA0E}" type="sibTrans" cxnId="{A910D2A3-30F3-4C7B-9FB6-C7C529345E1D}">
      <dgm:prSet/>
      <dgm:spPr/>
      <dgm:t>
        <a:bodyPr/>
        <a:lstStyle/>
        <a:p>
          <a:endParaRPr lang="en-US"/>
        </a:p>
      </dgm:t>
    </dgm:pt>
    <dgm:pt modelId="{A432AAD5-F61F-4920-90BB-078644C3F886}">
      <dgm:prSet/>
      <dgm:spPr/>
      <dgm:t>
        <a:bodyPr/>
        <a:lstStyle/>
        <a:p>
          <a:r>
            <a:rPr lang="en-US" b="1" dirty="0" smtClean="0"/>
            <a:t>Referent power</a:t>
          </a:r>
          <a:endParaRPr lang="en-US" dirty="0"/>
        </a:p>
      </dgm:t>
    </dgm:pt>
    <dgm:pt modelId="{3F52C2FB-8FA3-4A6F-A41F-3AEEEF51A71E}" type="parTrans" cxnId="{4ECC0675-E099-41AB-8B3C-5924D3A13F7C}">
      <dgm:prSet/>
      <dgm:spPr/>
      <dgm:t>
        <a:bodyPr/>
        <a:lstStyle/>
        <a:p>
          <a:endParaRPr lang="en-US"/>
        </a:p>
      </dgm:t>
    </dgm:pt>
    <dgm:pt modelId="{6A994447-2BF3-466A-9F07-29D1F2E81E81}" type="sibTrans" cxnId="{4ECC0675-E099-41AB-8B3C-5924D3A13F7C}">
      <dgm:prSet/>
      <dgm:spPr/>
      <dgm:t>
        <a:bodyPr/>
        <a:lstStyle/>
        <a:p>
          <a:endParaRPr lang="en-US"/>
        </a:p>
      </dgm:t>
    </dgm:pt>
    <dgm:pt modelId="{36F8459E-85E5-4755-A9FF-F823114299F9}">
      <dgm:prSet/>
      <dgm:spPr/>
      <dgm:t>
        <a:bodyPr/>
        <a:lstStyle/>
        <a:p>
          <a:r>
            <a:rPr lang="en-US" b="1" dirty="0" smtClean="0"/>
            <a:t>Expert power</a:t>
          </a:r>
          <a:endParaRPr lang="en-US" b="1" dirty="0" smtClean="0">
            <a:cs typeface="Times New Roman" pitchFamily="18" charset="0"/>
          </a:endParaRPr>
        </a:p>
      </dgm:t>
    </dgm:pt>
    <dgm:pt modelId="{7323D798-DBEC-409A-A52F-810ADA36A09B}" type="parTrans" cxnId="{CEA74825-3550-4810-BD8D-E68550190356}">
      <dgm:prSet/>
      <dgm:spPr/>
      <dgm:t>
        <a:bodyPr/>
        <a:lstStyle/>
        <a:p>
          <a:endParaRPr lang="en-US"/>
        </a:p>
      </dgm:t>
    </dgm:pt>
    <dgm:pt modelId="{3A3297D1-F799-49FD-BF37-5F47865B45D2}" type="sibTrans" cxnId="{CEA74825-3550-4810-BD8D-E68550190356}">
      <dgm:prSet/>
      <dgm:spPr/>
      <dgm:t>
        <a:bodyPr/>
        <a:lstStyle/>
        <a:p>
          <a:endParaRPr lang="en-US"/>
        </a:p>
      </dgm:t>
    </dgm:pt>
    <dgm:pt modelId="{EFEF6736-5F3E-400C-A90A-F92B5AC87F4B}">
      <dgm:prSet/>
      <dgm:spPr/>
      <dgm:t>
        <a:bodyPr/>
        <a:lstStyle/>
        <a:p>
          <a:r>
            <a:rPr lang="en-US" b="1" dirty="0" smtClean="0"/>
            <a:t>Coercive power</a:t>
          </a:r>
          <a:endParaRPr lang="en-US" b="1" dirty="0" smtClean="0">
            <a:cs typeface="Times New Roman" pitchFamily="18" charset="0"/>
          </a:endParaRPr>
        </a:p>
      </dgm:t>
    </dgm:pt>
    <dgm:pt modelId="{A22A3ECE-74A1-4BFA-8652-7FDA8F59145C}" type="parTrans" cxnId="{0FCC05F7-BBFC-40DD-B7BE-1AC61F859C1A}">
      <dgm:prSet/>
      <dgm:spPr/>
      <dgm:t>
        <a:bodyPr/>
        <a:lstStyle/>
        <a:p>
          <a:endParaRPr lang="en-US"/>
        </a:p>
      </dgm:t>
    </dgm:pt>
    <dgm:pt modelId="{892172E6-8FEC-45F4-BD8C-437327F1B44C}" type="sibTrans" cxnId="{0FCC05F7-BBFC-40DD-B7BE-1AC61F859C1A}">
      <dgm:prSet/>
      <dgm:spPr/>
      <dgm:t>
        <a:bodyPr/>
        <a:lstStyle/>
        <a:p>
          <a:endParaRPr lang="en-US"/>
        </a:p>
      </dgm:t>
    </dgm:pt>
    <dgm:pt modelId="{7922E9F1-36B0-4B6A-AFF3-4A76D151BA09}" type="pres">
      <dgm:prSet presAssocID="{B97711E0-20AB-459F-B99F-5B538759390E}" presName="Name0" presStyleCnt="0">
        <dgm:presLayoutVars>
          <dgm:dir/>
          <dgm:resizeHandles val="exact"/>
        </dgm:presLayoutVars>
      </dgm:prSet>
      <dgm:spPr/>
      <dgm:t>
        <a:bodyPr/>
        <a:lstStyle/>
        <a:p>
          <a:endParaRPr lang="en-US"/>
        </a:p>
      </dgm:t>
    </dgm:pt>
    <dgm:pt modelId="{865B703E-B434-42A2-8C5F-4503344C92A2}" type="pres">
      <dgm:prSet presAssocID="{B97711E0-20AB-459F-B99F-5B538759390E}" presName="fgShape" presStyleLbl="fgShp" presStyleIdx="0" presStyleCnt="1"/>
      <dgm:spPr/>
    </dgm:pt>
    <dgm:pt modelId="{CA50B3C7-6D7E-4266-A0AA-106EAAE26CBB}" type="pres">
      <dgm:prSet presAssocID="{B97711E0-20AB-459F-B99F-5B538759390E}" presName="linComp" presStyleCnt="0"/>
      <dgm:spPr/>
    </dgm:pt>
    <dgm:pt modelId="{C81E675D-507A-4646-8C94-E8390F8A2458}" type="pres">
      <dgm:prSet presAssocID="{36F8459E-85E5-4755-A9FF-F823114299F9}" presName="compNode" presStyleCnt="0"/>
      <dgm:spPr/>
    </dgm:pt>
    <dgm:pt modelId="{CCF6828F-AF84-471B-9F6C-0D5FBA6ADBC2}" type="pres">
      <dgm:prSet presAssocID="{36F8459E-85E5-4755-A9FF-F823114299F9}" presName="bkgdShape" presStyleLbl="node1" presStyleIdx="0" presStyleCnt="5"/>
      <dgm:spPr/>
      <dgm:t>
        <a:bodyPr/>
        <a:lstStyle/>
        <a:p>
          <a:endParaRPr lang="en-US"/>
        </a:p>
      </dgm:t>
    </dgm:pt>
    <dgm:pt modelId="{5A40D53B-D66C-4408-A588-05BD8D4476A0}" type="pres">
      <dgm:prSet presAssocID="{36F8459E-85E5-4755-A9FF-F823114299F9}" presName="nodeTx" presStyleLbl="node1" presStyleIdx="0" presStyleCnt="5">
        <dgm:presLayoutVars>
          <dgm:bulletEnabled val="1"/>
        </dgm:presLayoutVars>
      </dgm:prSet>
      <dgm:spPr/>
      <dgm:t>
        <a:bodyPr/>
        <a:lstStyle/>
        <a:p>
          <a:endParaRPr lang="en-US"/>
        </a:p>
      </dgm:t>
    </dgm:pt>
    <dgm:pt modelId="{39E54152-1062-4EFC-91B0-B1194FE4EAD4}" type="pres">
      <dgm:prSet presAssocID="{36F8459E-85E5-4755-A9FF-F823114299F9}" presName="invisiNode" presStyleLbl="node1" presStyleIdx="0" presStyleCnt="5"/>
      <dgm:spPr/>
    </dgm:pt>
    <dgm:pt modelId="{A17F9B8F-858B-4E73-B41A-C6BE2E339341}" type="pres">
      <dgm:prSet presAssocID="{36F8459E-85E5-4755-A9FF-F823114299F9}" presName="imagNode" presStyleLbl="fgImgPlace1" presStyleIdx="0" presStyleCnt="5"/>
      <dgm:spPr/>
    </dgm:pt>
    <dgm:pt modelId="{63ED6161-A584-4006-97EF-DC41723AD3EB}" type="pres">
      <dgm:prSet presAssocID="{3A3297D1-F799-49FD-BF37-5F47865B45D2}" presName="sibTrans" presStyleLbl="sibTrans2D1" presStyleIdx="0" presStyleCnt="0"/>
      <dgm:spPr/>
      <dgm:t>
        <a:bodyPr/>
        <a:lstStyle/>
        <a:p>
          <a:endParaRPr lang="en-US"/>
        </a:p>
      </dgm:t>
    </dgm:pt>
    <dgm:pt modelId="{4FEFCC65-23A8-43F9-9731-EF9218495EF0}" type="pres">
      <dgm:prSet presAssocID="{D32AAA20-C6A0-4F81-8B54-4C9B9A1D6129}" presName="compNode" presStyleCnt="0"/>
      <dgm:spPr/>
    </dgm:pt>
    <dgm:pt modelId="{9F92D33F-33F7-4318-A063-BC4E5B66B206}" type="pres">
      <dgm:prSet presAssocID="{D32AAA20-C6A0-4F81-8B54-4C9B9A1D6129}" presName="bkgdShape" presStyleLbl="node1" presStyleIdx="1" presStyleCnt="5"/>
      <dgm:spPr/>
      <dgm:t>
        <a:bodyPr/>
        <a:lstStyle/>
        <a:p>
          <a:endParaRPr lang="en-US"/>
        </a:p>
      </dgm:t>
    </dgm:pt>
    <dgm:pt modelId="{DCA0C62F-3DDC-4288-B9FB-D7F4E393065A}" type="pres">
      <dgm:prSet presAssocID="{D32AAA20-C6A0-4F81-8B54-4C9B9A1D6129}" presName="nodeTx" presStyleLbl="node1" presStyleIdx="1" presStyleCnt="5">
        <dgm:presLayoutVars>
          <dgm:bulletEnabled val="1"/>
        </dgm:presLayoutVars>
      </dgm:prSet>
      <dgm:spPr/>
      <dgm:t>
        <a:bodyPr/>
        <a:lstStyle/>
        <a:p>
          <a:endParaRPr lang="en-US"/>
        </a:p>
      </dgm:t>
    </dgm:pt>
    <dgm:pt modelId="{B027A4E0-A4C1-4A28-B848-A05F29FFD75F}" type="pres">
      <dgm:prSet presAssocID="{D32AAA20-C6A0-4F81-8B54-4C9B9A1D6129}" presName="invisiNode" presStyleLbl="node1" presStyleIdx="1" presStyleCnt="5"/>
      <dgm:spPr/>
    </dgm:pt>
    <dgm:pt modelId="{3F1FD908-7C0B-4A03-AB1C-1260B521AFF3}" type="pres">
      <dgm:prSet presAssocID="{D32AAA20-C6A0-4F81-8B54-4C9B9A1D6129}" presName="imagNode" presStyleLbl="fgImgPlace1" presStyleIdx="1" presStyleCnt="5"/>
      <dgm:spPr/>
    </dgm:pt>
    <dgm:pt modelId="{ACDA4271-89C9-47D3-B4C8-114C19AE1943}" type="pres">
      <dgm:prSet presAssocID="{59A8EF1C-84DE-4F4C-BB6C-D50A089CAA0E}" presName="sibTrans" presStyleLbl="sibTrans2D1" presStyleIdx="0" presStyleCnt="0"/>
      <dgm:spPr/>
      <dgm:t>
        <a:bodyPr/>
        <a:lstStyle/>
        <a:p>
          <a:endParaRPr lang="en-US"/>
        </a:p>
      </dgm:t>
    </dgm:pt>
    <dgm:pt modelId="{B6978F8E-11DB-4884-A0BC-08C3E5051DA8}" type="pres">
      <dgm:prSet presAssocID="{170FF75B-40B5-49AD-B337-67E89E646720}" presName="compNode" presStyleCnt="0"/>
      <dgm:spPr/>
    </dgm:pt>
    <dgm:pt modelId="{1A31C449-4EF0-4F7E-A904-4A59A7E67A15}" type="pres">
      <dgm:prSet presAssocID="{170FF75B-40B5-49AD-B337-67E89E646720}" presName="bkgdShape" presStyleLbl="node1" presStyleIdx="2" presStyleCnt="5"/>
      <dgm:spPr/>
      <dgm:t>
        <a:bodyPr/>
        <a:lstStyle/>
        <a:p>
          <a:endParaRPr lang="en-US"/>
        </a:p>
      </dgm:t>
    </dgm:pt>
    <dgm:pt modelId="{4478B5C8-3BC8-43E1-8BC6-2B938DABF0FB}" type="pres">
      <dgm:prSet presAssocID="{170FF75B-40B5-49AD-B337-67E89E646720}" presName="nodeTx" presStyleLbl="node1" presStyleIdx="2" presStyleCnt="5">
        <dgm:presLayoutVars>
          <dgm:bulletEnabled val="1"/>
        </dgm:presLayoutVars>
      </dgm:prSet>
      <dgm:spPr/>
      <dgm:t>
        <a:bodyPr/>
        <a:lstStyle/>
        <a:p>
          <a:endParaRPr lang="en-US"/>
        </a:p>
      </dgm:t>
    </dgm:pt>
    <dgm:pt modelId="{1F3D3455-AB18-49CB-A58F-6AC0D2447D39}" type="pres">
      <dgm:prSet presAssocID="{170FF75B-40B5-49AD-B337-67E89E646720}" presName="invisiNode" presStyleLbl="node1" presStyleIdx="2" presStyleCnt="5"/>
      <dgm:spPr/>
    </dgm:pt>
    <dgm:pt modelId="{772F7FF9-2F7C-4BC9-93F7-72B4014B8D41}" type="pres">
      <dgm:prSet presAssocID="{170FF75B-40B5-49AD-B337-67E89E646720}" presName="imagNode" presStyleLbl="fgImgPlace1" presStyleIdx="2" presStyleCnt="5"/>
      <dgm:spPr/>
    </dgm:pt>
    <dgm:pt modelId="{95A893E7-6BFA-46ED-B802-0479034276CE}" type="pres">
      <dgm:prSet presAssocID="{C212E414-56B8-4EB7-A3BB-07B2B2B94BC5}" presName="sibTrans" presStyleLbl="sibTrans2D1" presStyleIdx="0" presStyleCnt="0"/>
      <dgm:spPr/>
      <dgm:t>
        <a:bodyPr/>
        <a:lstStyle/>
        <a:p>
          <a:endParaRPr lang="en-US"/>
        </a:p>
      </dgm:t>
    </dgm:pt>
    <dgm:pt modelId="{7D4D30E1-929A-4289-95F8-4DB8F2B95462}" type="pres">
      <dgm:prSet presAssocID="{A432AAD5-F61F-4920-90BB-078644C3F886}" presName="compNode" presStyleCnt="0"/>
      <dgm:spPr/>
    </dgm:pt>
    <dgm:pt modelId="{34159129-69A7-44A1-A2F9-D68D75140B2E}" type="pres">
      <dgm:prSet presAssocID="{A432AAD5-F61F-4920-90BB-078644C3F886}" presName="bkgdShape" presStyleLbl="node1" presStyleIdx="3" presStyleCnt="5"/>
      <dgm:spPr/>
      <dgm:t>
        <a:bodyPr/>
        <a:lstStyle/>
        <a:p>
          <a:endParaRPr lang="en-US"/>
        </a:p>
      </dgm:t>
    </dgm:pt>
    <dgm:pt modelId="{433B86B9-173F-4952-8431-85A8C42960B7}" type="pres">
      <dgm:prSet presAssocID="{A432AAD5-F61F-4920-90BB-078644C3F886}" presName="nodeTx" presStyleLbl="node1" presStyleIdx="3" presStyleCnt="5">
        <dgm:presLayoutVars>
          <dgm:bulletEnabled val="1"/>
        </dgm:presLayoutVars>
      </dgm:prSet>
      <dgm:spPr/>
      <dgm:t>
        <a:bodyPr/>
        <a:lstStyle/>
        <a:p>
          <a:endParaRPr lang="en-US"/>
        </a:p>
      </dgm:t>
    </dgm:pt>
    <dgm:pt modelId="{E5CFF148-CE44-4DD8-9171-4FB27F7713BE}" type="pres">
      <dgm:prSet presAssocID="{A432AAD5-F61F-4920-90BB-078644C3F886}" presName="invisiNode" presStyleLbl="node1" presStyleIdx="3" presStyleCnt="5"/>
      <dgm:spPr/>
    </dgm:pt>
    <dgm:pt modelId="{2702BAE1-4CF4-4073-88F4-00DB50F005F1}" type="pres">
      <dgm:prSet presAssocID="{A432AAD5-F61F-4920-90BB-078644C3F886}" presName="imagNode" presStyleLbl="fgImgPlace1" presStyleIdx="3" presStyleCnt="5"/>
      <dgm:spPr/>
    </dgm:pt>
    <dgm:pt modelId="{163F71C5-2D5D-4C2A-8040-5D1FA09EBF6B}" type="pres">
      <dgm:prSet presAssocID="{6A994447-2BF3-466A-9F07-29D1F2E81E81}" presName="sibTrans" presStyleLbl="sibTrans2D1" presStyleIdx="0" presStyleCnt="0"/>
      <dgm:spPr/>
      <dgm:t>
        <a:bodyPr/>
        <a:lstStyle/>
        <a:p>
          <a:endParaRPr lang="en-US"/>
        </a:p>
      </dgm:t>
    </dgm:pt>
    <dgm:pt modelId="{87206C22-637F-4EED-83FB-7AC4376F6987}" type="pres">
      <dgm:prSet presAssocID="{EFEF6736-5F3E-400C-A90A-F92B5AC87F4B}" presName="compNode" presStyleCnt="0"/>
      <dgm:spPr/>
    </dgm:pt>
    <dgm:pt modelId="{A6069811-D639-407A-A2B2-EFD3978DF6B9}" type="pres">
      <dgm:prSet presAssocID="{EFEF6736-5F3E-400C-A90A-F92B5AC87F4B}" presName="bkgdShape" presStyleLbl="node1" presStyleIdx="4" presStyleCnt="5"/>
      <dgm:spPr/>
      <dgm:t>
        <a:bodyPr/>
        <a:lstStyle/>
        <a:p>
          <a:endParaRPr lang="en-US"/>
        </a:p>
      </dgm:t>
    </dgm:pt>
    <dgm:pt modelId="{FB886245-240C-4F31-9E47-DE2A38F3969B}" type="pres">
      <dgm:prSet presAssocID="{EFEF6736-5F3E-400C-A90A-F92B5AC87F4B}" presName="nodeTx" presStyleLbl="node1" presStyleIdx="4" presStyleCnt="5">
        <dgm:presLayoutVars>
          <dgm:bulletEnabled val="1"/>
        </dgm:presLayoutVars>
      </dgm:prSet>
      <dgm:spPr/>
      <dgm:t>
        <a:bodyPr/>
        <a:lstStyle/>
        <a:p>
          <a:endParaRPr lang="en-US"/>
        </a:p>
      </dgm:t>
    </dgm:pt>
    <dgm:pt modelId="{332267CF-129F-48E4-B262-35C4FB7BA5FF}" type="pres">
      <dgm:prSet presAssocID="{EFEF6736-5F3E-400C-A90A-F92B5AC87F4B}" presName="invisiNode" presStyleLbl="node1" presStyleIdx="4" presStyleCnt="5"/>
      <dgm:spPr/>
    </dgm:pt>
    <dgm:pt modelId="{848B1037-EAB1-4E1F-A32B-B340E34FB0D1}" type="pres">
      <dgm:prSet presAssocID="{EFEF6736-5F3E-400C-A90A-F92B5AC87F4B}" presName="imagNode" presStyleLbl="fgImgPlace1" presStyleIdx="4" presStyleCnt="5"/>
      <dgm:spPr/>
    </dgm:pt>
  </dgm:ptLst>
  <dgm:cxnLst>
    <dgm:cxn modelId="{804C1218-DD5A-443F-92F1-338E24FEC80C}" type="presOf" srcId="{170FF75B-40B5-49AD-B337-67E89E646720}" destId="{1A31C449-4EF0-4F7E-A904-4A59A7E67A15}" srcOrd="0" destOrd="0" presId="urn:microsoft.com/office/officeart/2005/8/layout/hList7#1"/>
    <dgm:cxn modelId="{A373308B-CBD0-484C-93FE-EBDCBAB8D798}" type="presOf" srcId="{D32AAA20-C6A0-4F81-8B54-4C9B9A1D6129}" destId="{DCA0C62F-3DDC-4288-B9FB-D7F4E393065A}" srcOrd="1" destOrd="0" presId="urn:microsoft.com/office/officeart/2005/8/layout/hList7#1"/>
    <dgm:cxn modelId="{8B38E213-6FF7-44A8-BFD0-EA816BEF9CF5}" type="presOf" srcId="{EFEF6736-5F3E-400C-A90A-F92B5AC87F4B}" destId="{A6069811-D639-407A-A2B2-EFD3978DF6B9}" srcOrd="0" destOrd="0" presId="urn:microsoft.com/office/officeart/2005/8/layout/hList7#1"/>
    <dgm:cxn modelId="{23477600-9C0E-4AC5-B267-19BC2A939C51}" type="presOf" srcId="{B97711E0-20AB-459F-B99F-5B538759390E}" destId="{7922E9F1-36B0-4B6A-AFF3-4A76D151BA09}" srcOrd="0" destOrd="0" presId="urn:microsoft.com/office/officeart/2005/8/layout/hList7#1"/>
    <dgm:cxn modelId="{D1A10260-EFF1-4CB4-ADEE-7657B34C9788}" type="presOf" srcId="{36F8459E-85E5-4755-A9FF-F823114299F9}" destId="{CCF6828F-AF84-471B-9F6C-0D5FBA6ADBC2}" srcOrd="0" destOrd="0" presId="urn:microsoft.com/office/officeart/2005/8/layout/hList7#1"/>
    <dgm:cxn modelId="{FF652171-A1F4-4426-AE12-698199FA1326}" srcId="{B97711E0-20AB-459F-B99F-5B538759390E}" destId="{170FF75B-40B5-49AD-B337-67E89E646720}" srcOrd="2" destOrd="0" parTransId="{743B99AA-A719-46C1-A6CE-F6938270EBB9}" sibTransId="{C212E414-56B8-4EB7-A3BB-07B2B2B94BC5}"/>
    <dgm:cxn modelId="{A910D2A3-30F3-4C7B-9FB6-C7C529345E1D}" srcId="{B97711E0-20AB-459F-B99F-5B538759390E}" destId="{D32AAA20-C6A0-4F81-8B54-4C9B9A1D6129}" srcOrd="1" destOrd="0" parTransId="{A72A6C38-D900-499B-AEFE-136ED3619B0F}" sibTransId="{59A8EF1C-84DE-4F4C-BB6C-D50A089CAA0E}"/>
    <dgm:cxn modelId="{2F04D222-1428-4A76-AA38-A18DE16E183E}" type="presOf" srcId="{D32AAA20-C6A0-4F81-8B54-4C9B9A1D6129}" destId="{9F92D33F-33F7-4318-A063-BC4E5B66B206}" srcOrd="0" destOrd="0" presId="urn:microsoft.com/office/officeart/2005/8/layout/hList7#1"/>
    <dgm:cxn modelId="{46B8AB7A-211F-4DE7-910C-7B78071314E0}" type="presOf" srcId="{3A3297D1-F799-49FD-BF37-5F47865B45D2}" destId="{63ED6161-A584-4006-97EF-DC41723AD3EB}" srcOrd="0" destOrd="0" presId="urn:microsoft.com/office/officeart/2005/8/layout/hList7#1"/>
    <dgm:cxn modelId="{1F086B82-CD0A-480D-AE6E-0D0AABAD9FB7}" type="presOf" srcId="{36F8459E-85E5-4755-A9FF-F823114299F9}" destId="{5A40D53B-D66C-4408-A588-05BD8D4476A0}" srcOrd="1" destOrd="0" presId="urn:microsoft.com/office/officeart/2005/8/layout/hList7#1"/>
    <dgm:cxn modelId="{42DF9654-EDF5-47BA-BD6F-B20473459158}" type="presOf" srcId="{59A8EF1C-84DE-4F4C-BB6C-D50A089CAA0E}" destId="{ACDA4271-89C9-47D3-B4C8-114C19AE1943}" srcOrd="0" destOrd="0" presId="urn:microsoft.com/office/officeart/2005/8/layout/hList7#1"/>
    <dgm:cxn modelId="{0FCC05F7-BBFC-40DD-B7BE-1AC61F859C1A}" srcId="{B97711E0-20AB-459F-B99F-5B538759390E}" destId="{EFEF6736-5F3E-400C-A90A-F92B5AC87F4B}" srcOrd="4" destOrd="0" parTransId="{A22A3ECE-74A1-4BFA-8652-7FDA8F59145C}" sibTransId="{892172E6-8FEC-45F4-BD8C-437327F1B44C}"/>
    <dgm:cxn modelId="{75B59617-8C25-495A-9F91-87BA42517C85}" type="presOf" srcId="{A432AAD5-F61F-4920-90BB-078644C3F886}" destId="{433B86B9-173F-4952-8431-85A8C42960B7}" srcOrd="1" destOrd="0" presId="urn:microsoft.com/office/officeart/2005/8/layout/hList7#1"/>
    <dgm:cxn modelId="{CEA74825-3550-4810-BD8D-E68550190356}" srcId="{B97711E0-20AB-459F-B99F-5B538759390E}" destId="{36F8459E-85E5-4755-A9FF-F823114299F9}" srcOrd="0" destOrd="0" parTransId="{7323D798-DBEC-409A-A52F-810ADA36A09B}" sibTransId="{3A3297D1-F799-49FD-BF37-5F47865B45D2}"/>
    <dgm:cxn modelId="{6180CBCE-140D-4DC0-8A08-7DDD645D82F4}" type="presOf" srcId="{170FF75B-40B5-49AD-B337-67E89E646720}" destId="{4478B5C8-3BC8-43E1-8BC6-2B938DABF0FB}" srcOrd="1" destOrd="0" presId="urn:microsoft.com/office/officeart/2005/8/layout/hList7#1"/>
    <dgm:cxn modelId="{81A2EA28-9821-4022-9A4B-1EEE8BFD93A8}" type="presOf" srcId="{A432AAD5-F61F-4920-90BB-078644C3F886}" destId="{34159129-69A7-44A1-A2F9-D68D75140B2E}" srcOrd="0" destOrd="0" presId="urn:microsoft.com/office/officeart/2005/8/layout/hList7#1"/>
    <dgm:cxn modelId="{4ECC0675-E099-41AB-8B3C-5924D3A13F7C}" srcId="{B97711E0-20AB-459F-B99F-5B538759390E}" destId="{A432AAD5-F61F-4920-90BB-078644C3F886}" srcOrd="3" destOrd="0" parTransId="{3F52C2FB-8FA3-4A6F-A41F-3AEEEF51A71E}" sibTransId="{6A994447-2BF3-466A-9F07-29D1F2E81E81}"/>
    <dgm:cxn modelId="{1F7B0D15-DC29-44F9-BC09-F0AF998973BE}" type="presOf" srcId="{C212E414-56B8-4EB7-A3BB-07B2B2B94BC5}" destId="{95A893E7-6BFA-46ED-B802-0479034276CE}" srcOrd="0" destOrd="0" presId="urn:microsoft.com/office/officeart/2005/8/layout/hList7#1"/>
    <dgm:cxn modelId="{ED39D608-E385-4DCE-9A10-1A6BC1819F6C}" type="presOf" srcId="{EFEF6736-5F3E-400C-A90A-F92B5AC87F4B}" destId="{FB886245-240C-4F31-9E47-DE2A38F3969B}" srcOrd="1" destOrd="0" presId="urn:microsoft.com/office/officeart/2005/8/layout/hList7#1"/>
    <dgm:cxn modelId="{10291AA5-7954-42A4-B26A-0BC49F915304}" type="presOf" srcId="{6A994447-2BF3-466A-9F07-29D1F2E81E81}" destId="{163F71C5-2D5D-4C2A-8040-5D1FA09EBF6B}" srcOrd="0" destOrd="0" presId="urn:microsoft.com/office/officeart/2005/8/layout/hList7#1"/>
    <dgm:cxn modelId="{F22CF4DD-B85E-484F-9488-132E5005EAC5}" type="presParOf" srcId="{7922E9F1-36B0-4B6A-AFF3-4A76D151BA09}" destId="{865B703E-B434-42A2-8C5F-4503344C92A2}" srcOrd="0" destOrd="0" presId="urn:microsoft.com/office/officeart/2005/8/layout/hList7#1"/>
    <dgm:cxn modelId="{BB1EC127-6FE0-4D73-928C-91B5A6F0C1BE}" type="presParOf" srcId="{7922E9F1-36B0-4B6A-AFF3-4A76D151BA09}" destId="{CA50B3C7-6D7E-4266-A0AA-106EAAE26CBB}" srcOrd="1" destOrd="0" presId="urn:microsoft.com/office/officeart/2005/8/layout/hList7#1"/>
    <dgm:cxn modelId="{E861DE49-C141-4050-86C0-CF7DD7E121EE}" type="presParOf" srcId="{CA50B3C7-6D7E-4266-A0AA-106EAAE26CBB}" destId="{C81E675D-507A-4646-8C94-E8390F8A2458}" srcOrd="0" destOrd="0" presId="urn:microsoft.com/office/officeart/2005/8/layout/hList7#1"/>
    <dgm:cxn modelId="{034C4D6F-C3E4-4046-B0E0-F7FD23179FC9}" type="presParOf" srcId="{C81E675D-507A-4646-8C94-E8390F8A2458}" destId="{CCF6828F-AF84-471B-9F6C-0D5FBA6ADBC2}" srcOrd="0" destOrd="0" presId="urn:microsoft.com/office/officeart/2005/8/layout/hList7#1"/>
    <dgm:cxn modelId="{6599F5C0-9682-4337-B426-A8E807775D67}" type="presParOf" srcId="{C81E675D-507A-4646-8C94-E8390F8A2458}" destId="{5A40D53B-D66C-4408-A588-05BD8D4476A0}" srcOrd="1" destOrd="0" presId="urn:microsoft.com/office/officeart/2005/8/layout/hList7#1"/>
    <dgm:cxn modelId="{0D05FCCE-B9ED-439F-822E-F6F25CFD0443}" type="presParOf" srcId="{C81E675D-507A-4646-8C94-E8390F8A2458}" destId="{39E54152-1062-4EFC-91B0-B1194FE4EAD4}" srcOrd="2" destOrd="0" presId="urn:microsoft.com/office/officeart/2005/8/layout/hList7#1"/>
    <dgm:cxn modelId="{A96FF83C-585E-48AD-A830-590C59215C02}" type="presParOf" srcId="{C81E675D-507A-4646-8C94-E8390F8A2458}" destId="{A17F9B8F-858B-4E73-B41A-C6BE2E339341}" srcOrd="3" destOrd="0" presId="urn:microsoft.com/office/officeart/2005/8/layout/hList7#1"/>
    <dgm:cxn modelId="{5CABBCD7-E926-47B6-BD0E-3005939695E2}" type="presParOf" srcId="{CA50B3C7-6D7E-4266-A0AA-106EAAE26CBB}" destId="{63ED6161-A584-4006-97EF-DC41723AD3EB}" srcOrd="1" destOrd="0" presId="urn:microsoft.com/office/officeart/2005/8/layout/hList7#1"/>
    <dgm:cxn modelId="{815142F9-2B69-4C70-85F6-290DFBEED443}" type="presParOf" srcId="{CA50B3C7-6D7E-4266-A0AA-106EAAE26CBB}" destId="{4FEFCC65-23A8-43F9-9731-EF9218495EF0}" srcOrd="2" destOrd="0" presId="urn:microsoft.com/office/officeart/2005/8/layout/hList7#1"/>
    <dgm:cxn modelId="{E7E5BD2E-8E3A-4EC5-882D-8DE18F7F4C60}" type="presParOf" srcId="{4FEFCC65-23A8-43F9-9731-EF9218495EF0}" destId="{9F92D33F-33F7-4318-A063-BC4E5B66B206}" srcOrd="0" destOrd="0" presId="urn:microsoft.com/office/officeart/2005/8/layout/hList7#1"/>
    <dgm:cxn modelId="{C3108F0E-5073-4218-A25A-DB25705995EE}" type="presParOf" srcId="{4FEFCC65-23A8-43F9-9731-EF9218495EF0}" destId="{DCA0C62F-3DDC-4288-B9FB-D7F4E393065A}" srcOrd="1" destOrd="0" presId="urn:microsoft.com/office/officeart/2005/8/layout/hList7#1"/>
    <dgm:cxn modelId="{41F4CEED-10DD-48E8-AC87-01A3F2739E8F}" type="presParOf" srcId="{4FEFCC65-23A8-43F9-9731-EF9218495EF0}" destId="{B027A4E0-A4C1-4A28-B848-A05F29FFD75F}" srcOrd="2" destOrd="0" presId="urn:microsoft.com/office/officeart/2005/8/layout/hList7#1"/>
    <dgm:cxn modelId="{1D3E074F-2844-4BFA-928E-3682C4CCBB98}" type="presParOf" srcId="{4FEFCC65-23A8-43F9-9731-EF9218495EF0}" destId="{3F1FD908-7C0B-4A03-AB1C-1260B521AFF3}" srcOrd="3" destOrd="0" presId="urn:microsoft.com/office/officeart/2005/8/layout/hList7#1"/>
    <dgm:cxn modelId="{8B85642E-4D06-4C8C-AE35-08CCA430B071}" type="presParOf" srcId="{CA50B3C7-6D7E-4266-A0AA-106EAAE26CBB}" destId="{ACDA4271-89C9-47D3-B4C8-114C19AE1943}" srcOrd="3" destOrd="0" presId="urn:microsoft.com/office/officeart/2005/8/layout/hList7#1"/>
    <dgm:cxn modelId="{36006FEB-C978-48B3-89B3-5484688A28BB}" type="presParOf" srcId="{CA50B3C7-6D7E-4266-A0AA-106EAAE26CBB}" destId="{B6978F8E-11DB-4884-A0BC-08C3E5051DA8}" srcOrd="4" destOrd="0" presId="urn:microsoft.com/office/officeart/2005/8/layout/hList7#1"/>
    <dgm:cxn modelId="{7A04A76B-4C8D-40BB-BD14-156F2B0A5974}" type="presParOf" srcId="{B6978F8E-11DB-4884-A0BC-08C3E5051DA8}" destId="{1A31C449-4EF0-4F7E-A904-4A59A7E67A15}" srcOrd="0" destOrd="0" presId="urn:microsoft.com/office/officeart/2005/8/layout/hList7#1"/>
    <dgm:cxn modelId="{941B707E-B48C-4794-ABA5-0F389DFF2942}" type="presParOf" srcId="{B6978F8E-11DB-4884-A0BC-08C3E5051DA8}" destId="{4478B5C8-3BC8-43E1-8BC6-2B938DABF0FB}" srcOrd="1" destOrd="0" presId="urn:microsoft.com/office/officeart/2005/8/layout/hList7#1"/>
    <dgm:cxn modelId="{49180214-1463-4A94-B5A8-FC6154BE9589}" type="presParOf" srcId="{B6978F8E-11DB-4884-A0BC-08C3E5051DA8}" destId="{1F3D3455-AB18-49CB-A58F-6AC0D2447D39}" srcOrd="2" destOrd="0" presId="urn:microsoft.com/office/officeart/2005/8/layout/hList7#1"/>
    <dgm:cxn modelId="{0E3CBACB-A0DC-4414-B46A-BC7830EF55FD}" type="presParOf" srcId="{B6978F8E-11DB-4884-A0BC-08C3E5051DA8}" destId="{772F7FF9-2F7C-4BC9-93F7-72B4014B8D41}" srcOrd="3" destOrd="0" presId="urn:microsoft.com/office/officeart/2005/8/layout/hList7#1"/>
    <dgm:cxn modelId="{656A3767-7BDD-4DC2-B2FE-215C2EBE5B5C}" type="presParOf" srcId="{CA50B3C7-6D7E-4266-A0AA-106EAAE26CBB}" destId="{95A893E7-6BFA-46ED-B802-0479034276CE}" srcOrd="5" destOrd="0" presId="urn:microsoft.com/office/officeart/2005/8/layout/hList7#1"/>
    <dgm:cxn modelId="{7AF7C3C6-E989-450A-AE58-EA2DD74DE7AA}" type="presParOf" srcId="{CA50B3C7-6D7E-4266-A0AA-106EAAE26CBB}" destId="{7D4D30E1-929A-4289-95F8-4DB8F2B95462}" srcOrd="6" destOrd="0" presId="urn:microsoft.com/office/officeart/2005/8/layout/hList7#1"/>
    <dgm:cxn modelId="{829CB30E-426C-4AC1-ABD5-FD45D7B472D9}" type="presParOf" srcId="{7D4D30E1-929A-4289-95F8-4DB8F2B95462}" destId="{34159129-69A7-44A1-A2F9-D68D75140B2E}" srcOrd="0" destOrd="0" presId="urn:microsoft.com/office/officeart/2005/8/layout/hList7#1"/>
    <dgm:cxn modelId="{AA16BB12-2EF2-429F-841C-FCEBD99BC01F}" type="presParOf" srcId="{7D4D30E1-929A-4289-95F8-4DB8F2B95462}" destId="{433B86B9-173F-4952-8431-85A8C42960B7}" srcOrd="1" destOrd="0" presId="urn:microsoft.com/office/officeart/2005/8/layout/hList7#1"/>
    <dgm:cxn modelId="{7C72138C-DCD7-41AF-9B47-4C1AA524764A}" type="presParOf" srcId="{7D4D30E1-929A-4289-95F8-4DB8F2B95462}" destId="{E5CFF148-CE44-4DD8-9171-4FB27F7713BE}" srcOrd="2" destOrd="0" presId="urn:microsoft.com/office/officeart/2005/8/layout/hList7#1"/>
    <dgm:cxn modelId="{5DDA98D4-58FC-459F-A85D-4F3E165F4F99}" type="presParOf" srcId="{7D4D30E1-929A-4289-95F8-4DB8F2B95462}" destId="{2702BAE1-4CF4-4073-88F4-00DB50F005F1}" srcOrd="3" destOrd="0" presId="urn:microsoft.com/office/officeart/2005/8/layout/hList7#1"/>
    <dgm:cxn modelId="{FF688A2E-EAAC-400D-9D46-4476787DC9B6}" type="presParOf" srcId="{CA50B3C7-6D7E-4266-A0AA-106EAAE26CBB}" destId="{163F71C5-2D5D-4C2A-8040-5D1FA09EBF6B}" srcOrd="7" destOrd="0" presId="urn:microsoft.com/office/officeart/2005/8/layout/hList7#1"/>
    <dgm:cxn modelId="{695B80F7-F6C6-4C63-861D-9EEE1175F8FB}" type="presParOf" srcId="{CA50B3C7-6D7E-4266-A0AA-106EAAE26CBB}" destId="{87206C22-637F-4EED-83FB-7AC4376F6987}" srcOrd="8" destOrd="0" presId="urn:microsoft.com/office/officeart/2005/8/layout/hList7#1"/>
    <dgm:cxn modelId="{DC6EF190-F2F7-440D-8FF5-BE23409B1DE8}" type="presParOf" srcId="{87206C22-637F-4EED-83FB-7AC4376F6987}" destId="{A6069811-D639-407A-A2B2-EFD3978DF6B9}" srcOrd="0" destOrd="0" presId="urn:microsoft.com/office/officeart/2005/8/layout/hList7#1"/>
    <dgm:cxn modelId="{B3D4B0B3-6FB0-4A6D-A799-4A00F43CD7B5}" type="presParOf" srcId="{87206C22-637F-4EED-83FB-7AC4376F6987}" destId="{FB886245-240C-4F31-9E47-DE2A38F3969B}" srcOrd="1" destOrd="0" presId="urn:microsoft.com/office/officeart/2005/8/layout/hList7#1"/>
    <dgm:cxn modelId="{5BAB03DF-AB85-463C-88C3-C26D0847FA51}" type="presParOf" srcId="{87206C22-637F-4EED-83FB-7AC4376F6987}" destId="{332267CF-129F-48E4-B262-35C4FB7BA5FF}" srcOrd="2" destOrd="0" presId="urn:microsoft.com/office/officeart/2005/8/layout/hList7#1"/>
    <dgm:cxn modelId="{BC600190-C3E1-432D-B819-003238C68CF8}" type="presParOf" srcId="{87206C22-637F-4EED-83FB-7AC4376F6987}" destId="{848B1037-EAB1-4E1F-A32B-B340E34FB0D1}"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Arial" pitchFamily="34" charset="0"/>
                <a:cs typeface="Arial" pitchFamily="34" charset="0"/>
              </a:defRPr>
            </a:lvl1pPr>
          </a:lstStyle>
          <a:p>
            <a:pPr>
              <a:defRPr/>
            </a:pPr>
            <a:endParaRPr lang="en-US"/>
          </a:p>
        </p:txBody>
      </p:sp>
      <p:sp>
        <p:nvSpPr>
          <p:cNvPr id="5939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Arial" pitchFamily="34" charset="0"/>
                <a:cs typeface="Arial" pitchFamily="34" charset="0"/>
              </a:defRPr>
            </a:lvl1pPr>
          </a:lstStyle>
          <a:p>
            <a:pPr>
              <a:defRPr/>
            </a:pPr>
            <a:endParaRPr lang="en-US"/>
          </a:p>
        </p:txBody>
      </p:sp>
      <p:sp>
        <p:nvSpPr>
          <p:cNvPr id="18739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939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Arial" pitchFamily="34" charset="0"/>
                <a:cs typeface="Arial" pitchFamily="34" charset="0"/>
              </a:defRPr>
            </a:lvl1pPr>
          </a:lstStyle>
          <a:p>
            <a:pPr>
              <a:defRPr/>
            </a:pPr>
            <a:endParaRPr lang="en-US"/>
          </a:p>
        </p:txBody>
      </p:sp>
      <p:sp>
        <p:nvSpPr>
          <p:cNvPr id="5939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fld id="{DD831322-A265-47E3-AAE2-A8668D4A39B7}" type="slidenum">
              <a:rPr lang="en-US" altLang="en-US"/>
              <a:pPr/>
              <a:t>‹#›</a:t>
            </a:fld>
            <a:endParaRPr lang="en-US" altLang="en-US"/>
          </a:p>
        </p:txBody>
      </p:sp>
    </p:spTree>
    <p:extLst>
      <p:ext uri="{BB962C8B-B14F-4D97-AF65-F5344CB8AC3E}">
        <p14:creationId xmlns:p14="http://schemas.microsoft.com/office/powerpoint/2010/main" val="17796712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E94C400-D121-4EB0-B9C5-FEFF3DDA2322}" type="slidenum">
              <a:rPr lang="en-US" altLang="en-US"/>
              <a:pPr eaLnBrk="1" hangingPunct="1"/>
              <a:t>5</a:t>
            </a:fld>
            <a:endParaRPr lang="en-US" altLang="en-US"/>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3421509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Wingdings" panose="05000000000000000000" pitchFamily="2" charset="2"/>
              <a:buNone/>
            </a:pPr>
            <a:r>
              <a:rPr lang="en-US" altLang="en-US" u="sng" smtClean="0">
                <a:latin typeface="Arial Narrow" panose="020B0606020202030204" pitchFamily="34" charset="0"/>
              </a:rPr>
              <a:t>Transactional</a:t>
            </a:r>
            <a:r>
              <a:rPr lang="en-US" altLang="en-US" smtClean="0">
                <a:latin typeface="Arial Narrow" panose="020B0606020202030204" pitchFamily="34" charset="0"/>
              </a:rPr>
              <a:t> - leaders who guide or motivate their followers in the direction of established goals by clarifying role and task requirements </a:t>
            </a:r>
          </a:p>
          <a:p>
            <a:pPr eaLnBrk="1" hangingPunct="1">
              <a:buFont typeface="Wingdings" panose="05000000000000000000" pitchFamily="2" charset="2"/>
              <a:buNone/>
            </a:pPr>
            <a:endParaRPr lang="en-US" altLang="en-US" smtClean="0">
              <a:latin typeface="Arial Narrow" panose="020B0606020202030204" pitchFamily="34" charset="0"/>
            </a:endParaRPr>
          </a:p>
          <a:p>
            <a:pPr eaLnBrk="1" hangingPunct="1">
              <a:buFont typeface="Wingdings" panose="05000000000000000000" pitchFamily="2" charset="2"/>
              <a:buNone/>
            </a:pPr>
            <a:r>
              <a:rPr lang="en-US" altLang="en-US" smtClean="0">
                <a:latin typeface="Arial Narrow" panose="020B0606020202030204" pitchFamily="34" charset="0"/>
              </a:rPr>
              <a:t>	</a:t>
            </a:r>
            <a:r>
              <a:rPr lang="en-US" altLang="en-US" u="sng" smtClean="0">
                <a:latin typeface="Arial Narrow" panose="020B0606020202030204" pitchFamily="34" charset="0"/>
              </a:rPr>
              <a:t>Transformational</a:t>
            </a:r>
            <a:r>
              <a:rPr lang="en-US" altLang="en-US" smtClean="0">
                <a:latin typeface="Arial Narrow" panose="020B0606020202030204" pitchFamily="34" charset="0"/>
              </a:rPr>
              <a:t> - leaders who inspire followers who transcend their own self-interests and who are capable of having a </a:t>
            </a:r>
            <a:r>
              <a:rPr lang="en-US" altLang="en-US" u="sng" smtClean="0">
                <a:latin typeface="Arial Narrow" panose="020B0606020202030204" pitchFamily="34" charset="0"/>
              </a:rPr>
              <a:t>profound and extraordinary effect</a:t>
            </a:r>
            <a:r>
              <a:rPr lang="en-US" altLang="en-US" smtClean="0">
                <a:latin typeface="Arial Narrow" panose="020B0606020202030204" pitchFamily="34" charset="0"/>
              </a:rPr>
              <a:t> on followers. </a:t>
            </a:r>
          </a:p>
          <a:p>
            <a:endParaRPr lang="en-US" altLang="en-US" smtClean="0"/>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38D55A2-FC22-42F1-B836-67153F1F4E3B}" type="slidenum">
              <a:rPr lang="en-US" altLang="en-US"/>
              <a:pPr eaLnBrk="1" hangingPunct="1"/>
              <a:t>65</a:t>
            </a:fld>
            <a:endParaRPr lang="en-US" altLang="en-US"/>
          </a:p>
        </p:txBody>
      </p:sp>
    </p:spTree>
    <p:extLst>
      <p:ext uri="{BB962C8B-B14F-4D97-AF65-F5344CB8AC3E}">
        <p14:creationId xmlns:p14="http://schemas.microsoft.com/office/powerpoint/2010/main" val="1212406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18901EC-7060-49ED-8DF0-62A942B67BAC}" type="slidenum">
              <a:rPr lang="en-US" altLang="en-US"/>
              <a:pPr eaLnBrk="1" hangingPunct="1"/>
              <a:t>85</a:t>
            </a:fld>
            <a:endParaRPr lang="en-US" altLang="en-US"/>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smtClean="0">
              <a:latin typeface="Times" panose="02020603050405020304" pitchFamily="18" charset="0"/>
            </a:endParaRPr>
          </a:p>
        </p:txBody>
      </p:sp>
    </p:spTree>
    <p:extLst>
      <p:ext uri="{BB962C8B-B14F-4D97-AF65-F5344CB8AC3E}">
        <p14:creationId xmlns:p14="http://schemas.microsoft.com/office/powerpoint/2010/main" val="2238948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Coaching – mainily gap filling </a:t>
            </a:r>
          </a:p>
          <a:p>
            <a:r>
              <a:rPr lang="en-US" altLang="en-US" smtClean="0"/>
              <a:t>Mentoring- develop potential </a:t>
            </a: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1CD5720-57C9-4556-AB9B-7EA7B0CAF572}" type="slidenum">
              <a:rPr lang="en-US" altLang="en-US"/>
              <a:pPr eaLnBrk="1" hangingPunct="1"/>
              <a:t>116</a:t>
            </a:fld>
            <a:endParaRPr lang="en-US" altLang="en-US"/>
          </a:p>
        </p:txBody>
      </p:sp>
    </p:spTree>
    <p:extLst>
      <p:ext uri="{BB962C8B-B14F-4D97-AF65-F5344CB8AC3E}">
        <p14:creationId xmlns:p14="http://schemas.microsoft.com/office/powerpoint/2010/main" val="2076997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Wingdings 2" panose="05020102010507070707" pitchFamily="18" charset="2"/>
              <a:buBlip>
                <a:blip r:embed="rId3"/>
              </a:buBlip>
            </a:pPr>
            <a:r>
              <a:rPr lang="en-US" altLang="en-US" smtClean="0">
                <a:latin typeface="Arial Narrow" panose="020B0606020202030204" pitchFamily="34" charset="0"/>
              </a:rPr>
              <a:t>Emotional Intelligence  </a:t>
            </a:r>
          </a:p>
          <a:p>
            <a:pPr lvl="1" eaLnBrk="1" hangingPunct="1">
              <a:buFont typeface="Wingdings 2" panose="05020102010507070707" pitchFamily="18" charset="2"/>
              <a:buBlip>
                <a:blip r:embed="rId3"/>
              </a:buBlip>
            </a:pPr>
            <a:r>
              <a:rPr lang="en-US" altLang="en-US" smtClean="0">
                <a:latin typeface="Arial Narrow" panose="020B0606020202030204" pitchFamily="34" charset="0"/>
              </a:rPr>
              <a:t>a person’s ability to understand his or her own &amp; others’ emotions</a:t>
            </a:r>
          </a:p>
          <a:p>
            <a:pPr lvl="1" eaLnBrk="1" hangingPunct="1">
              <a:buFont typeface="Wingdings 2" panose="05020102010507070707" pitchFamily="18" charset="2"/>
              <a:buBlip>
                <a:blip r:embed="rId3"/>
              </a:buBlip>
            </a:pPr>
            <a:r>
              <a:rPr lang="en-US" altLang="en-US" smtClean="0">
                <a:latin typeface="Arial Narrow" panose="020B0606020202030204" pitchFamily="34" charset="0"/>
              </a:rPr>
              <a:t>apply this to life’s tasks</a:t>
            </a:r>
          </a:p>
          <a:p>
            <a:pPr eaLnBrk="1" hangingPunct="1">
              <a:buFont typeface="Wingdings 2" panose="05020102010507070707" pitchFamily="18" charset="2"/>
              <a:buBlip>
                <a:blip r:embed="rId3"/>
              </a:buBlip>
            </a:pPr>
            <a:r>
              <a:rPr lang="en-US" altLang="en-US" smtClean="0">
                <a:latin typeface="Arial Narrow" panose="020B0606020202030204" pitchFamily="34" charset="0"/>
              </a:rPr>
              <a:t>Emotional intelligence is the ability to </a:t>
            </a:r>
          </a:p>
          <a:p>
            <a:pPr lvl="1" eaLnBrk="1" hangingPunct="1">
              <a:buFont typeface="Wingdings 2" panose="05020102010507070707" pitchFamily="18" charset="2"/>
              <a:buBlip>
                <a:blip r:embed="rId3"/>
              </a:buBlip>
            </a:pPr>
            <a:r>
              <a:rPr lang="en-US" altLang="en-US" smtClean="0">
                <a:latin typeface="Arial Narrow" panose="020B0606020202030204" pitchFamily="34" charset="0"/>
              </a:rPr>
              <a:t>perceive &amp; express emotions</a:t>
            </a:r>
          </a:p>
          <a:p>
            <a:pPr lvl="1" eaLnBrk="1" hangingPunct="1">
              <a:buFont typeface="Wingdings 2" panose="05020102010507070707" pitchFamily="18" charset="2"/>
              <a:buBlip>
                <a:blip r:embed="rId3"/>
              </a:buBlip>
            </a:pPr>
            <a:r>
              <a:rPr lang="en-US" altLang="en-US" smtClean="0">
                <a:latin typeface="Arial Narrow" panose="020B0606020202030204" pitchFamily="34" charset="0"/>
              </a:rPr>
              <a:t>use them to facilitate thinking</a:t>
            </a:r>
          </a:p>
          <a:p>
            <a:pPr lvl="1" eaLnBrk="1" hangingPunct="1">
              <a:buFont typeface="Wingdings 2" panose="05020102010507070707" pitchFamily="18" charset="2"/>
              <a:buBlip>
                <a:blip r:embed="rId3"/>
              </a:buBlip>
            </a:pPr>
            <a:r>
              <a:rPr lang="en-US" altLang="en-US" smtClean="0">
                <a:latin typeface="Arial Narrow" panose="020B0606020202030204" pitchFamily="34" charset="0"/>
              </a:rPr>
              <a:t>to understand &amp; reason with emotions</a:t>
            </a:r>
          </a:p>
          <a:p>
            <a:pPr lvl="1" eaLnBrk="1" hangingPunct="1">
              <a:buFont typeface="Wingdings 2" panose="05020102010507070707" pitchFamily="18" charset="2"/>
              <a:buBlip>
                <a:blip r:embed="rId3"/>
              </a:buBlip>
            </a:pPr>
            <a:r>
              <a:rPr lang="en-US" altLang="en-US" smtClean="0">
                <a:latin typeface="Arial Narrow" panose="020B0606020202030204" pitchFamily="34" charset="0"/>
              </a:rPr>
              <a:t>manage emotions effectively </a:t>
            </a:r>
          </a:p>
          <a:p>
            <a:endParaRPr lang="en-US" altLang="en-US" smtClean="0"/>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C5A2E41-C92F-4EDA-9EBC-A4E510E0BBB5}" type="slidenum">
              <a:rPr lang="en-US" altLang="en-US"/>
              <a:pPr eaLnBrk="1" hangingPunct="1"/>
              <a:t>127</a:t>
            </a:fld>
            <a:endParaRPr lang="en-US" altLang="en-US"/>
          </a:p>
        </p:txBody>
      </p:sp>
    </p:spTree>
    <p:extLst>
      <p:ext uri="{BB962C8B-B14F-4D97-AF65-F5344CB8AC3E}">
        <p14:creationId xmlns:p14="http://schemas.microsoft.com/office/powerpoint/2010/main" val="3877065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lgn="just">
              <a:lnSpc>
                <a:spcPct val="120000"/>
              </a:lnSpc>
              <a:buClr>
                <a:srgbClr val="00A800"/>
              </a:buClr>
              <a:buFont typeface="Wingdings" panose="05000000000000000000" pitchFamily="2" charset="2"/>
              <a:buChar char="§"/>
            </a:pPr>
            <a:r>
              <a:rPr lang="en-US" altLang="en-US" i="1" smtClean="0"/>
              <a:t>A group becomes a team when each member is sure enough of himself and his contribution to praise the skill of the others.</a:t>
            </a:r>
            <a:r>
              <a:rPr lang="en-US" altLang="en-US" smtClean="0"/>
              <a:t/>
            </a:r>
            <a:br>
              <a:rPr lang="en-US" altLang="en-US" smtClean="0"/>
            </a:br>
            <a:r>
              <a:rPr lang="en-US" altLang="en-US" smtClean="0"/>
              <a:t>- Norman S Hidle </a:t>
            </a:r>
          </a:p>
          <a:p>
            <a:pPr marL="0" lvl="1" algn="just">
              <a:lnSpc>
                <a:spcPct val="120000"/>
              </a:lnSpc>
              <a:buClr>
                <a:srgbClr val="00A800"/>
              </a:buClr>
              <a:buFont typeface="Wingdings" panose="05000000000000000000" pitchFamily="2" charset="2"/>
              <a:buChar char="§"/>
            </a:pPr>
            <a:r>
              <a:rPr lang="en-US" altLang="en-US" i="1" smtClean="0">
                <a:solidFill>
                  <a:srgbClr val="002060"/>
                </a:solidFill>
                <a:latin typeface="Bodoni MT" panose="02070603080606020203" pitchFamily="18" charset="0"/>
                <a:cs typeface="Times New Roman" panose="02020603050405020304" pitchFamily="18" charset="0"/>
              </a:rPr>
              <a:t>on how to meet </a:t>
            </a:r>
          </a:p>
          <a:p>
            <a:pPr marL="0" lvl="1" algn="just">
              <a:lnSpc>
                <a:spcPct val="120000"/>
              </a:lnSpc>
              <a:buClr>
                <a:srgbClr val="00A800"/>
              </a:buClr>
            </a:pPr>
            <a:r>
              <a:rPr lang="en-US" altLang="en-US" i="1" smtClean="0">
                <a:solidFill>
                  <a:srgbClr val="002060"/>
                </a:solidFill>
                <a:latin typeface="Bodoni MT" panose="02070603080606020203" pitchFamily="18" charset="0"/>
                <a:cs typeface="Times New Roman" panose="02020603050405020304" pitchFamily="18" charset="0"/>
              </a:rPr>
              <a:t>   a need or reach a goal</a:t>
            </a:r>
          </a:p>
          <a:p>
            <a:endParaRPr lang="en-US" altLang="en-US" smtClean="0"/>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E6F1883-F261-4457-A691-AA1F333C1587}" type="slidenum">
              <a:rPr lang="en-US" altLang="en-US"/>
              <a:pPr eaLnBrk="1" hangingPunct="1"/>
              <a:t>148</a:t>
            </a:fld>
            <a:endParaRPr lang="en-US" altLang="en-US"/>
          </a:p>
        </p:txBody>
      </p:sp>
    </p:spTree>
    <p:extLst>
      <p:ext uri="{BB962C8B-B14F-4D97-AF65-F5344CB8AC3E}">
        <p14:creationId xmlns:p14="http://schemas.microsoft.com/office/powerpoint/2010/main" val="3576122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lgn="just">
              <a:lnSpc>
                <a:spcPct val="120000"/>
              </a:lnSpc>
              <a:buClr>
                <a:srgbClr val="00A800"/>
              </a:buClr>
              <a:buFont typeface="Wingdings" panose="05000000000000000000" pitchFamily="2" charset="2"/>
              <a:buChar char="§"/>
            </a:pPr>
            <a:r>
              <a:rPr lang="en-US" altLang="en-US" i="1" smtClean="0"/>
              <a:t>A group becomes a team when each member is sure enough of himself and his contribution to praise the skill of the others.</a:t>
            </a:r>
            <a:r>
              <a:rPr lang="en-US" altLang="en-US" smtClean="0"/>
              <a:t/>
            </a:r>
            <a:br>
              <a:rPr lang="en-US" altLang="en-US" smtClean="0"/>
            </a:br>
            <a:r>
              <a:rPr lang="en-US" altLang="en-US" smtClean="0"/>
              <a:t>- Norman S Hidle </a:t>
            </a:r>
          </a:p>
          <a:p>
            <a:pPr marL="0" lvl="1" algn="just">
              <a:lnSpc>
                <a:spcPct val="120000"/>
              </a:lnSpc>
              <a:buClr>
                <a:srgbClr val="00A800"/>
              </a:buClr>
              <a:buFont typeface="Wingdings" panose="05000000000000000000" pitchFamily="2" charset="2"/>
              <a:buChar char="§"/>
            </a:pPr>
            <a:r>
              <a:rPr lang="en-US" altLang="en-US" i="1" smtClean="0">
                <a:solidFill>
                  <a:srgbClr val="002060"/>
                </a:solidFill>
                <a:latin typeface="Bodoni MT" panose="02070603080606020203" pitchFamily="18" charset="0"/>
                <a:cs typeface="Times New Roman" panose="02020603050405020304" pitchFamily="18" charset="0"/>
              </a:rPr>
              <a:t>on how to meet </a:t>
            </a:r>
          </a:p>
          <a:p>
            <a:pPr marL="0" lvl="1" algn="just">
              <a:lnSpc>
                <a:spcPct val="120000"/>
              </a:lnSpc>
              <a:buClr>
                <a:srgbClr val="00A800"/>
              </a:buClr>
            </a:pPr>
            <a:r>
              <a:rPr lang="en-US" altLang="en-US" i="1" smtClean="0">
                <a:solidFill>
                  <a:srgbClr val="002060"/>
                </a:solidFill>
                <a:latin typeface="Bodoni MT" panose="02070603080606020203" pitchFamily="18" charset="0"/>
                <a:cs typeface="Times New Roman" panose="02020603050405020304" pitchFamily="18" charset="0"/>
              </a:rPr>
              <a:t>   a need or reach a goal</a:t>
            </a:r>
          </a:p>
          <a:p>
            <a:endParaRPr lang="en-US" altLang="en-US" smtClean="0"/>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06D4042-AC4F-494E-86E1-F198FF8D87AE}" type="slidenum">
              <a:rPr lang="en-US" altLang="en-US"/>
              <a:pPr eaLnBrk="1" hangingPunct="1"/>
              <a:t>149</a:t>
            </a:fld>
            <a:endParaRPr lang="en-US" altLang="en-US"/>
          </a:p>
        </p:txBody>
      </p:sp>
    </p:spTree>
    <p:extLst>
      <p:ext uri="{BB962C8B-B14F-4D97-AF65-F5344CB8AC3E}">
        <p14:creationId xmlns:p14="http://schemas.microsoft.com/office/powerpoint/2010/main" val="2162390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5815BDB-5EA9-415D-A88B-BAAFFE90C457}" type="slidenum">
              <a:rPr lang="en-US" altLang="en-US"/>
              <a:pPr eaLnBrk="1" hangingPunct="1"/>
              <a:t>175</a:t>
            </a:fld>
            <a:endParaRPr lang="en-US" altLang="en-US">
              <a:latin typeface="Times New Roman" panose="02020603050405020304" pitchFamily="18" charset="0"/>
            </a:endParaRP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cs typeface="Arial" panose="020B0604020202020204" pitchFamily="34" charset="0"/>
              </a:rPr>
              <a:t>Do you accept the challenge?</a:t>
            </a:r>
          </a:p>
        </p:txBody>
      </p:sp>
    </p:spTree>
    <p:extLst>
      <p:ext uri="{BB962C8B-B14F-4D97-AF65-F5344CB8AC3E}">
        <p14:creationId xmlns:p14="http://schemas.microsoft.com/office/powerpoint/2010/main" val="3892227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B0315C6-801F-4D0D-A8D5-A3C1A94980F8}" type="slidenum">
              <a:rPr lang="en-US" altLang="en-US"/>
              <a:pPr eaLnBrk="1" hangingPunct="1"/>
              <a:t>35</a:t>
            </a:fld>
            <a:endParaRPr lang="en-US" altLang="en-US"/>
          </a:p>
        </p:txBody>
      </p:sp>
    </p:spTree>
    <p:extLst>
      <p:ext uri="{BB962C8B-B14F-4D97-AF65-F5344CB8AC3E}">
        <p14:creationId xmlns:p14="http://schemas.microsoft.com/office/powerpoint/2010/main" val="3145953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82EB370-50E8-4A51-A43E-F3FFA3F44909}" type="slidenum">
              <a:rPr lang="en-US" altLang="en-US"/>
              <a:pPr eaLnBrk="1" hangingPunct="1"/>
              <a:t>36</a:t>
            </a:fld>
            <a:endParaRPr lang="en-US" altLang="en-US"/>
          </a:p>
        </p:txBody>
      </p:sp>
    </p:spTree>
    <p:extLst>
      <p:ext uri="{BB962C8B-B14F-4D97-AF65-F5344CB8AC3E}">
        <p14:creationId xmlns:p14="http://schemas.microsoft.com/office/powerpoint/2010/main" val="3832576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B0B6C66-9BCC-4969-9407-C4D7433B703F}" type="slidenum">
              <a:rPr lang="en-US" altLang="en-US"/>
              <a:pPr eaLnBrk="1" hangingPunct="1"/>
              <a:t>37</a:t>
            </a:fld>
            <a:endParaRPr lang="en-US" altLang="en-US"/>
          </a:p>
        </p:txBody>
      </p:sp>
    </p:spTree>
    <p:extLst>
      <p:ext uri="{BB962C8B-B14F-4D97-AF65-F5344CB8AC3E}">
        <p14:creationId xmlns:p14="http://schemas.microsoft.com/office/powerpoint/2010/main" val="3573165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72CC5A5-A13E-40E6-92F7-EC94F808EB2F}" type="slidenum">
              <a:rPr lang="en-US" altLang="en-US"/>
              <a:pPr eaLnBrk="1" hangingPunct="1"/>
              <a:t>38</a:t>
            </a:fld>
            <a:endParaRPr lang="en-US" altLang="en-US"/>
          </a:p>
        </p:txBody>
      </p:sp>
    </p:spTree>
    <p:extLst>
      <p:ext uri="{BB962C8B-B14F-4D97-AF65-F5344CB8AC3E}">
        <p14:creationId xmlns:p14="http://schemas.microsoft.com/office/powerpoint/2010/main" val="3092461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AB0138C-A1F8-4B48-9A86-EB21AB53779A}" type="slidenum">
              <a:rPr lang="en-US" altLang="en-US"/>
              <a:pPr eaLnBrk="1" hangingPunct="1"/>
              <a:t>42</a:t>
            </a:fld>
            <a:endParaRPr lang="en-US" altLang="en-US"/>
          </a:p>
        </p:txBody>
      </p:sp>
    </p:spTree>
    <p:extLst>
      <p:ext uri="{BB962C8B-B14F-4D97-AF65-F5344CB8AC3E}">
        <p14:creationId xmlns:p14="http://schemas.microsoft.com/office/powerpoint/2010/main" val="2859003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ED60C80-CAD1-475F-9650-D405072FA0ED}" type="slidenum">
              <a:rPr lang="en-US" altLang="en-US"/>
              <a:pPr eaLnBrk="1" hangingPunct="1"/>
              <a:t>46</a:t>
            </a:fld>
            <a:endParaRPr lang="en-US" altLang="en-US"/>
          </a:p>
        </p:txBody>
      </p:sp>
    </p:spTree>
    <p:extLst>
      <p:ext uri="{BB962C8B-B14F-4D97-AF65-F5344CB8AC3E}">
        <p14:creationId xmlns:p14="http://schemas.microsoft.com/office/powerpoint/2010/main" val="4204879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5671CDB-C431-4E3B-BE5E-4DD107C411E6}" type="slidenum">
              <a:rPr lang="en-US" altLang="en-US"/>
              <a:pPr eaLnBrk="1" hangingPunct="1"/>
              <a:t>47</a:t>
            </a:fld>
            <a:endParaRPr lang="en-US" altLang="en-US"/>
          </a:p>
        </p:txBody>
      </p:sp>
    </p:spTree>
    <p:extLst>
      <p:ext uri="{BB962C8B-B14F-4D97-AF65-F5344CB8AC3E}">
        <p14:creationId xmlns:p14="http://schemas.microsoft.com/office/powerpoint/2010/main" val="747735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DD47DAD-B4A2-4B46-8BFE-10ECD7618040}" type="slidenum">
              <a:rPr lang="en-US" altLang="en-US"/>
              <a:pPr eaLnBrk="1" hangingPunct="1"/>
              <a:t>62</a:t>
            </a:fld>
            <a:endParaRPr lang="en-US" altLang="en-US"/>
          </a:p>
        </p:txBody>
      </p:sp>
    </p:spTree>
    <p:extLst>
      <p:ext uri="{BB962C8B-B14F-4D97-AF65-F5344CB8AC3E}">
        <p14:creationId xmlns:p14="http://schemas.microsoft.com/office/powerpoint/2010/main" val="4281921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fld id="{C6723252-A709-42CC-99C7-9A3AA4684BAF}" type="slidenum">
              <a:rPr lang="en-US" altLang="en-US"/>
              <a:pPr/>
              <a:t>‹#›</a:t>
            </a:fld>
            <a:endParaRPr lang="en-US" altLang="en-US"/>
          </a:p>
        </p:txBody>
      </p:sp>
    </p:spTree>
    <p:extLst>
      <p:ext uri="{BB962C8B-B14F-4D97-AF65-F5344CB8AC3E}">
        <p14:creationId xmlns:p14="http://schemas.microsoft.com/office/powerpoint/2010/main" val="95839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F40957A2-2DAC-4EFC-84AD-7F9FAEEC9447}" type="slidenum">
              <a:rPr lang="en-US" altLang="en-US"/>
              <a:pPr/>
              <a:t>‹#›</a:t>
            </a:fld>
            <a:endParaRPr lang="en-US" altLang="en-US"/>
          </a:p>
        </p:txBody>
      </p:sp>
    </p:spTree>
    <p:extLst>
      <p:ext uri="{BB962C8B-B14F-4D97-AF65-F5344CB8AC3E}">
        <p14:creationId xmlns:p14="http://schemas.microsoft.com/office/powerpoint/2010/main" val="2084174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304800"/>
            <a:ext cx="2190750" cy="7802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6419850" cy="7802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611D675A-1EC0-4463-A12B-8EA004979E7A}" type="slidenum">
              <a:rPr lang="en-US" altLang="en-US"/>
              <a:pPr/>
              <a:t>‹#›</a:t>
            </a:fld>
            <a:endParaRPr lang="en-US" altLang="en-US"/>
          </a:p>
        </p:txBody>
      </p:sp>
    </p:spTree>
    <p:extLst>
      <p:ext uri="{BB962C8B-B14F-4D97-AF65-F5344CB8AC3E}">
        <p14:creationId xmlns:p14="http://schemas.microsoft.com/office/powerpoint/2010/main" val="1281777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5" name="Text Box 12"/>
          <p:cNvSpPr txBox="1">
            <a:spLocks noChangeArrowheads="1"/>
          </p:cNvSpPr>
          <p:nvPr/>
        </p:nvSpPr>
        <p:spPr bwMode="auto">
          <a:xfrm>
            <a:off x="0" y="0"/>
            <a:ext cx="9144000" cy="369888"/>
          </a:xfrm>
          <a:prstGeom prst="rect">
            <a:avLst/>
          </a:prstGeom>
          <a:solidFill>
            <a:srgbClr val="3399FF"/>
          </a:solidFill>
          <a:ln w="9525">
            <a:solidFill>
              <a:schemeClr val="tx1"/>
            </a:solidFill>
            <a:miter lim="800000"/>
            <a:headEnd/>
            <a:tailEnd/>
          </a:ln>
          <a:effectLst/>
        </p:spPr>
        <p:txBody>
          <a:bodyPr>
            <a:spAutoFit/>
          </a:bodyPr>
          <a:lstStyle/>
          <a:p>
            <a:pPr algn="ctr">
              <a:spcBef>
                <a:spcPct val="50000"/>
              </a:spcBef>
              <a:defRPr/>
            </a:pPr>
            <a:r>
              <a:rPr lang="en-US" b="1" dirty="0">
                <a:solidFill>
                  <a:schemeClr val="bg1"/>
                </a:solidFill>
                <a:latin typeface="Times New Roman" pitchFamily="18" charset="0"/>
                <a:cs typeface="Arial" charset="0"/>
              </a:rPr>
              <a:t>ETHIOPIAN MANAGEMENT INSTITUTE</a:t>
            </a:r>
          </a:p>
        </p:txBody>
      </p:sp>
      <p:graphicFrame>
        <p:nvGraphicFramePr>
          <p:cNvPr id="6" name="Object 2"/>
          <p:cNvGraphicFramePr>
            <a:graphicFrameLocks noChangeAspect="1"/>
          </p:cNvGraphicFramePr>
          <p:nvPr/>
        </p:nvGraphicFramePr>
        <p:xfrm>
          <a:off x="533400" y="0"/>
          <a:ext cx="809625" cy="533400"/>
        </p:xfrm>
        <a:graphic>
          <a:graphicData uri="http://schemas.openxmlformats.org/presentationml/2006/ole">
            <mc:AlternateContent xmlns:mc="http://schemas.openxmlformats.org/markup-compatibility/2006">
              <mc:Choice xmlns:v="urn:schemas-microsoft-com:vml" Requires="v">
                <p:oleObj spid="_x0000_s230403" name="Bitmap Image" r:id="rId3" imgW="847843" imgH="638264" progId="Paint.Picture">
                  <p:embed/>
                </p:oleObj>
              </mc:Choice>
              <mc:Fallback>
                <p:oleObj name="Bitmap Image" r:id="rId3" imgW="847843" imgH="638264"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0"/>
                        <a:ext cx="8096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609600" y="304800"/>
            <a:ext cx="8077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00600" y="1600200"/>
            <a:ext cx="4038600" cy="4525963"/>
          </a:xfrm>
        </p:spPr>
        <p:txBody>
          <a:bodyPr/>
          <a:lstStyle/>
          <a:p>
            <a:pPr lvl="0"/>
            <a:r>
              <a:rPr lang="en-US" noProof="0" smtClean="0"/>
              <a:t>Click icon to add online image</a:t>
            </a:r>
            <a:endParaRPr lang="en-US" noProof="0" smtClean="0"/>
          </a:p>
        </p:txBody>
      </p:sp>
      <p:sp>
        <p:nvSpPr>
          <p:cNvPr id="7" name="Slide Number Placeholder 5"/>
          <p:cNvSpPr>
            <a:spLocks noGrp="1"/>
          </p:cNvSpPr>
          <p:nvPr>
            <p:ph type="sldNum" sz="quarter" idx="10"/>
          </p:nvPr>
        </p:nvSpPr>
        <p:spPr>
          <a:xfrm>
            <a:off x="0" y="6400800"/>
            <a:ext cx="609600" cy="457200"/>
          </a:xfrm>
        </p:spPr>
        <p:txBody>
          <a:bodyPr/>
          <a:lstStyle>
            <a:lvl1pPr>
              <a:defRPr/>
            </a:lvl1pPr>
          </a:lstStyle>
          <a:p>
            <a:fld id="{9A48584F-588E-4D3B-8588-2CF9CC813CA1}" type="slidenum">
              <a:rPr lang="en-US" altLang="en-US"/>
              <a:pPr/>
              <a:t>‹#›</a:t>
            </a:fld>
            <a:endParaRPr lang="en-US" altLang="en-US"/>
          </a:p>
        </p:txBody>
      </p:sp>
    </p:spTree>
    <p:extLst>
      <p:ext uri="{BB962C8B-B14F-4D97-AF65-F5344CB8AC3E}">
        <p14:creationId xmlns:p14="http://schemas.microsoft.com/office/powerpoint/2010/main" val="2555038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p:grpSpPr>
      <p:sp>
        <p:nvSpPr>
          <p:cNvPr id="5" name="Text Box 12"/>
          <p:cNvSpPr txBox="1">
            <a:spLocks noChangeArrowheads="1"/>
          </p:cNvSpPr>
          <p:nvPr/>
        </p:nvSpPr>
        <p:spPr bwMode="auto">
          <a:xfrm>
            <a:off x="0" y="0"/>
            <a:ext cx="9144000" cy="369888"/>
          </a:xfrm>
          <a:prstGeom prst="rect">
            <a:avLst/>
          </a:prstGeom>
          <a:solidFill>
            <a:srgbClr val="3399FF"/>
          </a:solidFill>
          <a:ln w="9525">
            <a:solidFill>
              <a:schemeClr val="tx1"/>
            </a:solidFill>
            <a:miter lim="800000"/>
            <a:headEnd/>
            <a:tailEnd/>
          </a:ln>
          <a:effectLst/>
        </p:spPr>
        <p:txBody>
          <a:bodyPr>
            <a:spAutoFit/>
          </a:bodyPr>
          <a:lstStyle/>
          <a:p>
            <a:pPr algn="ctr">
              <a:spcBef>
                <a:spcPct val="50000"/>
              </a:spcBef>
              <a:defRPr/>
            </a:pPr>
            <a:r>
              <a:rPr lang="en-US" b="1" dirty="0">
                <a:solidFill>
                  <a:schemeClr val="bg1"/>
                </a:solidFill>
                <a:latin typeface="Times New Roman" pitchFamily="18" charset="0"/>
                <a:cs typeface="Arial" charset="0"/>
              </a:rPr>
              <a:t>ETHIOPIAN MANAGEMENT INSTITUTE</a:t>
            </a:r>
          </a:p>
        </p:txBody>
      </p:sp>
      <p:graphicFrame>
        <p:nvGraphicFramePr>
          <p:cNvPr id="6" name="Object 2"/>
          <p:cNvGraphicFramePr>
            <a:graphicFrameLocks noChangeAspect="1"/>
          </p:cNvGraphicFramePr>
          <p:nvPr/>
        </p:nvGraphicFramePr>
        <p:xfrm>
          <a:off x="533400" y="0"/>
          <a:ext cx="809625" cy="533400"/>
        </p:xfrm>
        <a:graphic>
          <a:graphicData uri="http://schemas.openxmlformats.org/presentationml/2006/ole">
            <mc:AlternateContent xmlns:mc="http://schemas.openxmlformats.org/markup-compatibility/2006">
              <mc:Choice xmlns:v="urn:schemas-microsoft-com:vml" Requires="v">
                <p:oleObj spid="_x0000_s231427" name="Bitmap Image" r:id="rId3" imgW="847843" imgH="638264" progId="Paint.Picture">
                  <p:embed/>
                </p:oleObj>
              </mc:Choice>
              <mc:Fallback>
                <p:oleObj name="Bitmap Image" r:id="rId3" imgW="847843" imgH="638264"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0"/>
                        <a:ext cx="8096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US" altLang="en-US"/>
          </a:p>
        </p:txBody>
      </p:sp>
      <p:sp>
        <p:nvSpPr>
          <p:cNvPr id="8" name="Footer Placeholder 5"/>
          <p:cNvSpPr>
            <a:spLocks noGrp="1" noChangeArrowheads="1"/>
          </p:cNvSpPr>
          <p:nvPr>
            <p:ph type="ftr" sz="quarter" idx="11"/>
          </p:nvPr>
        </p:nvSpPr>
        <p:spPr>
          <a:xfrm>
            <a:off x="0" y="6096000"/>
            <a:ext cx="9144000" cy="762000"/>
          </a:xfrm>
          <a:prstGeom prst="rect">
            <a:avLst/>
          </a:prstGeom>
        </p:spPr>
        <p:txBody>
          <a:bodyPr/>
          <a:lstStyle>
            <a:lvl1pPr>
              <a:defRPr/>
            </a:lvl1pPr>
          </a:lstStyle>
          <a:p>
            <a:pPr>
              <a:defRPr/>
            </a:pPr>
            <a:endParaRPr lang="en-US" altLang="en-US"/>
          </a:p>
        </p:txBody>
      </p:sp>
      <p:sp>
        <p:nvSpPr>
          <p:cNvPr id="9" name="Slide Number Placeholder 6"/>
          <p:cNvSpPr>
            <a:spLocks noGrp="1" noChangeArrowheads="1"/>
          </p:cNvSpPr>
          <p:nvPr>
            <p:ph type="sldNum" sz="quarter" idx="12"/>
          </p:nvPr>
        </p:nvSpPr>
        <p:spPr>
          <a:xfrm>
            <a:off x="6553200" y="6243638"/>
            <a:ext cx="2133600" cy="457200"/>
          </a:xfrm>
        </p:spPr>
        <p:txBody>
          <a:bodyPr/>
          <a:lstStyle>
            <a:lvl1pPr>
              <a:defRPr/>
            </a:lvl1pPr>
          </a:lstStyle>
          <a:p>
            <a:fld id="{014B5159-BC29-40FE-A893-A29AEF2D5379}" type="slidenum">
              <a:rPr lang="en-US" altLang="en-US"/>
              <a:pPr/>
              <a:t>‹#›</a:t>
            </a:fld>
            <a:endParaRPr lang="en-US" altLang="en-US"/>
          </a:p>
        </p:txBody>
      </p:sp>
    </p:spTree>
    <p:extLst>
      <p:ext uri="{BB962C8B-B14F-4D97-AF65-F5344CB8AC3E}">
        <p14:creationId xmlns:p14="http://schemas.microsoft.com/office/powerpoint/2010/main" val="646673980"/>
      </p:ext>
    </p:extLst>
  </p:cSld>
  <p:clrMapOvr>
    <a:masterClrMapping/>
  </p:clrMapOvr>
  <p:transition>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5" name="Text Box 12"/>
          <p:cNvSpPr txBox="1">
            <a:spLocks noChangeArrowheads="1"/>
          </p:cNvSpPr>
          <p:nvPr/>
        </p:nvSpPr>
        <p:spPr bwMode="auto">
          <a:xfrm>
            <a:off x="0" y="0"/>
            <a:ext cx="9144000" cy="369888"/>
          </a:xfrm>
          <a:prstGeom prst="rect">
            <a:avLst/>
          </a:prstGeom>
          <a:solidFill>
            <a:srgbClr val="3399FF"/>
          </a:solidFill>
          <a:ln w="9525">
            <a:solidFill>
              <a:schemeClr val="tx1"/>
            </a:solidFill>
            <a:miter lim="800000"/>
            <a:headEnd/>
            <a:tailEnd/>
          </a:ln>
          <a:effectLst/>
        </p:spPr>
        <p:txBody>
          <a:bodyPr>
            <a:spAutoFit/>
          </a:bodyPr>
          <a:lstStyle/>
          <a:p>
            <a:pPr algn="ctr">
              <a:spcBef>
                <a:spcPct val="50000"/>
              </a:spcBef>
              <a:defRPr/>
            </a:pPr>
            <a:r>
              <a:rPr lang="en-US" b="1" dirty="0">
                <a:solidFill>
                  <a:schemeClr val="bg1"/>
                </a:solidFill>
                <a:latin typeface="Times New Roman" pitchFamily="18" charset="0"/>
                <a:cs typeface="Arial" charset="0"/>
              </a:rPr>
              <a:t>ETHIOPIAN MANAGEMENT INSTITUTE</a:t>
            </a:r>
          </a:p>
        </p:txBody>
      </p:sp>
      <p:graphicFrame>
        <p:nvGraphicFramePr>
          <p:cNvPr id="6" name="Object 2"/>
          <p:cNvGraphicFramePr>
            <a:graphicFrameLocks noChangeAspect="1"/>
          </p:cNvGraphicFramePr>
          <p:nvPr/>
        </p:nvGraphicFramePr>
        <p:xfrm>
          <a:off x="533400" y="0"/>
          <a:ext cx="809625" cy="533400"/>
        </p:xfrm>
        <a:graphic>
          <a:graphicData uri="http://schemas.openxmlformats.org/presentationml/2006/ole">
            <mc:AlternateContent xmlns:mc="http://schemas.openxmlformats.org/markup-compatibility/2006">
              <mc:Choice xmlns:v="urn:schemas-microsoft-com:vml" Requires="v">
                <p:oleObj spid="_x0000_s232451" name="Bitmap Image" r:id="rId3" imgW="847843" imgH="638264" progId="Paint.Picture">
                  <p:embed/>
                </p:oleObj>
              </mc:Choice>
              <mc:Fallback>
                <p:oleObj name="Bitmap Image" r:id="rId3" imgW="847843" imgH="638264"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0"/>
                        <a:ext cx="8096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a:xfrm>
            <a:off x="457200" y="6248400"/>
            <a:ext cx="2133600" cy="457200"/>
          </a:xfrm>
          <a:prstGeom prst="rect">
            <a:avLst/>
          </a:prstGeom>
        </p:spPr>
        <p:txBody>
          <a:bodyPr/>
          <a:lstStyle>
            <a:lvl1pPr>
              <a:defRPr/>
            </a:lvl1pPr>
          </a:lstStyle>
          <a:p>
            <a:pPr>
              <a:defRPr/>
            </a:pPr>
            <a:endParaRPr lang="en-US"/>
          </a:p>
        </p:txBody>
      </p:sp>
      <p:sp>
        <p:nvSpPr>
          <p:cNvPr id="8"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9" name="Slide Number Placeholder 6"/>
          <p:cNvSpPr>
            <a:spLocks noGrp="1"/>
          </p:cNvSpPr>
          <p:nvPr>
            <p:ph type="sldNum" sz="quarter" idx="12"/>
          </p:nvPr>
        </p:nvSpPr>
        <p:spPr>
          <a:xfrm>
            <a:off x="6553200" y="6248400"/>
            <a:ext cx="2133600" cy="457200"/>
          </a:xfrm>
        </p:spPr>
        <p:txBody>
          <a:bodyPr/>
          <a:lstStyle>
            <a:lvl1pPr>
              <a:defRPr/>
            </a:lvl1pPr>
          </a:lstStyle>
          <a:p>
            <a:fld id="{942438E7-AF3F-4FBE-8B70-D03507D9756C}" type="slidenum">
              <a:rPr lang="en-US" altLang="en-US"/>
              <a:pPr/>
              <a:t>‹#›</a:t>
            </a:fld>
            <a:endParaRPr lang="en-US" altLang="en-US"/>
          </a:p>
        </p:txBody>
      </p:sp>
    </p:spTree>
    <p:extLst>
      <p:ext uri="{BB962C8B-B14F-4D97-AF65-F5344CB8AC3E}">
        <p14:creationId xmlns:p14="http://schemas.microsoft.com/office/powerpoint/2010/main" val="635412940"/>
      </p:ext>
    </p:extLst>
  </p:cSld>
  <p:clrMapOvr>
    <a:masterClrMapping/>
  </p:clrMapOvr>
  <p:transition>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fld id="{42E63F34-8A65-43F1-8B3B-57021A4594CC}" type="slidenum">
              <a:rPr lang="en-US" altLang="en-US"/>
              <a:pPr/>
              <a:t>‹#›</a:t>
            </a:fld>
            <a:endParaRPr lang="en-US" altLang="en-US"/>
          </a:p>
        </p:txBody>
      </p:sp>
    </p:spTree>
    <p:extLst>
      <p:ext uri="{BB962C8B-B14F-4D97-AF65-F5344CB8AC3E}">
        <p14:creationId xmlns:p14="http://schemas.microsoft.com/office/powerpoint/2010/main" val="2531379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B17122CF-FEFA-4605-8A07-E4F565E17360}" type="slidenum">
              <a:rPr lang="en-US" altLang="en-US"/>
              <a:pPr/>
              <a:t>‹#›</a:t>
            </a:fld>
            <a:endParaRPr lang="en-US" altLang="en-US"/>
          </a:p>
        </p:txBody>
      </p:sp>
    </p:spTree>
    <p:extLst>
      <p:ext uri="{BB962C8B-B14F-4D97-AF65-F5344CB8AC3E}">
        <p14:creationId xmlns:p14="http://schemas.microsoft.com/office/powerpoint/2010/main" val="1285389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97E70B33-A568-4951-80C9-5F1AD7C5F4D6}" type="slidenum">
              <a:rPr lang="en-US" altLang="en-US"/>
              <a:pPr/>
              <a:t>‹#›</a:t>
            </a:fld>
            <a:endParaRPr lang="en-US" altLang="en-US"/>
          </a:p>
        </p:txBody>
      </p:sp>
    </p:spTree>
    <p:extLst>
      <p:ext uri="{BB962C8B-B14F-4D97-AF65-F5344CB8AC3E}">
        <p14:creationId xmlns:p14="http://schemas.microsoft.com/office/powerpoint/2010/main" val="1531456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3581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3581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fld id="{308C1A05-AF1B-4DB4-88AE-70723DF32201}" type="slidenum">
              <a:rPr lang="en-US" altLang="en-US"/>
              <a:pPr/>
              <a:t>‹#›</a:t>
            </a:fld>
            <a:endParaRPr lang="en-US" altLang="en-US"/>
          </a:p>
        </p:txBody>
      </p:sp>
    </p:spTree>
    <p:extLst>
      <p:ext uri="{BB962C8B-B14F-4D97-AF65-F5344CB8AC3E}">
        <p14:creationId xmlns:p14="http://schemas.microsoft.com/office/powerpoint/2010/main" val="2346110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fld id="{3C66A238-4B2A-4826-A77E-02DB4EB675C1}" type="slidenum">
              <a:rPr lang="en-US" altLang="en-US"/>
              <a:pPr/>
              <a:t>‹#›</a:t>
            </a:fld>
            <a:endParaRPr lang="en-US" altLang="en-US"/>
          </a:p>
        </p:txBody>
      </p:sp>
    </p:spTree>
    <p:extLst>
      <p:ext uri="{BB962C8B-B14F-4D97-AF65-F5344CB8AC3E}">
        <p14:creationId xmlns:p14="http://schemas.microsoft.com/office/powerpoint/2010/main" val="387125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CAD8B41F-3FDD-472F-BCA1-1B544CE85B8E}" type="slidenum">
              <a:rPr lang="en-US" altLang="en-US"/>
              <a:pPr/>
              <a:t>‹#›</a:t>
            </a:fld>
            <a:endParaRPr lang="en-US" altLang="en-US"/>
          </a:p>
        </p:txBody>
      </p:sp>
    </p:spTree>
    <p:extLst>
      <p:ext uri="{BB962C8B-B14F-4D97-AF65-F5344CB8AC3E}">
        <p14:creationId xmlns:p14="http://schemas.microsoft.com/office/powerpoint/2010/main" val="57036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fld id="{DEDF2B03-629D-4B15-9507-E70AC7FA8D41}" type="slidenum">
              <a:rPr lang="en-US" altLang="en-US"/>
              <a:pPr/>
              <a:t>‹#›</a:t>
            </a:fld>
            <a:endParaRPr lang="en-US" altLang="en-US"/>
          </a:p>
        </p:txBody>
      </p:sp>
    </p:spTree>
    <p:extLst>
      <p:ext uri="{BB962C8B-B14F-4D97-AF65-F5344CB8AC3E}">
        <p14:creationId xmlns:p14="http://schemas.microsoft.com/office/powerpoint/2010/main" val="2830945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27E38F6-86F6-4DD0-B72C-D8D78E09D20D}" type="slidenum">
              <a:rPr lang="en-US" altLang="en-US"/>
              <a:pPr/>
              <a:t>‹#›</a:t>
            </a:fld>
            <a:endParaRPr lang="en-US" altLang="en-US"/>
          </a:p>
        </p:txBody>
      </p:sp>
    </p:spTree>
    <p:extLst>
      <p:ext uri="{BB962C8B-B14F-4D97-AF65-F5344CB8AC3E}">
        <p14:creationId xmlns:p14="http://schemas.microsoft.com/office/powerpoint/2010/main" val="2031792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1EB0A987-748E-4E82-B826-C6DAA16CC2C5}" type="slidenum">
              <a:rPr lang="en-US" altLang="en-US"/>
              <a:pPr/>
              <a:t>‹#›</a:t>
            </a:fld>
            <a:endParaRPr lang="en-US" altLang="en-US"/>
          </a:p>
        </p:txBody>
      </p:sp>
    </p:spTree>
    <p:extLst>
      <p:ext uri="{BB962C8B-B14F-4D97-AF65-F5344CB8AC3E}">
        <p14:creationId xmlns:p14="http://schemas.microsoft.com/office/powerpoint/2010/main" val="3333906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7F9D2088-8967-4206-A19D-B0F90688E92E}" type="slidenum">
              <a:rPr lang="en-US" altLang="en-US"/>
              <a:pPr/>
              <a:t>‹#›</a:t>
            </a:fld>
            <a:endParaRPr lang="en-US" altLang="en-US"/>
          </a:p>
        </p:txBody>
      </p:sp>
    </p:spTree>
    <p:extLst>
      <p:ext uri="{BB962C8B-B14F-4D97-AF65-F5344CB8AC3E}">
        <p14:creationId xmlns:p14="http://schemas.microsoft.com/office/powerpoint/2010/main" val="19077822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031EF4B0-935F-4D0E-A0AD-E1E5D60040F2}" type="slidenum">
              <a:rPr lang="en-US" altLang="en-US"/>
              <a:pPr/>
              <a:t>‹#›</a:t>
            </a:fld>
            <a:endParaRPr lang="en-US" altLang="en-US"/>
          </a:p>
        </p:txBody>
      </p:sp>
    </p:spTree>
    <p:extLst>
      <p:ext uri="{BB962C8B-B14F-4D97-AF65-F5344CB8AC3E}">
        <p14:creationId xmlns:p14="http://schemas.microsoft.com/office/powerpoint/2010/main" val="10846428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304800"/>
            <a:ext cx="2190750" cy="7802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6419850" cy="7802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12BE2E73-F5C7-42C4-8DCD-591D894BC36C}" type="slidenum">
              <a:rPr lang="en-US" altLang="en-US"/>
              <a:pPr/>
              <a:t>‹#›</a:t>
            </a:fld>
            <a:endParaRPr lang="en-US" altLang="en-US"/>
          </a:p>
        </p:txBody>
      </p:sp>
    </p:spTree>
    <p:extLst>
      <p:ext uri="{BB962C8B-B14F-4D97-AF65-F5344CB8AC3E}">
        <p14:creationId xmlns:p14="http://schemas.microsoft.com/office/powerpoint/2010/main" val="3694365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3CCF30BB-68A5-4463-AED5-159CCBFB1D5D}" type="slidenum">
              <a:rPr lang="en-US" altLang="en-US"/>
              <a:pPr/>
              <a:t>‹#›</a:t>
            </a:fld>
            <a:endParaRPr lang="en-US" altLang="en-US"/>
          </a:p>
        </p:txBody>
      </p:sp>
    </p:spTree>
    <p:extLst>
      <p:ext uri="{BB962C8B-B14F-4D97-AF65-F5344CB8AC3E}">
        <p14:creationId xmlns:p14="http://schemas.microsoft.com/office/powerpoint/2010/main" val="929320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3581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3581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fld id="{E65E1813-7F8C-4E57-B215-9A6742FEAE93}" type="slidenum">
              <a:rPr lang="en-US" altLang="en-US"/>
              <a:pPr/>
              <a:t>‹#›</a:t>
            </a:fld>
            <a:endParaRPr lang="en-US" altLang="en-US"/>
          </a:p>
        </p:txBody>
      </p:sp>
    </p:spTree>
    <p:extLst>
      <p:ext uri="{BB962C8B-B14F-4D97-AF65-F5344CB8AC3E}">
        <p14:creationId xmlns:p14="http://schemas.microsoft.com/office/powerpoint/2010/main" val="247124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fld id="{639B4B01-B8EF-47FB-BE41-54057CCC6978}" type="slidenum">
              <a:rPr lang="en-US" altLang="en-US"/>
              <a:pPr/>
              <a:t>‹#›</a:t>
            </a:fld>
            <a:endParaRPr lang="en-US" altLang="en-US"/>
          </a:p>
        </p:txBody>
      </p:sp>
    </p:spTree>
    <p:extLst>
      <p:ext uri="{BB962C8B-B14F-4D97-AF65-F5344CB8AC3E}">
        <p14:creationId xmlns:p14="http://schemas.microsoft.com/office/powerpoint/2010/main" val="4173678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fld id="{413A4E7C-9E18-4CEB-9AC1-B4643AA1DD77}" type="slidenum">
              <a:rPr lang="en-US" altLang="en-US"/>
              <a:pPr/>
              <a:t>‹#›</a:t>
            </a:fld>
            <a:endParaRPr lang="en-US" altLang="en-US"/>
          </a:p>
        </p:txBody>
      </p:sp>
    </p:spTree>
    <p:extLst>
      <p:ext uri="{BB962C8B-B14F-4D97-AF65-F5344CB8AC3E}">
        <p14:creationId xmlns:p14="http://schemas.microsoft.com/office/powerpoint/2010/main" val="1662044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71F6E3E1-8827-47A2-B4E6-08233A03D614}" type="slidenum">
              <a:rPr lang="en-US" altLang="en-US"/>
              <a:pPr/>
              <a:t>‹#›</a:t>
            </a:fld>
            <a:endParaRPr lang="en-US" altLang="en-US"/>
          </a:p>
        </p:txBody>
      </p:sp>
    </p:spTree>
    <p:extLst>
      <p:ext uri="{BB962C8B-B14F-4D97-AF65-F5344CB8AC3E}">
        <p14:creationId xmlns:p14="http://schemas.microsoft.com/office/powerpoint/2010/main" val="1047567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1DC3AA89-EF26-4D5D-A492-4259ECF97256}" type="slidenum">
              <a:rPr lang="en-US" altLang="en-US"/>
              <a:pPr/>
              <a:t>‹#›</a:t>
            </a:fld>
            <a:endParaRPr lang="en-US" altLang="en-US"/>
          </a:p>
        </p:txBody>
      </p:sp>
    </p:spTree>
    <p:extLst>
      <p:ext uri="{BB962C8B-B14F-4D97-AF65-F5344CB8AC3E}">
        <p14:creationId xmlns:p14="http://schemas.microsoft.com/office/powerpoint/2010/main" val="490041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16B34606-1585-4C79-AC86-035EAEB5503A}" type="slidenum">
              <a:rPr lang="en-US" altLang="en-US"/>
              <a:pPr/>
              <a:t>‹#›</a:t>
            </a:fld>
            <a:endParaRPr lang="en-US" altLang="en-US"/>
          </a:p>
        </p:txBody>
      </p:sp>
    </p:spTree>
    <p:extLst>
      <p:ext uri="{BB962C8B-B14F-4D97-AF65-F5344CB8AC3E}">
        <p14:creationId xmlns:p14="http://schemas.microsoft.com/office/powerpoint/2010/main" val="1332042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Box 12"/>
          <p:cNvSpPr txBox="1">
            <a:spLocks noChangeArrowheads="1"/>
          </p:cNvSpPr>
          <p:nvPr/>
        </p:nvSpPr>
        <p:spPr bwMode="auto">
          <a:xfrm>
            <a:off x="0" y="0"/>
            <a:ext cx="9144000" cy="369888"/>
          </a:xfrm>
          <a:prstGeom prst="rect">
            <a:avLst/>
          </a:prstGeom>
          <a:solidFill>
            <a:srgbClr val="3399FF"/>
          </a:solidFill>
          <a:ln w="9525">
            <a:solidFill>
              <a:schemeClr val="tx1"/>
            </a:solidFill>
            <a:miter lim="800000"/>
            <a:headEnd/>
            <a:tailEnd/>
          </a:ln>
          <a:effectLst/>
        </p:spPr>
        <p:txBody>
          <a:bodyPr>
            <a:spAutoFit/>
          </a:bodyPr>
          <a:lstStyle/>
          <a:p>
            <a:pPr algn="ctr">
              <a:spcBef>
                <a:spcPct val="50000"/>
              </a:spcBef>
              <a:defRPr/>
            </a:pPr>
            <a:r>
              <a:rPr lang="en-US" b="1" dirty="0">
                <a:solidFill>
                  <a:schemeClr val="bg1"/>
                </a:solidFill>
                <a:latin typeface="Times New Roman" pitchFamily="18" charset="0"/>
                <a:cs typeface="Arial" charset="0"/>
              </a:rPr>
              <a:t>ETHIOPIAN MANAGEMENT INSTITUTE</a:t>
            </a:r>
          </a:p>
        </p:txBody>
      </p:sp>
      <p:graphicFrame>
        <p:nvGraphicFramePr>
          <p:cNvPr id="1026" name="Object 2"/>
          <p:cNvGraphicFramePr>
            <a:graphicFrameLocks noChangeAspect="1"/>
          </p:cNvGraphicFramePr>
          <p:nvPr/>
        </p:nvGraphicFramePr>
        <p:xfrm>
          <a:off x="533400" y="0"/>
          <a:ext cx="809625" cy="533400"/>
        </p:xfrm>
        <a:graphic>
          <a:graphicData uri="http://schemas.openxmlformats.org/presentationml/2006/ole">
            <mc:AlternateContent xmlns:mc="http://schemas.openxmlformats.org/markup-compatibility/2006">
              <mc:Choice xmlns:v="urn:schemas-microsoft-com:vml" Requires="v">
                <p:oleObj spid="_x0000_s1033" name="Bitmap Image" r:id="rId17" imgW="847843" imgH="638264" progId="Paint.Picture">
                  <p:embed/>
                </p:oleObj>
              </mc:Choice>
              <mc:Fallback>
                <p:oleObj name="Bitmap Image" r:id="rId17" imgW="847843" imgH="638264" progId="Paint.Picture">
                  <p:embed/>
                  <p:pic>
                    <p:nvPicPr>
                      <p:cNvPr id="0" name="Object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3400" y="0"/>
                        <a:ext cx="8096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sp>
        <p:nvSpPr>
          <p:cNvPr id="1029" name="Title Placeholder 1"/>
          <p:cNvSpPr>
            <a:spLocks noGrp="1"/>
          </p:cNvSpPr>
          <p:nvPr>
            <p:ph type="title"/>
          </p:nvPr>
        </p:nvSpPr>
        <p:spPr bwMode="auto">
          <a:xfrm>
            <a:off x="609600" y="3048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030" name="Text Placeholder 2"/>
          <p:cNvSpPr>
            <a:spLocks noGrp="1"/>
          </p:cNvSpPr>
          <p:nvPr>
            <p:ph type="body" idx="1"/>
          </p:nvPr>
        </p:nvSpPr>
        <p:spPr bwMode="auto">
          <a:xfrm>
            <a:off x="1143000" y="3581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7" name="Slide Number Placeholder 5"/>
          <p:cNvSpPr>
            <a:spLocks noGrp="1"/>
          </p:cNvSpPr>
          <p:nvPr>
            <p:ph type="sldNum" sz="quarter" idx="4"/>
          </p:nvPr>
        </p:nvSpPr>
        <p:spPr>
          <a:xfrm>
            <a:off x="8534400" y="152400"/>
            <a:ext cx="609600" cy="228600"/>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chemeClr val="bg1"/>
                </a:solidFill>
              </a:defRPr>
            </a:lvl1pPr>
          </a:lstStyle>
          <a:p>
            <a:fld id="{AFEB04F1-7731-474A-88D9-88A4BAB922D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75" r:id="rId12"/>
    <p:sldLayoutId id="2147483976" r:id="rId13"/>
    <p:sldLayoutId id="2147483977" r:id="rId14"/>
  </p:sldLayoutIdLst>
  <p:hf sldNum="0" hdr="0" ftr="0"/>
  <p:txStyles>
    <p:titleStyle>
      <a:lvl1pPr algn="ctr" rtl="0" eaLnBrk="1" fontAlgn="base" hangingPunct="1">
        <a:spcBef>
          <a:spcPct val="0"/>
        </a:spcBef>
        <a:spcAft>
          <a:spcPct val="0"/>
        </a:spcAft>
        <a:defRPr sz="4400" b="1">
          <a:solidFill>
            <a:schemeClr val="tx1"/>
          </a:solidFill>
          <a:latin typeface="+mj-lt"/>
          <a:ea typeface="+mj-ea"/>
          <a:cs typeface="+mj-cs"/>
        </a:defRPr>
      </a:lvl1pPr>
      <a:lvl2pPr algn="ctr" rtl="0" eaLnBrk="1" fontAlgn="base" hangingPunct="1">
        <a:spcBef>
          <a:spcPct val="0"/>
        </a:spcBef>
        <a:spcAft>
          <a:spcPct val="0"/>
        </a:spcAft>
        <a:defRPr sz="4400" b="1">
          <a:solidFill>
            <a:schemeClr val="tx1"/>
          </a:solidFill>
          <a:latin typeface="Arial" pitchFamily="34" charset="0"/>
        </a:defRPr>
      </a:lvl2pPr>
      <a:lvl3pPr algn="ctr" rtl="0" eaLnBrk="1" fontAlgn="base" hangingPunct="1">
        <a:spcBef>
          <a:spcPct val="0"/>
        </a:spcBef>
        <a:spcAft>
          <a:spcPct val="0"/>
        </a:spcAft>
        <a:defRPr sz="4400" b="1">
          <a:solidFill>
            <a:schemeClr val="tx1"/>
          </a:solidFill>
          <a:latin typeface="Arial" pitchFamily="34" charset="0"/>
        </a:defRPr>
      </a:lvl3pPr>
      <a:lvl4pPr algn="ctr" rtl="0" eaLnBrk="1" fontAlgn="base" hangingPunct="1">
        <a:spcBef>
          <a:spcPct val="0"/>
        </a:spcBef>
        <a:spcAft>
          <a:spcPct val="0"/>
        </a:spcAft>
        <a:defRPr sz="4400" b="1">
          <a:solidFill>
            <a:schemeClr val="tx1"/>
          </a:solidFill>
          <a:latin typeface="Arial" pitchFamily="34" charset="0"/>
        </a:defRPr>
      </a:lvl4pPr>
      <a:lvl5pPr algn="ctr" rtl="0" eaLnBrk="1" fontAlgn="base" hangingPunct="1">
        <a:spcBef>
          <a:spcPct val="0"/>
        </a:spcBef>
        <a:spcAft>
          <a:spcPct val="0"/>
        </a:spcAft>
        <a:defRPr sz="4400" b="1">
          <a:solidFill>
            <a:schemeClr val="tx1"/>
          </a:solidFill>
          <a:latin typeface="Arial" pitchFamily="34" charset="0"/>
        </a:defRPr>
      </a:lvl5pPr>
      <a:lvl6pPr marL="457200" algn="ctr" rtl="0" eaLnBrk="1" fontAlgn="base" hangingPunct="1">
        <a:spcBef>
          <a:spcPct val="0"/>
        </a:spcBef>
        <a:spcAft>
          <a:spcPct val="0"/>
        </a:spcAft>
        <a:defRPr sz="4400" b="1">
          <a:solidFill>
            <a:schemeClr val="tx1"/>
          </a:solidFill>
          <a:latin typeface="Arial" pitchFamily="34" charset="0"/>
        </a:defRPr>
      </a:lvl6pPr>
      <a:lvl7pPr marL="914400" algn="ctr" rtl="0" eaLnBrk="1" fontAlgn="base" hangingPunct="1">
        <a:spcBef>
          <a:spcPct val="0"/>
        </a:spcBef>
        <a:spcAft>
          <a:spcPct val="0"/>
        </a:spcAft>
        <a:defRPr sz="4400" b="1">
          <a:solidFill>
            <a:schemeClr val="tx1"/>
          </a:solidFill>
          <a:latin typeface="Arial" pitchFamily="34" charset="0"/>
        </a:defRPr>
      </a:lvl7pPr>
      <a:lvl8pPr marL="1371600" algn="ctr" rtl="0" eaLnBrk="1" fontAlgn="base" hangingPunct="1">
        <a:spcBef>
          <a:spcPct val="0"/>
        </a:spcBef>
        <a:spcAft>
          <a:spcPct val="0"/>
        </a:spcAft>
        <a:defRPr sz="4400" b="1">
          <a:solidFill>
            <a:schemeClr val="tx1"/>
          </a:solidFill>
          <a:latin typeface="Arial" pitchFamily="34" charset="0"/>
        </a:defRPr>
      </a:lvl8pPr>
      <a:lvl9pPr marL="1828800" algn="ctr" rtl="0" eaLnBrk="1" fontAlgn="base" hangingPunct="1">
        <a:spcBef>
          <a:spcPct val="0"/>
        </a:spcBef>
        <a:spcAft>
          <a:spcPct val="0"/>
        </a:spcAft>
        <a:defRPr sz="4400" b="1">
          <a:solidFill>
            <a:schemeClr val="tx1"/>
          </a:solidFill>
          <a:latin typeface="Arial" pitchFamily="34" charset="0"/>
        </a:defRPr>
      </a:lvl9pPr>
    </p:titleStyle>
    <p:bodyStyle>
      <a:lvl1pPr marL="342900" indent="-342900" algn="l" rtl="0" eaLnBrk="1" fontAlgn="base" hangingPunct="1">
        <a:spcBef>
          <a:spcPct val="20000"/>
        </a:spcBef>
        <a:spcAft>
          <a:spcPct val="0"/>
        </a:spcAft>
        <a:buClr>
          <a:srgbClr val="00A800"/>
        </a:buClr>
        <a:buFont typeface="Wingdings" panose="05000000000000000000" pitchFamily="2" charset="2"/>
        <a:buChar char="§"/>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rgbClr val="FE00AF"/>
        </a:buClr>
        <a:buFont typeface="Wingdings" panose="05000000000000000000" pitchFamily="2" charset="2"/>
        <a:buChar char="Ø"/>
        <a:defRPr sz="2800" b="1">
          <a:solidFill>
            <a:schemeClr val="tx1"/>
          </a:solidFill>
          <a:latin typeface="+mn-lt"/>
          <a:cs typeface="+mn-cs"/>
        </a:defRPr>
      </a:lvl2pPr>
      <a:lvl3pPr marL="1143000" indent="-228600" algn="l" rtl="0" eaLnBrk="1" fontAlgn="base" hangingPunct="1">
        <a:spcBef>
          <a:spcPct val="20000"/>
        </a:spcBef>
        <a:spcAft>
          <a:spcPct val="0"/>
        </a:spcAft>
        <a:buClr>
          <a:schemeClr val="folHlink"/>
        </a:buClr>
        <a:buFont typeface="Arial" panose="020B0604020202020204" pitchFamily="34" charset="0"/>
        <a:buChar char="•"/>
        <a:defRPr sz="2400" b="1">
          <a:solidFill>
            <a:schemeClr val="tx1"/>
          </a:solidFill>
          <a:latin typeface="+mn-lt"/>
          <a:cs typeface="+mn-cs"/>
        </a:defRPr>
      </a:lvl3pPr>
      <a:lvl4pPr marL="1600200" indent="-228600" algn="l" rtl="0" eaLnBrk="1" fontAlgn="base" hangingPunct="1">
        <a:spcBef>
          <a:spcPct val="20000"/>
        </a:spcBef>
        <a:spcAft>
          <a:spcPct val="0"/>
        </a:spcAft>
        <a:buFont typeface="Arial" panose="020B0604020202020204" pitchFamily="34" charset="0"/>
        <a:buChar char="–"/>
        <a:defRPr sz="2000" b="1">
          <a:solidFill>
            <a:schemeClr val="tx1"/>
          </a:solidFill>
          <a:latin typeface="+mn-lt"/>
          <a:cs typeface="+mn-cs"/>
        </a:defRPr>
      </a:lvl4pPr>
      <a:lvl5pPr marL="2057400" indent="-228600" algn="l" rtl="0" eaLnBrk="1" fontAlgn="base" hangingPunct="1">
        <a:spcBef>
          <a:spcPct val="20000"/>
        </a:spcBef>
        <a:spcAft>
          <a:spcPct val="0"/>
        </a:spcAft>
        <a:buFont typeface="Arial" panose="020B0604020202020204" pitchFamily="34" charset="0"/>
        <a:buChar char="»"/>
        <a:defRPr sz="2000" b="1">
          <a:solidFill>
            <a:schemeClr val="tx1"/>
          </a:solidFill>
          <a:latin typeface="+mn-lt"/>
          <a:cs typeface="+mn-cs"/>
        </a:defRPr>
      </a:lvl5pPr>
      <a:lvl6pPr marL="2514600" indent="-228600" algn="l" rtl="0" eaLnBrk="1" fontAlgn="base" hangingPunct="1">
        <a:spcBef>
          <a:spcPct val="20000"/>
        </a:spcBef>
        <a:spcAft>
          <a:spcPct val="0"/>
        </a:spcAft>
        <a:buFont typeface="Arial" pitchFamily="34" charset="0"/>
        <a:buChar char="»"/>
        <a:defRPr sz="2000" b="1">
          <a:solidFill>
            <a:schemeClr val="tx1"/>
          </a:solidFill>
          <a:latin typeface="+mn-lt"/>
          <a:cs typeface="+mn-cs"/>
        </a:defRPr>
      </a:lvl6pPr>
      <a:lvl7pPr marL="2971800" indent="-228600" algn="l" rtl="0" eaLnBrk="1" fontAlgn="base" hangingPunct="1">
        <a:spcBef>
          <a:spcPct val="20000"/>
        </a:spcBef>
        <a:spcAft>
          <a:spcPct val="0"/>
        </a:spcAft>
        <a:buFont typeface="Arial" pitchFamily="34" charset="0"/>
        <a:buChar char="»"/>
        <a:defRPr sz="2000" b="1">
          <a:solidFill>
            <a:schemeClr val="tx1"/>
          </a:solidFill>
          <a:latin typeface="+mn-lt"/>
          <a:cs typeface="+mn-cs"/>
        </a:defRPr>
      </a:lvl7pPr>
      <a:lvl8pPr marL="3429000" indent="-228600" algn="l" rtl="0" eaLnBrk="1" fontAlgn="base" hangingPunct="1">
        <a:spcBef>
          <a:spcPct val="20000"/>
        </a:spcBef>
        <a:spcAft>
          <a:spcPct val="0"/>
        </a:spcAft>
        <a:buFont typeface="Arial" pitchFamily="34" charset="0"/>
        <a:buChar char="»"/>
        <a:defRPr sz="2000" b="1">
          <a:solidFill>
            <a:schemeClr val="tx1"/>
          </a:solidFill>
          <a:latin typeface="+mn-lt"/>
          <a:cs typeface="+mn-cs"/>
        </a:defRPr>
      </a:lvl8pPr>
      <a:lvl9pPr marL="3886200" indent="-228600" algn="l" rtl="0" eaLnBrk="1" fontAlgn="base" hangingPunct="1">
        <a:spcBef>
          <a:spcPct val="20000"/>
        </a:spcBef>
        <a:spcAft>
          <a:spcPct val="0"/>
        </a:spcAft>
        <a:buFont typeface="Arial" pitchFamily="34" charset="0"/>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609600" y="3048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5" name="Text Placeholder 2"/>
          <p:cNvSpPr>
            <a:spLocks noGrp="1"/>
          </p:cNvSpPr>
          <p:nvPr>
            <p:ph type="body" idx="1"/>
          </p:nvPr>
        </p:nvSpPr>
        <p:spPr bwMode="auto">
          <a:xfrm>
            <a:off x="1143000" y="3581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 name="Slide Number Placeholder 5"/>
          <p:cNvSpPr>
            <a:spLocks noGrp="1"/>
          </p:cNvSpPr>
          <p:nvPr>
            <p:ph type="sldNum" sz="quarter" idx="4"/>
          </p:nvPr>
        </p:nvSpPr>
        <p:spPr>
          <a:xfrm>
            <a:off x="8153400" y="0"/>
            <a:ext cx="609600" cy="228600"/>
          </a:xfrm>
          <a:prstGeom prst="rect">
            <a:avLst/>
          </a:prstGeom>
        </p:spPr>
        <p:txBody>
          <a:bodyPr vert="horz" wrap="square" lIns="91440" tIns="45720" rIns="91440" bIns="45720" numCol="1" anchor="ctr" anchorCtr="0" compatLnSpc="1">
            <a:prstTxWarp prst="textNoShape">
              <a:avLst/>
            </a:prstTxWarp>
          </a:bodyPr>
          <a:lstStyle>
            <a:lvl1pPr algn="ctr">
              <a:defRPr sz="1200" b="1">
                <a:solidFill>
                  <a:schemeClr val="bg1"/>
                </a:solidFill>
              </a:defRPr>
            </a:lvl1pPr>
          </a:lstStyle>
          <a:p>
            <a:fld id="{16E714D0-B704-4378-B136-50E4D8C44A6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hf sldNum="0" hdr="0" ftr="0"/>
  <p:txStyles>
    <p:title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Arial" pitchFamily="34" charset="0"/>
        </a:defRPr>
      </a:lvl2pPr>
      <a:lvl3pPr algn="ctr" rtl="0" eaLnBrk="0" fontAlgn="base" hangingPunct="0">
        <a:spcBef>
          <a:spcPct val="0"/>
        </a:spcBef>
        <a:spcAft>
          <a:spcPct val="0"/>
        </a:spcAft>
        <a:defRPr sz="4400" b="1">
          <a:solidFill>
            <a:schemeClr val="tx1"/>
          </a:solidFill>
          <a:latin typeface="Arial" pitchFamily="34" charset="0"/>
        </a:defRPr>
      </a:lvl3pPr>
      <a:lvl4pPr algn="ctr" rtl="0" eaLnBrk="0" fontAlgn="base" hangingPunct="0">
        <a:spcBef>
          <a:spcPct val="0"/>
        </a:spcBef>
        <a:spcAft>
          <a:spcPct val="0"/>
        </a:spcAft>
        <a:defRPr sz="4400" b="1">
          <a:solidFill>
            <a:schemeClr val="tx1"/>
          </a:solidFill>
          <a:latin typeface="Arial" pitchFamily="34" charset="0"/>
        </a:defRPr>
      </a:lvl4pPr>
      <a:lvl5pPr algn="ctr" rtl="0" eaLnBrk="0" fontAlgn="base" hangingPunct="0">
        <a:spcBef>
          <a:spcPct val="0"/>
        </a:spcBef>
        <a:spcAft>
          <a:spcPct val="0"/>
        </a:spcAft>
        <a:defRPr sz="4400" b="1">
          <a:solidFill>
            <a:schemeClr val="tx1"/>
          </a:solidFill>
          <a:latin typeface="Arial" pitchFamily="34" charset="0"/>
        </a:defRPr>
      </a:lvl5pPr>
      <a:lvl6pPr marL="457200" algn="ctr" rtl="0" eaLnBrk="0" fontAlgn="base" hangingPunct="0">
        <a:spcBef>
          <a:spcPct val="0"/>
        </a:spcBef>
        <a:spcAft>
          <a:spcPct val="0"/>
        </a:spcAft>
        <a:defRPr sz="4400" b="1">
          <a:solidFill>
            <a:schemeClr val="tx1"/>
          </a:solidFill>
          <a:latin typeface="Arial" pitchFamily="34" charset="0"/>
        </a:defRPr>
      </a:lvl6pPr>
      <a:lvl7pPr marL="914400" algn="ctr" rtl="0" eaLnBrk="0" fontAlgn="base" hangingPunct="0">
        <a:spcBef>
          <a:spcPct val="0"/>
        </a:spcBef>
        <a:spcAft>
          <a:spcPct val="0"/>
        </a:spcAft>
        <a:defRPr sz="4400" b="1">
          <a:solidFill>
            <a:schemeClr val="tx1"/>
          </a:solidFill>
          <a:latin typeface="Arial" pitchFamily="34" charset="0"/>
        </a:defRPr>
      </a:lvl7pPr>
      <a:lvl8pPr marL="1371600" algn="ctr" rtl="0" eaLnBrk="0" fontAlgn="base" hangingPunct="0">
        <a:spcBef>
          <a:spcPct val="0"/>
        </a:spcBef>
        <a:spcAft>
          <a:spcPct val="0"/>
        </a:spcAft>
        <a:defRPr sz="4400" b="1">
          <a:solidFill>
            <a:schemeClr val="tx1"/>
          </a:solidFill>
          <a:latin typeface="Arial" pitchFamily="34" charset="0"/>
        </a:defRPr>
      </a:lvl8pPr>
      <a:lvl9pPr marL="1828800" algn="ctr" rtl="0" eaLnBrk="0" fontAlgn="base" hangingPunct="0">
        <a:spcBef>
          <a:spcPct val="0"/>
        </a:spcBef>
        <a:spcAft>
          <a:spcPct val="0"/>
        </a:spcAft>
        <a:defRPr sz="4400" b="1">
          <a:solidFill>
            <a:schemeClr val="tx1"/>
          </a:solidFill>
          <a:latin typeface="Arial" pitchFamily="34" charset="0"/>
        </a:defRPr>
      </a:lvl9pPr>
    </p:titleStyle>
    <p:bodyStyle>
      <a:lvl1pPr marL="342900" indent="-342900" algn="l" rtl="0" eaLnBrk="0" fontAlgn="base" hangingPunct="0">
        <a:spcBef>
          <a:spcPct val="20000"/>
        </a:spcBef>
        <a:spcAft>
          <a:spcPct val="0"/>
        </a:spcAft>
        <a:buClr>
          <a:srgbClr val="00A800"/>
        </a:buClr>
        <a:buFont typeface="Wingdings" panose="05000000000000000000" pitchFamily="2" charset="2"/>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FE00AF"/>
        </a:buClr>
        <a:buFont typeface="Wingdings" panose="05000000000000000000" pitchFamily="2" charset="2"/>
        <a:buChar char="Ø"/>
        <a:defRPr sz="2800" b="1">
          <a:solidFill>
            <a:schemeClr val="tx1"/>
          </a:solidFill>
          <a:latin typeface="+mn-lt"/>
          <a:cs typeface="+mn-cs"/>
        </a:defRPr>
      </a:lvl2pPr>
      <a:lvl3pPr marL="1143000" indent="-228600" algn="l" rtl="0" eaLnBrk="0" fontAlgn="base" hangingPunct="0">
        <a:spcBef>
          <a:spcPct val="20000"/>
        </a:spcBef>
        <a:spcAft>
          <a:spcPct val="0"/>
        </a:spcAft>
        <a:buClr>
          <a:schemeClr val="folHlink"/>
        </a:buClr>
        <a:buFont typeface="Arial" panose="020B0604020202020204" pitchFamily="34" charset="0"/>
        <a:buChar char="•"/>
        <a:defRPr sz="2400" b="1">
          <a:solidFill>
            <a:schemeClr val="tx1"/>
          </a:solidFill>
          <a:latin typeface="+mn-lt"/>
          <a:cs typeface="+mn-cs"/>
        </a:defRPr>
      </a:lvl3pPr>
      <a:lvl4pPr marL="1600200" indent="-228600" algn="l" rtl="0" eaLnBrk="0" fontAlgn="base" hangingPunct="0">
        <a:spcBef>
          <a:spcPct val="20000"/>
        </a:spcBef>
        <a:spcAft>
          <a:spcPct val="0"/>
        </a:spcAft>
        <a:buFont typeface="Arial" panose="020B0604020202020204"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Font typeface="Arial" panose="020B0604020202020204" pitchFamily="34" charset="0"/>
        <a:buChar char="»"/>
        <a:defRPr sz="2000" b="1">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b="1">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b="1">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b="1">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bexd2006@gmail.com"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2.jpeg"/><Relationship Id="rId5" Type="http://schemas.openxmlformats.org/officeDocument/2006/relationships/image" Target="../media/image17.jpeg"/><Relationship Id="rId4" Type="http://schemas.openxmlformats.org/officeDocument/2006/relationships/image" Target="../media/image16.wmf"/></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4.xml.rels><?xml version="1.0" encoding="UTF-8" standalone="yes"?>
<Relationships xmlns="http://schemas.openxmlformats.org/package/2006/relationships"><Relationship Id="rId2" Type="http://schemas.openxmlformats.org/officeDocument/2006/relationships/hyperlink" Target="../Emotional-Intelligence%20_2.ppt" TargetMode="Externa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EMI%20%20CSNB%20&amp;%20TOT/SYL/PracticalEQ.pdf" TargetMode="Externa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Emotional-Intelligence%20_2.ppt" TargetMode="Externa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4.xml.rels><?xml version="1.0" encoding="UTF-8" standalone="yes"?>
<Relationships xmlns="http://schemas.openxmlformats.org/package/2006/relationships"><Relationship Id="rId3" Type="http://schemas.openxmlformats.org/officeDocument/2006/relationships/hyperlink" Target="Emotional-Intelligence%20_2.ppt" TargetMode="External"/><Relationship Id="rId2" Type="http://schemas.openxmlformats.org/officeDocument/2006/relationships/hyperlink" Target="Daniel%20Goleman%20Introduces%20Emotional%20Intelligence.mp4" TargetMode="External"/><Relationship Id="rId1" Type="http://schemas.openxmlformats.org/officeDocument/2006/relationships/slideLayout" Target="../slideLayouts/slideLayout10.xml"/><Relationship Id="rId4" Type="http://schemas.openxmlformats.org/officeDocument/2006/relationships/image" Target="../media/image5.wmf"/></Relationships>
</file>

<file path=ppt/slides/_rels/slide14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jpeg"/><Relationship Id="rId5" Type="http://schemas.openxmlformats.org/officeDocument/2006/relationships/image" Target="../media/image19.wmf"/><Relationship Id="rId4" Type="http://schemas.openxmlformats.org/officeDocument/2006/relationships/image" Target="../media/image18.wmf"/></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 Id="rId6" Type="http://schemas.openxmlformats.org/officeDocument/2006/relationships/image" Target="../media/image75.wmf"/><Relationship Id="rId5" Type="http://schemas.openxmlformats.org/officeDocument/2006/relationships/image" Target="../media/image74.wmf"/><Relationship Id="rId4" Type="http://schemas.openxmlformats.org/officeDocument/2006/relationships/image" Target="../media/image73.jpe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wmf"/><Relationship Id="rId1" Type="http://schemas.openxmlformats.org/officeDocument/2006/relationships/slideLayout" Target="../slideLayouts/slideLayout5.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60.wmf"/></Relationships>
</file>

<file path=ppt/slides/_rels/slide17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77.wmf"/></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hyperlink" Target="mailto:abexdd2006@gmail.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4.jpeg"/><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hyperlink" Target="CRDD_TNA_Questionnaire_Final.pdf" TargetMode="External"/><Relationship Id="rId4" Type="http://schemas.openxmlformats.org/officeDocument/2006/relationships/image" Target="../media/image32.wmf"/></Relationships>
</file>

<file path=ppt/slides/_rels/slide41.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EMI%20%20CSNB%20&amp;%20TOT/Presentation1inspirational%20leader.pptx" TargetMode="Externa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EMI%20%20CSNB%20&amp;%20TOT/SECTION%20THREE%20Leadership%20power%20&amp;%20mgt.pptx" TargetMode="Externa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hyperlink" Target="AD%20TRAININGS%20DELIVERED.docx"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2.jpeg"/><Relationship Id="rId5" Type="http://schemas.openxmlformats.org/officeDocument/2006/relationships/image" Target="../media/image7.jpe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EMI%20%20CSNB%20&amp;%20TOT/SECTION%20TWO%20Leadership%20and%20Image.pptx"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EMI%20%20CSNB%20&amp;%20TOT/SECTION%20THREE%20Leadership%20power%20&amp;%20mgt.pptx"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EMI%20%20CSNB%20&amp;%20TOT/SECTION%20THREE%20Leadership%20power%20&amp;%20mgt.pptx"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file:///C:\Users\Admin\Desktop\EMI%20%20CSNB%20&amp;%20TOT\John%20Maxwell%20The%205%20Levels%20of%20Leadership.mp4"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hyperlink" Target="ROBEL%20KIDANE%20(TOT)/PERSONALITY/section%201.pptx" TargetMode="External"/><Relationship Id="rId4" Type="http://schemas.openxmlformats.org/officeDocument/2006/relationships/image" Target="../media/image37.wmf"/></Relationships>
</file>

<file path=ppt/slides/_rels/slide58.xml.rels><?xml version="1.0" encoding="UTF-8" standalone="yes"?>
<Relationships xmlns="http://schemas.openxmlformats.org/package/2006/relationships"><Relationship Id="rId3" Type="http://schemas.openxmlformats.org/officeDocument/2006/relationships/hyperlink" Target="choose%20success.flv" TargetMode="External"/><Relationship Id="rId2" Type="http://schemas.openxmlformats.org/officeDocument/2006/relationships/hyperlink" Target="EMI%20%20CSNB%20&amp;%20TOT/leadership%20and%20change%20models/%5bJames_M._Kouzes,_Barry_Z._Posner%5d_The_Leaders.pdf"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EMI%20%20CSNB%20&amp;%20TOT/SECTION%20TWO%20Leadership%20and%20Image.ppt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41.jpeg"/></Relationships>
</file>

<file path=ppt/slides/_rels/slide63.xml.rels><?xml version="1.0" encoding="UTF-8" standalone="yes"?>
<Relationships xmlns="http://schemas.openxmlformats.org/package/2006/relationships"><Relationship Id="rId2" Type="http://schemas.openxmlformats.org/officeDocument/2006/relationships/hyperlink" Target="ATTITUDE.pps" TargetMode="Externa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hyperlink" Target="EMI%20%20CSNB%20&amp;%20TOT/MLQ%20&amp;%20SLQ%20Trainiing%20exercise.docx"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nagement%20Research%20Methods%20(MLM).doc"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1.wmf"/><Relationship Id="rId7" Type="http://schemas.openxmlformats.org/officeDocument/2006/relationships/image" Target="../media/image15.png"/><Relationship Id="rId2" Type="http://schemas.openxmlformats.org/officeDocument/2006/relationships/image" Target="../media/image10.wmf"/><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image" Target="../media/image13.png"/><Relationship Id="rId4" Type="http://schemas.openxmlformats.org/officeDocument/2006/relationships/image" Target="../media/image12.wmf"/></Relationships>
</file>

<file path=ppt/slides/_rels/slide9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9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60.wmf"/></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hyperlink" Target="CRDD_TNA_Questionnaire_Final.pdf" TargetMode="External"/><Relationship Id="rId4" Type="http://schemas.openxmlformats.org/officeDocument/2006/relationships/image" Target="../media/image32.wmf"/></Relationships>
</file>

<file path=ppt/slides/_rels/slide95.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genedelibero.com/wp-content/uploads/2009/10/leadership_compass-300x2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24000"/>
            <a:ext cx="7767638"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1295400" y="381000"/>
            <a:ext cx="7772400" cy="1143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6000" b="1" dirty="0">
                <a:solidFill>
                  <a:srgbClr val="0000CC"/>
                </a:solidFill>
                <a:latin typeface="Algerian" pitchFamily="82" charset="0"/>
                <a:ea typeface="+mj-ea"/>
                <a:cs typeface="+mj-cs"/>
              </a:rPr>
              <a:t>Good morning!!!</a:t>
            </a:r>
          </a:p>
        </p:txBody>
      </p:sp>
      <p:sp>
        <p:nvSpPr>
          <p:cNvPr id="5123" name="Subtitle 3"/>
          <p:cNvSpPr>
            <a:spLocks noGrp="1"/>
          </p:cNvSpPr>
          <p:nvPr>
            <p:ph type="subTitle" idx="1"/>
          </p:nvPr>
        </p:nvSpPr>
        <p:spPr>
          <a:xfrm>
            <a:off x="0" y="0"/>
            <a:ext cx="9144000" cy="6858000"/>
          </a:xfrm>
          <a:solidFill>
            <a:schemeClr val="bg1">
              <a:lumMod val="95000"/>
            </a:schemeClr>
          </a:solidFill>
          <a:ln>
            <a:solidFill>
              <a:schemeClr val="accent1"/>
            </a:solidFill>
          </a:ln>
        </p:spPr>
        <p:txBody>
          <a:bodyPr/>
          <a:lstStyle/>
          <a:p>
            <a:pPr eaLnBrk="1" fontAlgn="auto" hangingPunct="1">
              <a:spcAft>
                <a:spcPts val="0"/>
              </a:spcAft>
              <a:defRPr/>
            </a:pPr>
            <a:r>
              <a:rPr lang="en-US" sz="4400" dirty="0" smtClean="0">
                <a:solidFill>
                  <a:srgbClr val="0000CC"/>
                </a:solidFill>
                <a:latin typeface="Copperplate Gothic Bold" pitchFamily="34" charset="0"/>
              </a:rPr>
              <a:t>Welcome</a:t>
            </a:r>
            <a:r>
              <a:rPr lang="en-US" sz="3600" dirty="0" smtClean="0">
                <a:solidFill>
                  <a:srgbClr val="0000CC"/>
                </a:solidFill>
                <a:latin typeface="Copperplate Gothic Bold" pitchFamily="34" charset="0"/>
              </a:rPr>
              <a:t> </a:t>
            </a:r>
            <a:br>
              <a:rPr lang="en-US" sz="3600" dirty="0" smtClean="0">
                <a:solidFill>
                  <a:srgbClr val="0000CC"/>
                </a:solidFill>
                <a:latin typeface="Copperplate Gothic Bold" pitchFamily="34" charset="0"/>
              </a:rPr>
            </a:br>
            <a:r>
              <a:rPr lang="en-US" sz="3600" dirty="0" smtClean="0">
                <a:solidFill>
                  <a:srgbClr val="0000CC"/>
                </a:solidFill>
                <a:latin typeface="Copperplate Gothic Bold" pitchFamily="34" charset="0"/>
              </a:rPr>
              <a:t>to</a:t>
            </a:r>
          </a:p>
          <a:p>
            <a:pPr eaLnBrk="1" fontAlgn="auto" hangingPunct="1">
              <a:spcAft>
                <a:spcPts val="0"/>
              </a:spcAft>
              <a:buFont typeface="Arial" charset="0"/>
              <a:buNone/>
              <a:defRPr/>
            </a:pPr>
            <a:r>
              <a:rPr lang="en-US" sz="2400" dirty="0" smtClean="0">
                <a:solidFill>
                  <a:srgbClr val="3333FF"/>
                </a:solidFill>
                <a:latin typeface="Copperplate Gothic Bold" pitchFamily="34" charset="0"/>
              </a:rPr>
              <a:t>           </a:t>
            </a:r>
            <a:r>
              <a:rPr lang="en-US" sz="2700" dirty="0" smtClean="0">
                <a:solidFill>
                  <a:srgbClr val="3333FF"/>
                </a:solidFill>
                <a:latin typeface="Copperplate Gothic Bold" pitchFamily="34" charset="0"/>
              </a:rPr>
              <a:t>Ethiopian Management Institute (EMI)</a:t>
            </a:r>
          </a:p>
          <a:p>
            <a:pPr eaLnBrk="1" fontAlgn="auto" hangingPunct="1">
              <a:spcBef>
                <a:spcPct val="0"/>
              </a:spcBef>
              <a:spcAft>
                <a:spcPts val="0"/>
              </a:spcAft>
              <a:defRPr/>
            </a:pPr>
            <a:r>
              <a:rPr lang="en-US" sz="3600" dirty="0" smtClean="0">
                <a:solidFill>
                  <a:srgbClr val="FF00FF"/>
                </a:solidFill>
                <a:latin typeface="Copperplate Gothic Bold" pitchFamily="34" charset="0"/>
              </a:rPr>
              <a:t>   </a:t>
            </a:r>
            <a:r>
              <a:rPr lang="en-US" sz="2800" dirty="0" smtClean="0">
                <a:solidFill>
                  <a:srgbClr val="FF00FF"/>
                </a:solidFill>
                <a:latin typeface="Copperplate Gothic Bold" pitchFamily="34" charset="0"/>
              </a:rPr>
              <a:t>Training Workshop</a:t>
            </a:r>
          </a:p>
          <a:p>
            <a:pPr eaLnBrk="1" fontAlgn="auto" hangingPunct="1">
              <a:spcBef>
                <a:spcPct val="0"/>
              </a:spcBef>
              <a:spcAft>
                <a:spcPts val="0"/>
              </a:spcAft>
              <a:defRPr/>
            </a:pPr>
            <a:r>
              <a:rPr lang="en-US" sz="2000" dirty="0" smtClean="0">
                <a:solidFill>
                  <a:srgbClr val="FF00FF"/>
                </a:solidFill>
                <a:latin typeface="Copperplate Gothic Bold" pitchFamily="34" charset="0"/>
              </a:rPr>
              <a:t>On </a:t>
            </a:r>
            <a:endParaRPr lang="en-US" sz="2800" dirty="0" smtClean="0">
              <a:solidFill>
                <a:srgbClr val="FF00FF"/>
              </a:solidFill>
              <a:latin typeface="Copperplate Gothic Bold" pitchFamily="34" charset="0"/>
            </a:endParaRPr>
          </a:p>
          <a:p>
            <a:pPr eaLnBrk="1" fontAlgn="auto" hangingPunct="1">
              <a:spcAft>
                <a:spcPts val="0"/>
              </a:spcAft>
              <a:defRPr/>
            </a:pPr>
            <a:r>
              <a:rPr lang="en-US" sz="2800" i="1" dirty="0" smtClean="0">
                <a:solidFill>
                  <a:srgbClr val="0000CC"/>
                </a:solidFill>
              </a:rPr>
              <a:t>           </a:t>
            </a:r>
            <a:r>
              <a:rPr lang="en-US" sz="4000" dirty="0" smtClean="0">
                <a:solidFill>
                  <a:srgbClr val="0000CC"/>
                </a:solidFill>
                <a:latin typeface="Century Gothic" pitchFamily="34" charset="0"/>
              </a:rPr>
              <a:t>Transformational Leadership </a:t>
            </a:r>
            <a:r>
              <a:rPr lang="en-US" dirty="0" smtClean="0">
                <a:solidFill>
                  <a:srgbClr val="0000CC"/>
                </a:solidFill>
                <a:latin typeface="Century Gothic" pitchFamily="34" charset="0"/>
              </a:rPr>
              <a:t>and Decision Making</a:t>
            </a:r>
            <a:endParaRPr lang="en-US" sz="4000" dirty="0" smtClean="0">
              <a:solidFill>
                <a:srgbClr val="0000CC"/>
              </a:solidFill>
              <a:latin typeface="Century Gothic" pitchFamily="34" charset="0"/>
            </a:endParaRPr>
          </a:p>
          <a:p>
            <a:pPr eaLnBrk="1" fontAlgn="auto" hangingPunct="1">
              <a:spcAft>
                <a:spcPts val="0"/>
              </a:spcAft>
              <a:defRPr/>
            </a:pPr>
            <a:r>
              <a:rPr lang="en-US" sz="4000" dirty="0" smtClean="0">
                <a:latin typeface="Goudy Old Style" pitchFamily="18" charset="0"/>
              </a:rPr>
              <a:t>Training Program for </a:t>
            </a:r>
            <a:r>
              <a:rPr lang="en-US" sz="4000" dirty="0" err="1" smtClean="0">
                <a:latin typeface="Goudy Old Style" pitchFamily="18" charset="0"/>
              </a:rPr>
              <a:t>MoFPDA</a:t>
            </a:r>
            <a:endParaRPr lang="en-US" sz="4000" dirty="0" smtClean="0">
              <a:latin typeface="Goudy Old Style" pitchFamily="18" charset="0"/>
            </a:endParaRPr>
          </a:p>
          <a:p>
            <a:pPr algn="r" eaLnBrk="1" fontAlgn="auto" hangingPunct="1">
              <a:spcAft>
                <a:spcPts val="0"/>
              </a:spcAft>
              <a:defRPr/>
            </a:pPr>
            <a:r>
              <a:rPr lang="en-US" sz="2000" dirty="0" smtClean="0">
                <a:solidFill>
                  <a:srgbClr val="3333FF"/>
                </a:solidFill>
                <a:latin typeface="Copperplate Gothic Bold" pitchFamily="34" charset="0"/>
              </a:rPr>
              <a:t>April 23– 27, 2018</a:t>
            </a:r>
          </a:p>
          <a:p>
            <a:pPr algn="l" eaLnBrk="1" fontAlgn="auto" hangingPunct="1">
              <a:spcBef>
                <a:spcPts val="0"/>
              </a:spcBef>
              <a:spcAft>
                <a:spcPts val="0"/>
              </a:spcAft>
              <a:defRPr/>
            </a:pPr>
            <a:endParaRPr lang="en-US" sz="1600" dirty="0" smtClean="0">
              <a:solidFill>
                <a:srgbClr val="3399FF"/>
              </a:solidFill>
            </a:endParaRPr>
          </a:p>
          <a:p>
            <a:pPr algn="l" eaLnBrk="1" fontAlgn="auto" hangingPunct="1">
              <a:spcBef>
                <a:spcPts val="0"/>
              </a:spcBef>
              <a:spcAft>
                <a:spcPts val="0"/>
              </a:spcAft>
              <a:defRPr/>
            </a:pPr>
            <a:endParaRPr lang="en-US" sz="2000" dirty="0" smtClean="0">
              <a:solidFill>
                <a:srgbClr val="3399FF"/>
              </a:solidFill>
            </a:endParaRPr>
          </a:p>
          <a:p>
            <a:pPr algn="l" eaLnBrk="1" fontAlgn="auto" hangingPunct="1">
              <a:spcBef>
                <a:spcPts val="0"/>
              </a:spcBef>
              <a:spcAft>
                <a:spcPts val="0"/>
              </a:spcAft>
              <a:defRPr/>
            </a:pPr>
            <a:r>
              <a:rPr lang="en-US" sz="2800" dirty="0" smtClean="0">
                <a:solidFill>
                  <a:srgbClr val="3399FF"/>
                </a:solidFill>
              </a:rPr>
              <a:t>Abera Demsis </a:t>
            </a:r>
            <a:r>
              <a:rPr lang="en-US" sz="2800" dirty="0" smtClean="0">
                <a:solidFill>
                  <a:srgbClr val="3399FF"/>
                </a:solidFill>
                <a:latin typeface="Goudy Old Style" pitchFamily="18" charset="0"/>
              </a:rPr>
              <a:t>(</a:t>
            </a:r>
            <a:r>
              <a:rPr lang="en-US" sz="1800" dirty="0" smtClean="0">
                <a:solidFill>
                  <a:srgbClr val="3399FF"/>
                </a:solidFill>
                <a:latin typeface="Goudy Old Style" pitchFamily="18" charset="0"/>
              </a:rPr>
              <a:t>PhD) </a:t>
            </a:r>
            <a:r>
              <a:rPr lang="en-US" sz="2800" dirty="0" smtClean="0">
                <a:solidFill>
                  <a:srgbClr val="3399FF"/>
                </a:solidFill>
                <a:latin typeface="Goudy Old Style" pitchFamily="18" charset="0"/>
              </a:rPr>
              <a:t>                                                                                                                 </a:t>
            </a:r>
            <a:r>
              <a:rPr lang="en-US" sz="2400" dirty="0" smtClean="0">
                <a:solidFill>
                  <a:srgbClr val="3399FF"/>
                </a:solidFill>
                <a:latin typeface="Goudy Old Style" pitchFamily="18" charset="0"/>
              </a:rPr>
              <a:t>Instructor (</a:t>
            </a:r>
            <a:r>
              <a:rPr lang="en-US" sz="1800" dirty="0" smtClean="0">
                <a:solidFill>
                  <a:srgbClr val="0000CC"/>
                </a:solidFill>
                <a:latin typeface="Goudy Old Style" pitchFamily="18" charset="0"/>
              </a:rPr>
              <a:t>AAU, AXU…</a:t>
            </a:r>
            <a:r>
              <a:rPr lang="en-US" sz="2400" dirty="0" smtClean="0">
                <a:solidFill>
                  <a:srgbClr val="3399FF"/>
                </a:solidFill>
                <a:latin typeface="Goudy Old Style" pitchFamily="18" charset="0"/>
              </a:rPr>
              <a:t>): Researcher, Trainer</a:t>
            </a:r>
            <a:r>
              <a:rPr lang="en-US" sz="1800" dirty="0" smtClean="0">
                <a:solidFill>
                  <a:srgbClr val="0000CC"/>
                </a:solidFill>
                <a:latin typeface="Goudy Old Style" pitchFamily="18" charset="0"/>
              </a:rPr>
              <a:t> (EMI, ACTI</a:t>
            </a:r>
            <a:r>
              <a:rPr lang="en-US" sz="2400" dirty="0" smtClean="0">
                <a:solidFill>
                  <a:srgbClr val="3399FF"/>
                </a:solidFill>
                <a:latin typeface="Goudy Old Style" pitchFamily="18" charset="0"/>
              </a:rPr>
              <a:t>), &amp; Consultant</a:t>
            </a:r>
            <a:r>
              <a:rPr lang="en-US" sz="1800" dirty="0" smtClean="0">
                <a:solidFill>
                  <a:srgbClr val="0000CC"/>
                </a:solidFill>
                <a:latin typeface="Goudy Old Style" pitchFamily="18" charset="0"/>
              </a:rPr>
              <a:t> (UNDP, EDC</a:t>
            </a:r>
            <a:r>
              <a:rPr lang="en-US" sz="2400" dirty="0" smtClean="0">
                <a:solidFill>
                  <a:srgbClr val="3399FF"/>
                </a:solidFill>
                <a:latin typeface="Goudy Old Style" pitchFamily="18" charset="0"/>
              </a:rPr>
              <a:t>) </a:t>
            </a:r>
            <a:r>
              <a:rPr lang="en-US" sz="2000" dirty="0" smtClean="0">
                <a:solidFill>
                  <a:srgbClr val="3399FF"/>
                </a:solidFill>
                <a:latin typeface="Goudy Old Style" pitchFamily="18" charset="0"/>
              </a:rPr>
              <a:t>+251911336043, </a:t>
            </a:r>
            <a:r>
              <a:rPr lang="en-US" sz="2000" dirty="0" smtClean="0">
                <a:solidFill>
                  <a:srgbClr val="3399FF"/>
                </a:solidFill>
                <a:latin typeface="Goudy Old Style" pitchFamily="18" charset="0"/>
                <a:hlinkClick r:id="rId3"/>
              </a:rPr>
              <a:t>abexd2006@gmail.com</a:t>
            </a:r>
            <a:endParaRPr lang="en-US" sz="2400" dirty="0" smtClean="0">
              <a:solidFill>
                <a:srgbClr val="3399FF"/>
              </a:solidFill>
              <a:latin typeface="Goudy Old Style" pitchFamily="18" charset="0"/>
            </a:endParaRPr>
          </a:p>
          <a:p>
            <a:pPr algn="r" eaLnBrk="1" hangingPunct="1">
              <a:defRPr/>
            </a:pPr>
            <a:r>
              <a:rPr lang="en-US" sz="1600" dirty="0" smtClean="0">
                <a:solidFill>
                  <a:srgbClr val="3333FF"/>
                </a:solidFill>
                <a:latin typeface="Copperplate Gothic Bold" pitchFamily="34" charset="0"/>
              </a:rPr>
              <a:t>EMI, </a:t>
            </a:r>
            <a:r>
              <a:rPr lang="en-US" sz="1600" dirty="0" err="1" smtClean="0">
                <a:solidFill>
                  <a:srgbClr val="3333FF"/>
                </a:solidFill>
                <a:latin typeface="Copperplate Gothic Bold" pitchFamily="34" charset="0"/>
              </a:rPr>
              <a:t>DMTC</a:t>
            </a:r>
            <a:r>
              <a:rPr lang="en-US" sz="1600" dirty="0" smtClean="0">
                <a:solidFill>
                  <a:srgbClr val="3333FF"/>
                </a:solidFill>
                <a:latin typeface="Copperplate Gothic Bold" pitchFamily="34" charset="0"/>
              </a:rPr>
              <a:t>: </a:t>
            </a:r>
            <a:r>
              <a:rPr lang="en-US" sz="1600" dirty="0" err="1" smtClean="0">
                <a:solidFill>
                  <a:srgbClr val="3333FF"/>
                </a:solidFill>
                <a:latin typeface="Copperplate Gothic Bold" pitchFamily="34" charset="0"/>
              </a:rPr>
              <a:t>Bishoftu</a:t>
            </a:r>
            <a:r>
              <a:rPr lang="en-US" sz="1600" dirty="0" smtClean="0">
                <a:solidFill>
                  <a:srgbClr val="3333FF"/>
                </a:solidFill>
                <a:latin typeface="Copperplate Gothic Bold" pitchFamily="34" charset="0"/>
              </a:rPr>
              <a:t>, Ethiopia</a:t>
            </a:r>
          </a:p>
          <a:p>
            <a:pPr algn="r" eaLnBrk="1" hangingPunct="1">
              <a:defRPr/>
            </a:pPr>
            <a:endParaRPr lang="en-US" sz="1600" dirty="0" smtClean="0">
              <a:solidFill>
                <a:srgbClr val="3333FF"/>
              </a:solidFill>
              <a:latin typeface="Copperplate Gothic Bold" pitchFamily="34" charset="0"/>
            </a:endParaRPr>
          </a:p>
          <a:p>
            <a:pPr algn="r" eaLnBrk="1" hangingPunct="1">
              <a:defRPr/>
            </a:pPr>
            <a:r>
              <a:rPr lang="en-US" sz="2000" dirty="0" smtClean="0">
                <a:solidFill>
                  <a:srgbClr val="3333FF"/>
                </a:solidFill>
                <a:latin typeface="Copperplate Gothic Bold" pitchFamily="34" charset="0"/>
              </a:rPr>
              <a:t> </a:t>
            </a:r>
          </a:p>
        </p:txBody>
      </p:sp>
      <p:pic>
        <p:nvPicPr>
          <p:cNvPr id="1434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52400"/>
            <a:ext cx="1828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3">
                                            <p:bg/>
                                          </p:spTgt>
                                        </p:tgtEl>
                                        <p:attrNameLst>
                                          <p:attrName>style.visibility</p:attrName>
                                        </p:attrNameLst>
                                      </p:cBhvr>
                                      <p:to>
                                        <p:strVal val="visible"/>
                                      </p:to>
                                    </p:set>
                                    <p:animEffect transition="in" filter="box(in)">
                                      <p:cBhvr>
                                        <p:cTn id="7" dur="500"/>
                                        <p:tgtEl>
                                          <p:spTgt spid="512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box(in)">
                                      <p:cBhvr>
                                        <p:cTn id="12" dur="500"/>
                                        <p:tgtEl>
                                          <p:spTgt spid="51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box(in)">
                                      <p:cBhvr>
                                        <p:cTn id="17" dur="500"/>
                                        <p:tgtEl>
                                          <p:spTgt spid="512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123">
                                            <p:txEl>
                                              <p:pRg st="2" end="2"/>
                                            </p:txEl>
                                          </p:spTgt>
                                        </p:tgtEl>
                                        <p:attrNameLst>
                                          <p:attrName>style.visibility</p:attrName>
                                        </p:attrNameLst>
                                      </p:cBhvr>
                                      <p:to>
                                        <p:strVal val="visible"/>
                                      </p:to>
                                    </p:set>
                                    <p:animEffect transition="in" filter="box(in)">
                                      <p:cBhvr>
                                        <p:cTn id="22" dur="500"/>
                                        <p:tgtEl>
                                          <p:spTgt spid="512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123">
                                            <p:txEl>
                                              <p:pRg st="3" end="3"/>
                                            </p:txEl>
                                          </p:spTgt>
                                        </p:tgtEl>
                                        <p:attrNameLst>
                                          <p:attrName>style.visibility</p:attrName>
                                        </p:attrNameLst>
                                      </p:cBhvr>
                                      <p:to>
                                        <p:strVal val="visible"/>
                                      </p:to>
                                    </p:set>
                                    <p:animEffect transition="in" filter="box(in)">
                                      <p:cBhvr>
                                        <p:cTn id="27" dur="500"/>
                                        <p:tgtEl>
                                          <p:spTgt spid="512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123">
                                            <p:txEl>
                                              <p:pRg st="4" end="4"/>
                                            </p:txEl>
                                          </p:spTgt>
                                        </p:tgtEl>
                                        <p:attrNameLst>
                                          <p:attrName>style.visibility</p:attrName>
                                        </p:attrNameLst>
                                      </p:cBhvr>
                                      <p:to>
                                        <p:strVal val="visible"/>
                                      </p:to>
                                    </p:set>
                                    <p:animEffect transition="in" filter="box(in)">
                                      <p:cBhvr>
                                        <p:cTn id="32" dur="500"/>
                                        <p:tgtEl>
                                          <p:spTgt spid="512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123">
                                            <p:txEl>
                                              <p:pRg st="5" end="5"/>
                                            </p:txEl>
                                          </p:spTgt>
                                        </p:tgtEl>
                                        <p:attrNameLst>
                                          <p:attrName>style.visibility</p:attrName>
                                        </p:attrNameLst>
                                      </p:cBhvr>
                                      <p:to>
                                        <p:strVal val="visible"/>
                                      </p:to>
                                    </p:set>
                                    <p:animEffect transition="in" filter="box(in)">
                                      <p:cBhvr>
                                        <p:cTn id="37" dur="500"/>
                                        <p:tgtEl>
                                          <p:spTgt spid="512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5123">
                                            <p:txEl>
                                              <p:pRg st="6" end="6"/>
                                            </p:txEl>
                                          </p:spTgt>
                                        </p:tgtEl>
                                        <p:attrNameLst>
                                          <p:attrName>style.visibility</p:attrName>
                                        </p:attrNameLst>
                                      </p:cBhvr>
                                      <p:to>
                                        <p:strVal val="visible"/>
                                      </p:to>
                                    </p:set>
                                    <p:animEffect transition="in" filter="box(in)">
                                      <p:cBhvr>
                                        <p:cTn id="42" dur="500"/>
                                        <p:tgtEl>
                                          <p:spTgt spid="5123">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5123">
                                            <p:txEl>
                                              <p:pRg st="9" end="9"/>
                                            </p:txEl>
                                          </p:spTgt>
                                        </p:tgtEl>
                                        <p:attrNameLst>
                                          <p:attrName>style.visibility</p:attrName>
                                        </p:attrNameLst>
                                      </p:cBhvr>
                                      <p:to>
                                        <p:strVal val="visible"/>
                                      </p:to>
                                    </p:set>
                                    <p:animEffect transition="in" filter="box(in)">
                                      <p:cBhvr>
                                        <p:cTn id="47" dur="500"/>
                                        <p:tgtEl>
                                          <p:spTgt spid="5123">
                                            <p:txEl>
                                              <p:pRg st="9" end="9"/>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5123">
                                            <p:txEl>
                                              <p:pRg st="10" end="10"/>
                                            </p:txEl>
                                          </p:spTgt>
                                        </p:tgtEl>
                                        <p:attrNameLst>
                                          <p:attrName>style.visibility</p:attrName>
                                        </p:attrNameLst>
                                      </p:cBhvr>
                                      <p:to>
                                        <p:strVal val="visible"/>
                                      </p:to>
                                    </p:set>
                                    <p:animEffect transition="in" filter="box(in)">
                                      <p:cBhvr>
                                        <p:cTn id="52" dur="500"/>
                                        <p:tgtEl>
                                          <p:spTgt spid="5123">
                                            <p:txEl>
                                              <p:pRg st="10" end="1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5123">
                                            <p:txEl>
                                              <p:pRg st="12" end="12"/>
                                            </p:txEl>
                                          </p:spTgt>
                                        </p:tgtEl>
                                        <p:attrNameLst>
                                          <p:attrName>style.visibility</p:attrName>
                                        </p:attrNameLst>
                                      </p:cBhvr>
                                      <p:to>
                                        <p:strVal val="visible"/>
                                      </p:to>
                                    </p:set>
                                    <p:animEffect transition="in" filter="box(in)">
                                      <p:cBhvr>
                                        <p:cTn id="57" dur="500"/>
                                        <p:tgtEl>
                                          <p:spTgt spid="512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657225" y="1981200"/>
          <a:ext cx="8258175" cy="4495800"/>
        </p:xfrm>
        <a:graphic>
          <a:graphicData uri="http://schemas.openxmlformats.org/drawingml/2006/table">
            <a:tbl>
              <a:tblPr firstRow="1" bandRow="1">
                <a:tableStyleId>{BC89EF96-8CEA-46FF-86C4-4CE0E7609802}</a:tableStyleId>
              </a:tblPr>
              <a:tblGrid>
                <a:gridCol w="1180699"/>
                <a:gridCol w="1500939"/>
                <a:gridCol w="1309337"/>
                <a:gridCol w="1574921"/>
                <a:gridCol w="1442129"/>
                <a:gridCol w="1250152"/>
              </a:tblGrid>
              <a:tr h="542380">
                <a:tc>
                  <a:txBody>
                    <a:bodyPr/>
                    <a:lstStyle/>
                    <a:p>
                      <a:pPr algn="ctr"/>
                      <a:endParaRPr lang="en-US" sz="1800" dirty="0"/>
                    </a:p>
                  </a:txBody>
                  <a:tcPr marL="91439" marR="91439"/>
                </a:tc>
                <a:tc>
                  <a:txBody>
                    <a:bodyPr/>
                    <a:lstStyle/>
                    <a:p>
                      <a:r>
                        <a:rPr lang="en-US" sz="1800" dirty="0" smtClean="0"/>
                        <a:t>Monday </a:t>
                      </a:r>
                      <a:endParaRPr lang="en-US" sz="1800" dirty="0"/>
                    </a:p>
                  </a:txBody>
                  <a:tcPr marL="91439" marR="91439"/>
                </a:tc>
                <a:tc>
                  <a:txBody>
                    <a:bodyPr/>
                    <a:lstStyle/>
                    <a:p>
                      <a:r>
                        <a:rPr lang="en-US" sz="1800" dirty="0" smtClean="0"/>
                        <a:t>Tuesday </a:t>
                      </a:r>
                      <a:endParaRPr lang="en-US" sz="1800" dirty="0"/>
                    </a:p>
                  </a:txBody>
                  <a:tcPr marL="91439" marR="91439"/>
                </a:tc>
                <a:tc>
                  <a:txBody>
                    <a:bodyPr/>
                    <a:lstStyle/>
                    <a:p>
                      <a:pPr algn="ctr"/>
                      <a:r>
                        <a:rPr lang="en-US" sz="1800" dirty="0" smtClean="0"/>
                        <a:t>Wednesday</a:t>
                      </a:r>
                      <a:endParaRPr lang="en-US" sz="1800" dirty="0"/>
                    </a:p>
                  </a:txBody>
                  <a:tcPr marL="91439" marR="91439"/>
                </a:tc>
                <a:tc>
                  <a:txBody>
                    <a:bodyPr/>
                    <a:lstStyle/>
                    <a:p>
                      <a:pPr algn="ctr"/>
                      <a:r>
                        <a:rPr lang="en-US" sz="1800" dirty="0" smtClean="0"/>
                        <a:t>Thursday</a:t>
                      </a:r>
                      <a:endParaRPr lang="en-US" sz="1800" dirty="0"/>
                    </a:p>
                  </a:txBody>
                  <a:tcPr marL="91439" marR="91439"/>
                </a:tc>
                <a:tc>
                  <a:txBody>
                    <a:bodyPr/>
                    <a:lstStyle/>
                    <a:p>
                      <a:pPr algn="ctr"/>
                      <a:r>
                        <a:rPr lang="en-US" sz="1800" dirty="0" smtClean="0"/>
                        <a:t>Friday</a:t>
                      </a:r>
                      <a:endParaRPr lang="en-US" sz="1800" dirty="0"/>
                    </a:p>
                  </a:txBody>
                  <a:tcPr marL="91439" marR="91439"/>
                </a:tc>
              </a:tr>
              <a:tr h="1317807">
                <a:tc>
                  <a:txBody>
                    <a:bodyPr/>
                    <a:lstStyle/>
                    <a:p>
                      <a:pPr algn="ctr">
                        <a:lnSpc>
                          <a:spcPct val="200000"/>
                        </a:lnSpc>
                      </a:pPr>
                      <a:r>
                        <a:rPr lang="en-US" sz="1800" dirty="0" smtClean="0"/>
                        <a:t>Time Keepers</a:t>
                      </a:r>
                      <a:endParaRPr lang="en-US" sz="1800" dirty="0"/>
                    </a:p>
                  </a:txBody>
                  <a:tcPr marL="91439" marR="91439"/>
                </a:tc>
                <a:tc>
                  <a:txBody>
                    <a:bodyPr/>
                    <a:lstStyle/>
                    <a:p>
                      <a:pPr algn="ctr">
                        <a:lnSpc>
                          <a:spcPct val="200000"/>
                        </a:lnSpc>
                      </a:pPr>
                      <a:endParaRPr lang="en-US" sz="1800" dirty="0" smtClean="0"/>
                    </a:p>
                  </a:txBody>
                  <a:tcPr marL="91439" marR="91439"/>
                </a:tc>
                <a:tc>
                  <a:txBody>
                    <a:bodyPr/>
                    <a:lstStyle/>
                    <a:p>
                      <a:pPr algn="ctr">
                        <a:lnSpc>
                          <a:spcPct val="200000"/>
                        </a:lnSpc>
                      </a:pPr>
                      <a:endParaRPr lang="en-US" sz="1800" dirty="0" smtClean="0"/>
                    </a:p>
                    <a:p>
                      <a:pPr algn="ctr">
                        <a:lnSpc>
                          <a:spcPct val="200000"/>
                        </a:lnSpc>
                      </a:pPr>
                      <a:endParaRPr lang="en-US" sz="1800" dirty="0" smtClean="0"/>
                    </a:p>
                  </a:txBody>
                  <a:tcPr marL="91439" marR="91439"/>
                </a:tc>
                <a:tc>
                  <a:txBody>
                    <a:bodyPr/>
                    <a:lstStyle/>
                    <a:p>
                      <a:pPr algn="ctr">
                        <a:lnSpc>
                          <a:spcPct val="200000"/>
                        </a:lnSpc>
                      </a:pPr>
                      <a:endParaRPr lang="en-US" sz="1800" dirty="0" smtClean="0"/>
                    </a:p>
                  </a:txBody>
                  <a:tcPr marL="91439" marR="91439"/>
                </a:tc>
                <a:tc>
                  <a:txBody>
                    <a:bodyPr/>
                    <a:lstStyle/>
                    <a:p>
                      <a:pPr algn="ctr">
                        <a:lnSpc>
                          <a:spcPct val="200000"/>
                        </a:lnSpc>
                      </a:pPr>
                      <a:endParaRPr lang="en-US" sz="1800" dirty="0" smtClean="0"/>
                    </a:p>
                  </a:txBody>
                  <a:tcPr marL="91439" marR="91439"/>
                </a:tc>
                <a:tc>
                  <a:txBody>
                    <a:bodyPr/>
                    <a:lstStyle/>
                    <a:p>
                      <a:pPr algn="ctr">
                        <a:lnSpc>
                          <a:spcPct val="200000"/>
                        </a:lnSpc>
                      </a:pPr>
                      <a:endParaRPr lang="en-US" sz="1800" dirty="0" smtClean="0"/>
                    </a:p>
                    <a:p>
                      <a:pPr algn="ctr">
                        <a:lnSpc>
                          <a:spcPct val="200000"/>
                        </a:lnSpc>
                      </a:pPr>
                      <a:endParaRPr lang="en-US" sz="1800" dirty="0" smtClean="0"/>
                    </a:p>
                  </a:txBody>
                  <a:tcPr marL="91439" marR="91439"/>
                </a:tc>
              </a:tr>
              <a:tr h="1317807">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sz="1800" dirty="0" smtClean="0"/>
                        <a:t>Energy Team.</a:t>
                      </a:r>
                    </a:p>
                  </a:txBody>
                  <a:tcPr marL="91439" marR="91439"/>
                </a:tc>
                <a:tc>
                  <a:txBody>
                    <a:bodyPr/>
                    <a:lstStyle/>
                    <a:p>
                      <a:pPr algn="ctr">
                        <a:lnSpc>
                          <a:spcPct val="200000"/>
                        </a:lnSpc>
                      </a:pPr>
                      <a:endParaRPr lang="en-US" sz="1800" dirty="0" smtClean="0"/>
                    </a:p>
                  </a:txBody>
                  <a:tcPr marL="91439" marR="91439"/>
                </a:tc>
                <a:tc>
                  <a:txBody>
                    <a:bodyPr/>
                    <a:lstStyle/>
                    <a:p>
                      <a:pPr algn="ctr">
                        <a:lnSpc>
                          <a:spcPct val="200000"/>
                        </a:lnSpc>
                      </a:pPr>
                      <a:endParaRPr lang="en-US" sz="1800" dirty="0" smtClean="0"/>
                    </a:p>
                    <a:p>
                      <a:pPr algn="ctr">
                        <a:lnSpc>
                          <a:spcPct val="200000"/>
                        </a:lnSpc>
                      </a:pPr>
                      <a:endParaRPr lang="en-US" sz="1800" dirty="0" smtClean="0"/>
                    </a:p>
                  </a:txBody>
                  <a:tcPr marL="91439" marR="91439"/>
                </a:tc>
                <a:tc>
                  <a:txBody>
                    <a:bodyPr/>
                    <a:lstStyle/>
                    <a:p>
                      <a:pPr algn="ctr">
                        <a:lnSpc>
                          <a:spcPct val="200000"/>
                        </a:lnSpc>
                      </a:pPr>
                      <a:endParaRPr lang="en-US" sz="1800" dirty="0" smtClean="0"/>
                    </a:p>
                  </a:txBody>
                  <a:tcPr marL="91439" marR="91439"/>
                </a:tc>
                <a:tc>
                  <a:txBody>
                    <a:bodyPr/>
                    <a:lstStyle/>
                    <a:p>
                      <a:pPr algn="ctr">
                        <a:lnSpc>
                          <a:spcPct val="200000"/>
                        </a:lnSpc>
                      </a:pPr>
                      <a:endParaRPr lang="en-US" sz="1800" dirty="0" smtClean="0"/>
                    </a:p>
                  </a:txBody>
                  <a:tcPr marL="91439" marR="91439"/>
                </a:tc>
                <a:tc>
                  <a:txBody>
                    <a:bodyPr/>
                    <a:lstStyle/>
                    <a:p>
                      <a:pPr algn="ctr">
                        <a:lnSpc>
                          <a:spcPct val="200000"/>
                        </a:lnSpc>
                      </a:pPr>
                      <a:endParaRPr lang="en-US" sz="1800" dirty="0" smtClean="0"/>
                    </a:p>
                  </a:txBody>
                  <a:tcPr marL="91439" marR="91439"/>
                </a:tc>
              </a:tr>
              <a:tr h="1317807">
                <a:tc>
                  <a:txBody>
                    <a:bodyPr/>
                    <a:lstStyle/>
                    <a:p>
                      <a:pPr algn="ctr">
                        <a:lnSpc>
                          <a:spcPct val="200000"/>
                        </a:lnSpc>
                      </a:pPr>
                      <a:r>
                        <a:rPr lang="en-US" sz="1800" dirty="0" smtClean="0"/>
                        <a:t>Evaluation Team</a:t>
                      </a:r>
                      <a:endParaRPr lang="en-US" sz="1800" dirty="0"/>
                    </a:p>
                  </a:txBody>
                  <a:tcPr marL="91439" marR="91439"/>
                </a:tc>
                <a:tc>
                  <a:txBody>
                    <a:bodyPr/>
                    <a:lstStyle/>
                    <a:p>
                      <a:pPr algn="ctr">
                        <a:lnSpc>
                          <a:spcPct val="200000"/>
                        </a:lnSpc>
                      </a:pPr>
                      <a:endParaRPr lang="en-US" sz="1800" dirty="0" smtClean="0"/>
                    </a:p>
                  </a:txBody>
                  <a:tcPr marL="91439" marR="91439">
                    <a:solidFill>
                      <a:srgbClr val="FF0000">
                        <a:alpha val="20000"/>
                      </a:srgbClr>
                    </a:solidFill>
                  </a:tcPr>
                </a:tc>
                <a:tc>
                  <a:txBody>
                    <a:bodyPr/>
                    <a:lstStyle/>
                    <a:p>
                      <a:pPr algn="ctr">
                        <a:lnSpc>
                          <a:spcPct val="200000"/>
                        </a:lnSpc>
                      </a:pPr>
                      <a:endParaRPr lang="en-US" sz="1800" dirty="0" smtClean="0"/>
                    </a:p>
                  </a:txBody>
                  <a:tcPr marL="91439" marR="91439"/>
                </a:tc>
                <a:tc>
                  <a:txBody>
                    <a:bodyPr/>
                    <a:lstStyle/>
                    <a:p>
                      <a:pPr algn="ctr">
                        <a:lnSpc>
                          <a:spcPct val="200000"/>
                        </a:lnSpc>
                      </a:pPr>
                      <a:endParaRPr lang="en-US" sz="1800" dirty="0" smtClean="0"/>
                    </a:p>
                  </a:txBody>
                  <a:tcPr marL="91439" marR="91439"/>
                </a:tc>
                <a:tc>
                  <a:txBody>
                    <a:bodyPr/>
                    <a:lstStyle/>
                    <a:p>
                      <a:pPr algn="ctr">
                        <a:lnSpc>
                          <a:spcPct val="200000"/>
                        </a:lnSpc>
                      </a:pPr>
                      <a:endParaRPr lang="en-US" sz="1800" dirty="0" smtClean="0"/>
                    </a:p>
                  </a:txBody>
                  <a:tcPr marL="91439" marR="91439"/>
                </a:tc>
                <a:tc>
                  <a:txBody>
                    <a:bodyPr/>
                    <a:lstStyle/>
                    <a:p>
                      <a:pPr algn="ctr">
                        <a:lnSpc>
                          <a:spcPct val="200000"/>
                        </a:lnSpc>
                      </a:pPr>
                      <a:endParaRPr lang="en-US" sz="1800" dirty="0" smtClean="0"/>
                    </a:p>
                  </a:txBody>
                  <a:tcPr marL="91439" marR="91439"/>
                </a:tc>
              </a:tr>
            </a:tbl>
          </a:graphicData>
        </a:graphic>
      </p:graphicFrame>
      <p:sp>
        <p:nvSpPr>
          <p:cNvPr id="7" name="Down Arrow Callout 6"/>
          <p:cNvSpPr/>
          <p:nvPr/>
        </p:nvSpPr>
        <p:spPr>
          <a:xfrm>
            <a:off x="1600200" y="304800"/>
            <a:ext cx="5867400" cy="1676400"/>
          </a:xfrm>
          <a:prstGeom prst="downArrowCallou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4000" dirty="0">
                <a:solidFill>
                  <a:schemeClr val="tx1"/>
                </a:solidFill>
                <a:latin typeface="Britannic Bold" pitchFamily="34" charset="0"/>
              </a:rPr>
              <a:t>Put your name in your interest team and day</a:t>
            </a:r>
          </a:p>
        </p:txBody>
      </p:sp>
      <p:sp>
        <p:nvSpPr>
          <p:cNvPr id="23592" name="AutoShape 2" descr="data:image/jpeg;base64,/9j/4AAQSkZJRgABAQAAAQABAAD/2wCEAAkGBhQSEBUUEhQVFBQUFRcWFxQUFBQUGBUXFRUVFRcVFxQXHCYeGBkjGhUUHy8gJCcpLCwsFR4xNTAqNSYrLCkBCQoKDgwOGg8PGiwkHCQsKSwpLCwsKSwsLCwsLCwsKi8sLCwsLCwsLC0sKSwsKiwsLCwsLCwsLCwsLCksLCwsKf/AABEIAOMA3gMBIgACEQEDEQH/xAAcAAABBQEBAQAAAAAAAAAAAAAAAgMEBQYBBwj/xABDEAABBAADBAcECQEGBgMAAAABAAIDEQQSIQUxQVEGEyJhcYGRMqGxwQcUI0JSYtHh8HIzgpKissIVFiRDk9JTY4P/xAAaAQACAwEBAAAAAAAAAAAAAAAAAwIEBQEG/8QAMREAAgECBAQEBQQDAQAAAAAAAAECAxEEEiExBUFRYRMUInEygZHR8EKhscEVM+Ej/9oADAMBAAIRAxEAPwD2saN8U2nJtwTS89ivRJQXJIbE6jMkkpJKqZmTsKLknMkkqD/xqP60cN2usEXW7uzluqvnxpSgpT2JWJxekl6gbE2zHi4Wyx2A4uAa6g7skg6Xu0Uxw1qxZ4WL9FyUJp2sSsuZ0yJBkSHFNlyS5MaojhkSTKmi5ILlBzYxQHetV3BJmaCs7mVtsiW21yK1eF1XncHz/oRiYem5Oe1JgjLWgE2QN/NEstcCb5A/HglreZRCkErqF0AQhBQALhQ0rtoA4AurlrqAGcVi2RtzPcGtsCzu1ND3kDzTjmgiiLB4FD4wd4Bo3rzG4pSAOALqEIAYxHBMkrm2sc2CCSV1lsTHPIG8hoJoLD7B+kOSeeONzIPt2vyCKR73ROaCQJxWgIG8LFxWHlKq37FiCbjc2xKSSslsXpxLiJuq+rhr4WSuxVuNMMdtaIz963V6nkomE6f4gwwYmXDxNw0soiJbI4yAkkZw0ig3skb704WqnlZdRuV9DbFywW0BBHtxr5WhvWQAxkhxzT31bS0De6hXonNq/SUY5pQxkJigk6tzXyOE0tEhzo2gVQ71YYrpLiH4mWLBQMk6hjXyGV5YSZG5hGwD71aa8QdyfRpSpvU7Zoxmx9mtjwmBxDA4TOx7WF4c6yzOW5AN2Xs8ufekbXY44jF9fI1mJE9xEsnfPlzfZ/VwxwaWkVp/BqcVtLEu2pggGiMPgLjE97hlBBMgeGggvbRrnpdJvHfSHJFPTmQZBMYurEpdOG5q6whtsAPK7VhEryb9/ubJzTQu7oWSK1rXRMv0WNh2lOH7W60NdGwOtolkBByuDBGa7IIsk6G6pToOkkrxh8PhIWOkOFZM7rpHZWtygBube5xNannqqFTC5ndMlFtGgLkglZ7/AJ4dIzCmCBpkxEkkTmPeQGPjy/eH3e1d1wpcf0zkbhZZHQNEsGI+ryUXuiZzlcQM2QbvMJHk59Rue3I0LD2h4j4qz2O7tvHI/NUXRbaTsUM7hF2ZcodDJ1jHtADswB7TfBwBVtsB+aSQ9/zKs4OlKnWjfq/4/wCkK0lKD+X8l6uFKTcjqXoZGYhYXUiGQOaCNQRYS6UjgIQqLpFtZ8VdW5t8Q5t+HFKrVo0YZ5bDaVKVWShHcvUkt1tY7AfSRFeWdpYfxMt7fTePetFs3bcM39lK1/ddO/wnVRpYinVV4sdWwVeh/sg0uvL6k2Fztcw3HfVA8bAs+Hkutk7RFHQA3Wmt7jz0S0J5UBCEIAEIQgCBtfDCWF7HDMx7S1w5tcKIvwKxWzdiGLIDicQ5sLXNiZ2GhmZpaCS1vbLQdL07lucDOHNrko2PwYBzAaH4rMxFRyoqtD5j6eksrMVs3opFC5j43SNkYyRr3mv+o6wH+05U46VuApVvR/or/wBPh/rEk1Mf1hwhyZA9rzlJIF1QBIvjv1W4kiBTTIAFl+cdu5bUH1M7PsMGSUxzTwsxDs8sUeSnOPtFryMzL1ur36UlbR2M18z5Y5psO6VgZKI8rhI1oygkvBIdQAv970DmDkkOjHJL87ImqXco8TsdmfDvillhdhmdW1zcry5h3hxeDr7Wv5joq+XotEWujE84iMvWtjAjpr7BsuLbfpoL3d61LmDkkGMclzzsiao9ykxOyGOlxLxNKxuKaRJEAwguLModmIvT2q59yRiNkM+ydFLLBJFCIOsZlJkYBuc0iruzY5+FXZYOSS5g5KPnpE1h+5UYfY8LDhcmcfVXveLIJkdJ7Tnmt9gHSt1Ids1gbLlkljdJiPrAewtBY+qy1VOZqdDz7laloXGYfO4NAsnQKKxtRuyJeXVtWc6J7Pbh24iUOc9zyXve4NbbqIADGgADU+bir7oxH9mXficf57lB28RDCyBntONmuOvzPwV9s/DdWxjOQW3Qi3V1/StfeX2Rn1Wsnu/2RLCbk3p1MnetKexUiOtXVwBDipkRueTKL4Ly3pZtV8kpY2/zH5Bej7Zxjo4y5rM9bwTVDmV5e7GtzGSTMXyPpoa27JNANA1PdXJYXFZNuMV9D0PBoKOas1e23uUM0Tg4tDaI7kjDRSl2l3zF6ei05c1j3lzHvc77rG+z46aeac2Z0bkxJzNbK1nAktaD52s+lGcnZLU2q2PlH1N2XUm9Eels7REyY9Yxxylzi7MwXlvMAcwv8XrwXpKoNkdFGRAZ6JG5oHZFV/i3K/XpMNGpGPrZ5DF1qdWeaEbden0BC4uqyUwQhCAM1JKcPiNfYd8DvHktFQc3mCPcoW1tniZhHEeyeRVNsXbRif1M2lGgTw/YrOi1Rm4v4Jfsx9s6ut0TMZhiw93AqKXLSPYHCjqCqfGbJcNWajlx/dZuL4fKDz09V05otUa6ektyAXJBckuNJsuWO2aCiLLkguSS5ILlBsYoii5JLkkuT2FwD5D2Rp+I6Aea7GMpvLFXZJtRV2xkamhqTwWhwGDbh4zLLoQLP5Ry8U9gdlsgGZxBIGrjoB4clmtpbSfjphDDYjBsu/3H5BbdDC+WtOetR/CjOqVvG9MdI82SdisOKxLp3+y09kd/AeQ95WqjNk+ijYTCNgiDGCgB695UjDG2g89VsUKXhrK992+5Qqzzu/LZew6SmohxXZJBuG/+folMZSfvIVshqHGtc97BeaPLmBBHtC2kcwdde4p2qBSY42tJre7U8zSMQ8hprfSm3Yiig2rjWySiBgNvFykCjkbqWeJ3X3pvD9H4Xlzp4s5dlLS5oyNGhaxjTurQGx+isti7K6sukcbfJV9w3gK0NFVqdPP/AOlRa8u3QtVK2ReHSfp59+v52M/hejA7IdYhZ7MVk3rfaJ1K0DGAAACgNwGlJS5anToxp3tu9xVSrKpbNyOoQuEpwo6hCEACEIQA2xZ3pbAx2UbpN4cOA7+drQsWQ2rKXSvJ5kDwGix+IV/CoWW7ZewlLxKmuyGNldJ34chkwLmcDyH5TxHctjgtoxytuNwd8R4jgsPJGHCiLHIqCdnvYc0LyDyJIPk4KjheJOHpe35sy1WwV9Uekz4Nj/aaD8fVQZejzDuc4e9ZKDppiYdJWZhzI/3NVnh/pGiPtMc3wIK0ZVcJW1mtfb+0VFTr0/hZZO6NH8f+X911nRgcXnyFKKen+H/P6D9VDxP0kxjRkZce8ge4JXg4Ba/cZnxT/EaKDYcTfu5j+Y37ty7tHbEOHb23AcmjefBqyDtu4/FaRRljTxAy/wCd2vopezOghJz4p5ed+UE15k6n3KxTlpbD07d3ov8AoqUedWV+25Emx0+0X5IxkhB1PDzP3j3LW7J2RHho8rf7zjvceZUuGBsbQ1oDWjcAKTUsmZOhSVJ5pO83zFym5+lK0ThaXu/LRsen7qVVDuCRHHQRI7hdd6sRVlruJbuJjFnNw4JU04bXeQBv3nddbkxhTUkgsmyHajQdkAgHyB/vKQ+BriCQCW6gkbvBMSsRvcZwcBY2nOzuzON8sziQ0dwBryUWGVszLdqLc2+YBoltey0i67qKi7WIBIYcsk7mw6jg0lzzlB1+zDzm5EKwiyu7LQC0NrdyJaN+/wBkqfch2JOGdbRpXD0JHponUiGINaGtFAaAJagTBCQ99c0oGwgDjH3616LpCBouoA5a6uUuoAEIQgBmNZDEHtu/qd8Ste3Q0sr0gi6qe/uyag/m+8Pn5rD4lTbpKS5PU0cFJKbXUhuj5JBCdBXCvNtGymNpqXCMd7TWnyT9JJQpSWzOtJ7kaHZERe0dW3tOA48SO9bbCbIiY85I2tA00A3rObBhzTZ6sR+9x3em/wAlqmyEBei4YrQzT6/n52MjGu8ssSVVJt84CYc8obGStZ1G9IlBQS3AvJT0UNb96VHEAuvPvU4U9bvcjKXJHSuEcguRxgXXE3/OSTJPVgDM4C8o48N50TSAxE37UGwQWGuftNvX09EztVrnUxpLC86SCuxQJNDnQ46anknHSZZhmcAHMoN0AFEceZze7cq/ElskoeHkNAI0Ojq3+A3jvpMS1Ft6DUDJOuY55a8m4hJVdii4lrQey4kdrgcrdyv44Q3d/KVJs/CnrW0TQBINaAWA5oG7f81fk0FyZ2ABAviupLm3ooEzpC6hcby5IACF1CEACEIQAIQhADckd+Ki47BNnjLH+vFp4OCnJD4713FLnBP57olGVjz/AB2DlwpqQEs4SN9k+P4T3FJjx7TxXoBPBw+YKrsT0Zw0hsxNB5ttn+khYlXhKk703bszTp49pWmjIPx7RxT2AwMuJPYBDOMhGnl+I+C1eF6M4aM2Imk83W//AFWrMNpdo8HSd6j+hypxBtWgiBgtmiJgY0aDid5PEnvTsga3V7g0d5A+K7tHaDYWFzz3AcSeQWPM7p5utf2S0aWLrXcOXDVblPDRt2MudZ37mp/4lCPvtPhbv9Np1m0WHdf+F3zCo4cMABYDqJcCdcrrOupsnfqprY9bo0R32O4Ud3gm5IrYXnk9yx+vDgHHyr4pBxwvc7XQDs/rvTbABpl0A5e7vTeI3WxpNDdo0eJviiyO3Y+7aYH3H/5P/ZVe0NulpDmB3AZaZ2hWtus679yqMVNI95dTQbqzbqFagE6DfwCU+QGxYzAEN09nTVNVNIW5tju08e+RvZZlea1Jy5QQQcjqPbq+Q1TLNqRs0eHNNU1pY8kNFAmg3cKaN/HvRFgzWhquZ0caGruTqABPcufWCKD25SdxPsniRmboQeSnZbIhfmTtg7cb1kud5LCWBhdE6IC7zNGcBzgLbZ71qgVi8K0NouZn7ZPDs5iO1y38vmtXg38OHC+STUSvdDYMlLlLqEoaJa+/LRdDV1CABCEIAEIQgAQhCABCEIAFyl1CABInmDGlzjQAsnuS1R9JI3StETHZSTrpd8uI04rsVdnJOyM1tDaTsROfwiqHIeHPmVY4WEAfzXkPAKTgehmQC5iTxIYBfqSp3/Ln/wBrt27K313Kw5x2QhQluxhkeugoVv4VzT4BDuYG8jXw1804NiH/AOV/o336KNPsycAiOY7+TdfIhLunzJ2a5D7qDH9rUuvXXU1oAOGiYZO7K5t2XbjRFNon136+CqZ9mYgHtyPPgBr5hIzPa1ws2RV8QHaHzrceankXUjm7E0tBNs0aBR8tb77BT0WzwQDlAIv+FVku13NblY3LXE0b8AqrFbbxYByuLuQJaP8AapqEmQckjWiFjQGk7xQbvviaA14qule5jy0tZkJFtc7ePAityxr+lmLb7bHcgWivfraYk6WTyU2S7G6+4a2dK3JioSIOtEvelGGMTy7DUQ9ubq43gO30QGEjPfIJvov0qeC5152MrrIyaewULdlNEEcR4blnotpyNeZf7TMA3LKC8MyuzDINMpsDdyVDBjsThMSJ2O6ynEva7XOHe01x+80tFcwm+G8tnqLzrNdH0Pg8U17Q5pDmuALSDdgqQsR0b2gyORrInAwYhvXYcAnsgiywA9+cGuIGmuu1a6xazpxysvRldCkIQoEwQhCABCEIAEIQgAQhCABCEIA4SqTYu0BiJpnNotieIsw4vADn13DMB5J/pTjzDg5pAaLWGvE6D4qq+jTB5Nmwk+1Lmld4yPLvhl9ExL0N/Ig3eSRqkIQlkziT1et/P5LtrqAGMQNFUzYayLGtnX9VbSG3VwHvUeVuqnF2INXK1+EB4D0UHF4Nv4Qrp40VZikyLYuSKaXB1rVjkNCokkDTvafcrhwUeXROUhTiVM+AZXId4/RVuJ2QCLGv9J3d6t8YqtzjnFd43806LYqSQ0+NwwJMbs0uCe3FQ1mFMtomZXEDR1d58V6tsPabZ4GSs9mRjXjuDhdeRseS8y2fOY5h1gFSHq3UNQ2UZNT5g+S1X0XYvNgww74pHxm/HOP9RSK8dLj6MtbG0QhCploEIQgAQhCABCEIAEIQgAQhCAMf9K05bsySt5IHucfkr7o3B1eDw7Pwwxi+dMaqX6TsJ1mzpN5y27T+lw+a0Wzm1DHen2bNP7oTX/rXuxS+NkpMY1wyG9LCeBWf6XbR6qImjoPXu8VRxVTw6TkW6FN1aiit2Z3aHSI4R2Zsho/cJLg7y+YSD9LDiBWHbfHNIa8qasRinOleXvNk+7kB3J/BbFdIdB+q85TxVSjGyl+dj3f+LwignXV3ze38bmvi+lhoJ6yB3MmN4dQ5kOAVxs3p1hcQ4BsmVxIAbIMhJO4A7jfisvgOg2XFsbJTo3x2aO+rBrnVtXIOgN2DpplqiC06XetZbaDuvhYV/D8RqyaVs3yMjFYXhjXobjs7p6a9nfa22nuegYh1earJNSpUMQZCyMEnI0Ms7zlFWVTbf2m7DgOazM3it6dWNKGeZ5RUnUnkhr0JDuKgbQmyMc7kLSdl7eixA7Jp4GrDvHf3hV3TLarIYacaLgaHE+SKmIiqWeL9iVPDVJVlSa16D05sA8xfuVNiZCLI3qfsnaTZsOx7deyGuHJzQLB/nFRcQwG7WhSkmkyjWg4ScXuiuk2kQwkjUbj53uWp+ifHGR+JBpv2jH5W1XabICPUArLYrDgtNDlu08lefQ7CPrONdkDKMbaF7wHk3ZOuq7Wt4bIUfjR6uhC4Ss00DqE2Zwk/WO4pfiw6ksrHkJtuIB/dOKSknscasCEIUjgIQhAAhCEAQNu4TrMNKzi6N1eNGvemujOI6zCQuJs5AD4t7J+CsyqrYTBH1kIBHVvJF7i15LgQfcpp+mxBr1XJmPwjpG02R0buDmnce9p0IXmm3JcaJxh8Q90rbsBrW9ocHaAEgd+6l6oVmIMG+fEYt5IDmgQR2PZae04+drOxlLxI2V7v7Gzw7Eqi5OSTSXNap3to9+Zh4tnMe4hgJcAb4UpWCaYTws6DMSRrpVDevQMB0fZDAY273aueQLceZ/RVWw+jjWzukq2tJpx4u7hyH6LGlw6pGUY3337GjLidOopt3stu4xs/ZDpJesnIMjG5W0CGxtdqaH3nGvILRRRhra+OpPiU8W1uTUhW/hsNGitN+p52vXlWld7dCNPEKtV2IAc0scLG5Ws+oULGNFa8LPormjVmVdU7o8p6W4ZmGfma4tfdtykgjvvgFlMdtN87i+QuedBmdZPIDu3Lc7Y2d9cn3ezfauqF338dy5hujcEeZrnVmDrDmho1ogtymt4u+/csCUHBNwTy3+R7LDcQpUoRVRrPbW+/suxQ9DMS6OR8Z3PbYHe2iD6ErROk7SrMHEGzU0AiNhGYHfdC9dTu96ViJiDovRcOu6KueU4xUjPEuUediyOW6ca1071q/oxwwyzyAUZJST35QGj4FZRhDmBxGu5vedPdZAXpXRjAdRhmt417+adiJqMHco0I3kW75KSQwneuRtvVR9obWbFpvd+EfM8FjSnHL4lV2iaMYuTyxV2TAwBKWVn6Qyu3ENHID5lNs25KPv34gH5Kn/lsPF2Sf0X3LfkKrV7o1xbab6uvZ9OH7KqwHSEOIEgynmN3nyVyFoUq1Kus0H9ypUpzpO0kAK6hCsCgQhCABCEIAFX492R7H8LDXHkHaWe66Vgm54Q9pa4WCKPmuo4xxNsgAc5w3uq++tAfRQ9l4o9qJ5+0j4n77Puv8xoe8FT1xqzOpnSEmqSlwoAZc1RpFMcFDmUkRYxn1UXGi2kdx96fJ1Ued29TSINlDJhRGCGjeSSeZWd2hCTKDvAGt7qFmvM0tRj5VncbJronxpqSUeQp1GnfmRcWG+1QzbrrWq58lTzu/nzU+eTvVW92Y6eauQVipJ3NF0WcMRiI4tRl7QocG7r+PkvV38hw0Cy30ddGeoiMzx9pLu45WcAFqGnteaxsfPNJRRpYaFo3YbQxQiiLuO4DmSsbLKXEkmydSVfdKX6RjmXH0A/UrPryvFqzlW8PlE9BgKaVPPzYIQhY5oAtJ0d2hmBjdvbq3w5eSzal7ImyzsPM1/i0+avYGu6NaL5PRlbFUlUptG0QuBdXtTzYIQhAAhCEACEIQBA2ns8vp8Zyys9l3A82OHFp/dNYbbOYUWkSAhr495YTdOP5D+KuPirRV21djtmF2WSN9mRu8caPNvcpJrZkWnuibHLZIoijVkaHS7B4/sllZVvTERO6vENII/7rAXRuHO+HgaVvB0ghf7MjfULrg0cU0yxcFBnanDtFp3EFRZ8aOaEmDaGXWoeIf705LiQRvVZisZXFNihTZH2hKKWUxuJBJ18FZbW2u0DVwHmFkDj2l7gHOfZ0AbZF7x2eHirdONtytN3Jj5M2g+C2nRDoLmd1uIb2K7LN2Y8zxpTuhPQ9gY2aQhxIsMFED+o8T3LchJrV/wBMR1Kj+qQNbQpQrp/mpyg45lEFZOJuoqS5F+nvYrelrDkY7gHEH+8BXwWfaVtZoWzRFrtzhR7jz8jqsNiInQSGOQf0u4OHMLB4rh25eNHZ2NbA1ll8N7odQktcCu2sQ0zqlbDiz4lo4Ntx8t3vpVs2J4N1cdABqSeQC1/RzZBhZb/7R+rvyjg21pcOw0qtVPktWU8XXVODXNluF1CF7A88CEIQAIQhAAhCEABKg4rCukNE5Wchvd4nl3IA619/9tp0H43Die4KaAu7HNyM/Z7HCi0KBiOimHf7TB6K5XChNoLJmal6CYc7g4f0ve34FRJOgsfCSYf/ALSfqtc5NOCmpy6kHCPQx7+g7SK62b/zSfqorvo4gPtGR3jJIffa2xamnsUvEl1OZEYwdAsJHqImkji4Zj6utMybJY32W18PRa2diq8RCpKT5kHFELZW1HQHS8vEcCtrgse2VttPiOIWIngScBtF8L8zfMcCPBEo5tQjLKehJEsYIopGExIkYHN3EJ5Vmr6MsJ8yrjlMTqd7J/lqVjMBHOypGh7TqO7vB3gp6WEOFEWoQw0kZ7BzN/CVTyypelq8P3X3Q+6nre0ikxHQej9lMQPwvGb/ADCvgmo+hUhPbmAH5Wkn3laRm0xueHMPeDXqnhjWH7zfUJKwuEm72X1/ob4+IirELZXR2KDVoLn/AI3au8uA8laJLZAdyUtCEYxVoLQqyk5O8twQhCmRBCEIAEIQgAUfHPIjcRyXUIAXCwBoA0AASwhCAOoQhACSm3IQunGITbkIXThGnCrpwhCmiDIMwVbiAhCahTND0MlOWRt6B2g5LTIQkT+IfD4QQhCgTOUjKhCAOoQhAAhCEAf/2Q=="/>
          <p:cNvSpPr>
            <a:spLocks noChangeAspect="1" noChangeArrowheads="1"/>
          </p:cNvSpPr>
          <p:nvPr/>
        </p:nvSpPr>
        <p:spPr bwMode="auto">
          <a:xfrm>
            <a:off x="155575" y="-1036638"/>
            <a:ext cx="2114550" cy="2162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593" name="AutoShape 4" descr="data:image/jpeg;base64,/9j/4AAQSkZJRgABAQAAAQABAAD/2wCEAAkGBhQSEBUUEhQVFBQUFRcWFxQUFBQUGBUXFRUVFRcVFxQXHCYeGBkjGhUUHy8gJCcpLCwsFR4xNTAqNSYrLCkBCQoKDgwOGg8PGiwkHCQsKSwpLCwsKSwsLCwsLCwsKi8sLCwsLCwsLC0sKSwsKiwsLCwsLCwsLCwsLCksLCwsKf/AABEIAOMA3gMBIgACEQEDEQH/xAAcAAABBQEBAQAAAAAAAAAAAAAAAgMEBQYBBwj/xABDEAABBAADBAcECQEGBgMAAAABAAIDEQQSIQUxQVEGEyJhcYGRMqGxwQcUI0JSYtHh8HIzgpKissIVFiRDk9JTY4P/xAAaAQACAwEBAAAAAAAAAAAAAAAAAwIEBQEG/8QAMREAAgECBAQEBQQDAQAAAAAAAAECAxEEEiExBUFRYRMUInEygZHR8EKhscEVM+Ej/9oADAMBAAIRAxEAPwD2saN8U2nJtwTS89ivRJQXJIbE6jMkkpJKqZmTsKLknMkkqD/xqP60cN2usEXW7uzluqvnxpSgpT2JWJxekl6gbE2zHi4Wyx2A4uAa6g7skg6Xu0Uxw1qxZ4WL9FyUJp2sSsuZ0yJBkSHFNlyS5MaojhkSTKmi5ILlBzYxQHetV3BJmaCs7mVtsiW21yK1eF1XncHz/oRiYem5Oe1JgjLWgE2QN/NEstcCb5A/HglreZRCkErqF0AQhBQALhQ0rtoA4AurlrqAGcVi2RtzPcGtsCzu1ND3kDzTjmgiiLB4FD4wd4Bo3rzG4pSAOALqEIAYxHBMkrm2sc2CCSV1lsTHPIG8hoJoLD7B+kOSeeONzIPt2vyCKR73ROaCQJxWgIG8LFxWHlKq37FiCbjc2xKSSslsXpxLiJuq+rhr4WSuxVuNMMdtaIz963V6nkomE6f4gwwYmXDxNw0soiJbI4yAkkZw0ig3skb704WqnlZdRuV9DbFywW0BBHtxr5WhvWQAxkhxzT31bS0De6hXonNq/SUY5pQxkJigk6tzXyOE0tEhzo2gVQ71YYrpLiH4mWLBQMk6hjXyGV5YSZG5hGwD71aa8QdyfRpSpvU7Zoxmx9mtjwmBxDA4TOx7WF4c6yzOW5AN2Xs8ufekbXY44jF9fI1mJE9xEsnfPlzfZ/VwxwaWkVp/BqcVtLEu2pggGiMPgLjE97hlBBMgeGggvbRrnpdJvHfSHJFPTmQZBMYurEpdOG5q6whtsAPK7VhEryb9/ubJzTQu7oWSK1rXRMv0WNh2lOH7W60NdGwOtolkBByuDBGa7IIsk6G6pToOkkrxh8PhIWOkOFZM7rpHZWtygBube5xNannqqFTC5ndMlFtGgLkglZ7/AJ4dIzCmCBpkxEkkTmPeQGPjy/eH3e1d1wpcf0zkbhZZHQNEsGI+ryUXuiZzlcQM2QbvMJHk59Rue3I0LD2h4j4qz2O7tvHI/NUXRbaTsUM7hF2ZcodDJ1jHtADswB7TfBwBVtsB+aSQ9/zKs4OlKnWjfq/4/wCkK0lKD+X8l6uFKTcjqXoZGYhYXUiGQOaCNQRYS6UjgIQqLpFtZ8VdW5t8Q5t+HFKrVo0YZ5bDaVKVWShHcvUkt1tY7AfSRFeWdpYfxMt7fTePetFs3bcM39lK1/ddO/wnVRpYinVV4sdWwVeh/sg0uvL6k2Fztcw3HfVA8bAs+Hkutk7RFHQA3Wmt7jz0S0J5UBCEIAEIQgCBtfDCWF7HDMx7S1w5tcKIvwKxWzdiGLIDicQ5sLXNiZ2GhmZpaCS1vbLQdL07lucDOHNrko2PwYBzAaH4rMxFRyoqtD5j6eksrMVs3opFC5j43SNkYyRr3mv+o6wH+05U46VuApVvR/or/wBPh/rEk1Mf1hwhyZA9rzlJIF1QBIvjv1W4kiBTTIAFl+cdu5bUH1M7PsMGSUxzTwsxDs8sUeSnOPtFryMzL1ur36UlbR2M18z5Y5psO6VgZKI8rhI1oygkvBIdQAv970DmDkkOjHJL87ImqXco8TsdmfDvillhdhmdW1zcry5h3hxeDr7Wv5joq+XotEWujE84iMvWtjAjpr7BsuLbfpoL3d61LmDkkGMclzzsiao9ykxOyGOlxLxNKxuKaRJEAwguLModmIvT2q59yRiNkM+ydFLLBJFCIOsZlJkYBuc0iruzY5+FXZYOSS5g5KPnpE1h+5UYfY8LDhcmcfVXveLIJkdJ7Tnmt9gHSt1Ids1gbLlkljdJiPrAewtBY+qy1VOZqdDz7laloXGYfO4NAsnQKKxtRuyJeXVtWc6J7Pbh24iUOc9zyXve4NbbqIADGgADU+bir7oxH9mXficf57lB28RDCyBntONmuOvzPwV9s/DdWxjOQW3Qi3V1/StfeX2Rn1Wsnu/2RLCbk3p1MnetKexUiOtXVwBDipkRueTKL4Ly3pZtV8kpY2/zH5Bej7Zxjo4y5rM9bwTVDmV5e7GtzGSTMXyPpoa27JNANA1PdXJYXFZNuMV9D0PBoKOas1e23uUM0Tg4tDaI7kjDRSl2l3zF6ei05c1j3lzHvc77rG+z46aeac2Z0bkxJzNbK1nAktaD52s+lGcnZLU2q2PlH1N2XUm9Eels7REyY9Yxxylzi7MwXlvMAcwv8XrwXpKoNkdFGRAZ6JG5oHZFV/i3K/XpMNGpGPrZ5DF1qdWeaEbden0BC4uqyUwQhCAM1JKcPiNfYd8DvHktFQc3mCPcoW1tniZhHEeyeRVNsXbRif1M2lGgTw/YrOi1Rm4v4Jfsx9s6ut0TMZhiw93AqKXLSPYHCjqCqfGbJcNWajlx/dZuL4fKDz09V05otUa6ektyAXJBckuNJsuWO2aCiLLkguSS5ILlBsYoii5JLkkuT2FwD5D2Rp+I6Aea7GMpvLFXZJtRV2xkamhqTwWhwGDbh4zLLoQLP5Ry8U9gdlsgGZxBIGrjoB4clmtpbSfjphDDYjBsu/3H5BbdDC+WtOetR/CjOqVvG9MdI82SdisOKxLp3+y09kd/AeQ95WqjNk+ijYTCNgiDGCgB695UjDG2g89VsUKXhrK992+5Qqzzu/LZew6SmohxXZJBuG/+folMZSfvIVshqHGtc97BeaPLmBBHtC2kcwdde4p2qBSY42tJre7U8zSMQ8hprfSm3Yiig2rjWySiBgNvFykCjkbqWeJ3X3pvD9H4Xlzp4s5dlLS5oyNGhaxjTurQGx+isti7K6sukcbfJV9w3gK0NFVqdPP/AOlRa8u3QtVK2ReHSfp59+v52M/hejA7IdYhZ7MVk3rfaJ1K0DGAAACgNwGlJS5anToxp3tu9xVSrKpbNyOoQuEpwo6hCEACEIQA2xZ3pbAx2UbpN4cOA7+drQsWQ2rKXSvJ5kDwGix+IV/CoWW7ZewlLxKmuyGNldJ34chkwLmcDyH5TxHctjgtoxytuNwd8R4jgsPJGHCiLHIqCdnvYc0LyDyJIPk4KjheJOHpe35sy1WwV9Uekz4Nj/aaD8fVQZejzDuc4e9ZKDppiYdJWZhzI/3NVnh/pGiPtMc3wIK0ZVcJW1mtfb+0VFTr0/hZZO6NH8f+X911nRgcXnyFKKen+H/P6D9VDxP0kxjRkZce8ge4JXg4Ba/cZnxT/EaKDYcTfu5j+Y37ty7tHbEOHb23AcmjefBqyDtu4/FaRRljTxAy/wCd2vopezOghJz4p5ed+UE15k6n3KxTlpbD07d3ov8AoqUedWV+25Emx0+0X5IxkhB1PDzP3j3LW7J2RHho8rf7zjvceZUuGBsbQ1oDWjcAKTUsmZOhSVJ5pO83zFym5+lK0ThaXu/LRsen7qVVDuCRHHQRI7hdd6sRVlruJbuJjFnNw4JU04bXeQBv3nddbkxhTUkgsmyHajQdkAgHyB/vKQ+BriCQCW6gkbvBMSsRvcZwcBY2nOzuzON8sziQ0dwBryUWGVszLdqLc2+YBoltey0i67qKi7WIBIYcsk7mw6jg0lzzlB1+zDzm5EKwiyu7LQC0NrdyJaN+/wBkqfch2JOGdbRpXD0JHponUiGINaGtFAaAJagTBCQ99c0oGwgDjH3616LpCBouoA5a6uUuoAEIQgBmNZDEHtu/qd8Ste3Q0sr0gi6qe/uyag/m+8Pn5rD4lTbpKS5PU0cFJKbXUhuj5JBCdBXCvNtGymNpqXCMd7TWnyT9JJQpSWzOtJ7kaHZERe0dW3tOA48SO9bbCbIiY85I2tA00A3rObBhzTZ6sR+9x3em/wAlqmyEBei4YrQzT6/n52MjGu8ssSVVJt84CYc8obGStZ1G9IlBQS3AvJT0UNb96VHEAuvPvU4U9bvcjKXJHSuEcguRxgXXE3/OSTJPVgDM4C8o48N50TSAxE37UGwQWGuftNvX09EztVrnUxpLC86SCuxQJNDnQ46anknHSZZhmcAHMoN0AFEceZze7cq/ElskoeHkNAI0Ojq3+A3jvpMS1Ft6DUDJOuY55a8m4hJVdii4lrQey4kdrgcrdyv44Q3d/KVJs/CnrW0TQBINaAWA5oG7f81fk0FyZ2ABAviupLm3ooEzpC6hcby5IACF1CEACEIQAIQhADckd+Ki47BNnjLH+vFp4OCnJD4713FLnBP57olGVjz/AB2DlwpqQEs4SN9k+P4T3FJjx7TxXoBPBw+YKrsT0Zw0hsxNB5ttn+khYlXhKk703bszTp49pWmjIPx7RxT2AwMuJPYBDOMhGnl+I+C1eF6M4aM2Imk83W//AFWrMNpdo8HSd6j+hypxBtWgiBgtmiJgY0aDid5PEnvTsga3V7g0d5A+K7tHaDYWFzz3AcSeQWPM7p5utf2S0aWLrXcOXDVblPDRt2MudZ37mp/4lCPvtPhbv9Np1m0WHdf+F3zCo4cMABYDqJcCdcrrOupsnfqprY9bo0R32O4Ud3gm5IrYXnk9yx+vDgHHyr4pBxwvc7XQDs/rvTbABpl0A5e7vTeI3WxpNDdo0eJviiyO3Y+7aYH3H/5P/ZVe0NulpDmB3AZaZ2hWtus679yqMVNI95dTQbqzbqFagE6DfwCU+QGxYzAEN09nTVNVNIW5tju08e+RvZZlea1Jy5QQQcjqPbq+Q1TLNqRs0eHNNU1pY8kNFAmg3cKaN/HvRFgzWhquZ0caGruTqABPcufWCKD25SdxPsniRmboQeSnZbIhfmTtg7cb1kud5LCWBhdE6IC7zNGcBzgLbZ71qgVi8K0NouZn7ZPDs5iO1y38vmtXg38OHC+STUSvdDYMlLlLqEoaJa+/LRdDV1CABCEIAEIQgAQhCABCEIAFyl1CABInmDGlzjQAsnuS1R9JI3StETHZSTrpd8uI04rsVdnJOyM1tDaTsROfwiqHIeHPmVY4WEAfzXkPAKTgehmQC5iTxIYBfqSp3/Ln/wBrt27K313Kw5x2QhQluxhkeugoVv4VzT4BDuYG8jXw1804NiH/AOV/o336KNPsycAiOY7+TdfIhLunzJ2a5D7qDH9rUuvXXU1oAOGiYZO7K5t2XbjRFNon136+CqZ9mYgHtyPPgBr5hIzPa1ws2RV8QHaHzrceankXUjm7E0tBNs0aBR8tb77BT0WzwQDlAIv+FVku13NblY3LXE0b8AqrFbbxYByuLuQJaP8AapqEmQckjWiFjQGk7xQbvviaA14qule5jy0tZkJFtc7ePAityxr+lmLb7bHcgWivfraYk6WTyU2S7G6+4a2dK3JioSIOtEvelGGMTy7DUQ9ubq43gO30QGEjPfIJvov0qeC5152MrrIyaewULdlNEEcR4blnotpyNeZf7TMA3LKC8MyuzDINMpsDdyVDBjsThMSJ2O6ynEva7XOHe01x+80tFcwm+G8tnqLzrNdH0Pg8U17Q5pDmuALSDdgqQsR0b2gyORrInAwYhvXYcAnsgiywA9+cGuIGmuu1a6xazpxysvRldCkIQoEwQhCABCEIAEIQgAQhCABCEIA4SqTYu0BiJpnNotieIsw4vADn13DMB5J/pTjzDg5pAaLWGvE6D4qq+jTB5Nmwk+1Lmld4yPLvhl9ExL0N/Ig3eSRqkIQlkziT1et/P5LtrqAGMQNFUzYayLGtnX9VbSG3VwHvUeVuqnF2INXK1+EB4D0UHF4Nv4Qrp40VZikyLYuSKaXB1rVjkNCokkDTvafcrhwUeXROUhTiVM+AZXId4/RVuJ2QCLGv9J3d6t8YqtzjnFd43806LYqSQ0+NwwJMbs0uCe3FQ1mFMtomZXEDR1d58V6tsPabZ4GSs9mRjXjuDhdeRseS8y2fOY5h1gFSHq3UNQ2UZNT5g+S1X0XYvNgww74pHxm/HOP9RSK8dLj6MtbG0QhCploEIQgAQhCABCEIAEIQgAQhCAMf9K05bsySt5IHucfkr7o3B1eDw7Pwwxi+dMaqX6TsJ1mzpN5y27T+lw+a0Wzm1DHen2bNP7oTX/rXuxS+NkpMY1wyG9LCeBWf6XbR6qImjoPXu8VRxVTw6TkW6FN1aiit2Z3aHSI4R2Zsho/cJLg7y+YSD9LDiBWHbfHNIa8qasRinOleXvNk+7kB3J/BbFdIdB+q85TxVSjGyl+dj3f+LwignXV3ze38bmvi+lhoJ6yB3MmN4dQ5kOAVxs3p1hcQ4BsmVxIAbIMhJO4A7jfisvgOg2XFsbJTo3x2aO+rBrnVtXIOgN2DpplqiC06XetZbaDuvhYV/D8RqyaVs3yMjFYXhjXobjs7p6a9nfa22nuegYh1earJNSpUMQZCyMEnI0Ms7zlFWVTbf2m7DgOazM3it6dWNKGeZ5RUnUnkhr0JDuKgbQmyMc7kLSdl7eixA7Jp4GrDvHf3hV3TLarIYacaLgaHE+SKmIiqWeL9iVPDVJVlSa16D05sA8xfuVNiZCLI3qfsnaTZsOx7deyGuHJzQLB/nFRcQwG7WhSkmkyjWg4ScXuiuk2kQwkjUbj53uWp+ifHGR+JBpv2jH5W1XabICPUArLYrDgtNDlu08lefQ7CPrONdkDKMbaF7wHk3ZOuq7Wt4bIUfjR6uhC4Ss00DqE2Zwk/WO4pfiw6ksrHkJtuIB/dOKSknscasCEIUjgIQhAAhCEAQNu4TrMNKzi6N1eNGvemujOI6zCQuJs5AD4t7J+CsyqrYTBH1kIBHVvJF7i15LgQfcpp+mxBr1XJmPwjpG02R0buDmnce9p0IXmm3JcaJxh8Q90rbsBrW9ocHaAEgd+6l6oVmIMG+fEYt5IDmgQR2PZae04+drOxlLxI2V7v7Gzw7Eqi5OSTSXNap3to9+Zh4tnMe4hgJcAb4UpWCaYTws6DMSRrpVDevQMB0fZDAY273aueQLceZ/RVWw+jjWzukq2tJpx4u7hyH6LGlw6pGUY3337GjLidOopt3stu4xs/ZDpJesnIMjG5W0CGxtdqaH3nGvILRRRhra+OpPiU8W1uTUhW/hsNGitN+p52vXlWld7dCNPEKtV2IAc0scLG5Ws+oULGNFa8LPormjVmVdU7o8p6W4ZmGfma4tfdtykgjvvgFlMdtN87i+QuedBmdZPIDu3Lc7Y2d9cn3ezfauqF338dy5hujcEeZrnVmDrDmho1ogtymt4u+/csCUHBNwTy3+R7LDcQpUoRVRrPbW+/suxQ9DMS6OR8Z3PbYHe2iD6ErROk7SrMHEGzU0AiNhGYHfdC9dTu96ViJiDovRcOu6KueU4xUjPEuUediyOW6ca1071q/oxwwyzyAUZJST35QGj4FZRhDmBxGu5vedPdZAXpXRjAdRhmt417+adiJqMHco0I3kW75KSQwneuRtvVR9obWbFpvd+EfM8FjSnHL4lV2iaMYuTyxV2TAwBKWVn6Qyu3ENHID5lNs25KPv34gH5Kn/lsPF2Sf0X3LfkKrV7o1xbab6uvZ9OH7KqwHSEOIEgynmN3nyVyFoUq1Kus0H9ypUpzpO0kAK6hCsCgQhCABCEIAFX492R7H8LDXHkHaWe66Vgm54Q9pa4WCKPmuo4xxNsgAc5w3uq++tAfRQ9l4o9qJ5+0j4n77Puv8xoe8FT1xqzOpnSEmqSlwoAZc1RpFMcFDmUkRYxn1UXGi2kdx96fJ1Ued29TSINlDJhRGCGjeSSeZWd2hCTKDvAGt7qFmvM0tRj5VncbJronxpqSUeQp1GnfmRcWG+1QzbrrWq58lTzu/nzU+eTvVW92Y6eauQVipJ3NF0WcMRiI4tRl7QocG7r+PkvV38hw0Cy30ddGeoiMzx9pLu45WcAFqGnteaxsfPNJRRpYaFo3YbQxQiiLuO4DmSsbLKXEkmydSVfdKX6RjmXH0A/UrPryvFqzlW8PlE9BgKaVPPzYIQhY5oAtJ0d2hmBjdvbq3w5eSzal7ImyzsPM1/i0+avYGu6NaL5PRlbFUlUptG0QuBdXtTzYIQhAAhCEACEIQBA2ns8vp8Zyys9l3A82OHFp/dNYbbOYUWkSAhr495YTdOP5D+KuPirRV21djtmF2WSN9mRu8caPNvcpJrZkWnuibHLZIoijVkaHS7B4/sllZVvTERO6vENII/7rAXRuHO+HgaVvB0ghf7MjfULrg0cU0yxcFBnanDtFp3EFRZ8aOaEmDaGXWoeIf705LiQRvVZisZXFNihTZH2hKKWUxuJBJ18FZbW2u0DVwHmFkDj2l7gHOfZ0AbZF7x2eHirdONtytN3Jj5M2g+C2nRDoLmd1uIb2K7LN2Y8zxpTuhPQ9gY2aQhxIsMFED+o8T3LchJrV/wBMR1Kj+qQNbQpQrp/mpyg45lEFZOJuoqS5F+nvYrelrDkY7gHEH+8BXwWfaVtZoWzRFrtzhR7jz8jqsNiInQSGOQf0u4OHMLB4rh25eNHZ2NbA1ll8N7odQktcCu2sQ0zqlbDiz4lo4Ntx8t3vpVs2J4N1cdABqSeQC1/RzZBhZb/7R+rvyjg21pcOw0qtVPktWU8XXVODXNluF1CF7A88CEIQAIQhAAhCEABKg4rCukNE5Wchvd4nl3IA619/9tp0H43Die4KaAu7HNyM/Z7HCi0KBiOimHf7TB6K5XChNoLJmal6CYc7g4f0ve34FRJOgsfCSYf/ALSfqtc5NOCmpy6kHCPQx7+g7SK62b/zSfqorvo4gPtGR3jJIffa2xamnsUvEl1OZEYwdAsJHqImkji4Zj6utMybJY32W18PRa2diq8RCpKT5kHFELZW1HQHS8vEcCtrgse2VttPiOIWIngScBtF8L8zfMcCPBEo5tQjLKehJEsYIopGExIkYHN3EJ5Vmr6MsJ8yrjlMTqd7J/lqVjMBHOypGh7TqO7vB3gp6WEOFEWoQw0kZ7BzN/CVTyypelq8P3X3Q+6nre0ikxHQej9lMQPwvGb/ADCvgmo+hUhPbmAH5Wkn3laRm0xueHMPeDXqnhjWH7zfUJKwuEm72X1/ob4+IirELZXR2KDVoLn/AI3au8uA8laJLZAdyUtCEYxVoLQqyk5O8twQhCmRBCEIAEIQgAUfHPIjcRyXUIAXCwBoA0AASwhCAOoQhACSm3IQunGITbkIXThGnCrpwhCmiDIMwVbiAhCahTND0MlOWRt6B2g5LTIQkT+IfD4QQhCgTOUjKhCAOoQhAAhCEAf/2Q=="/>
          <p:cNvSpPr>
            <a:spLocks noChangeAspect="1" noChangeArrowheads="1"/>
          </p:cNvSpPr>
          <p:nvPr/>
        </p:nvSpPr>
        <p:spPr bwMode="auto">
          <a:xfrm>
            <a:off x="155575" y="-1036638"/>
            <a:ext cx="2114550" cy="2162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8" name="Picture 2" descr="http://www.genedelibero.com/wp-content/uploads/2009/10/leadership_compass-300x2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0"/>
            <a:ext cx="1676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14748364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228600"/>
            <a:ext cx="8001000" cy="6202363"/>
          </a:xfrm>
          <a:ln>
            <a:miter lim="800000"/>
            <a:headEnd/>
            <a:tailEnd/>
          </a:ln>
        </p:spPr>
        <p:txBody>
          <a:bodyPr numCol="2"/>
          <a:lstStyle/>
          <a:p>
            <a:pPr>
              <a:buFont typeface="Wingdings" panose="05000000000000000000" pitchFamily="2" charset="2"/>
              <a:buNone/>
              <a:defRPr/>
            </a:pPr>
            <a:r>
              <a:rPr lang="en-US" dirty="0" smtClean="0"/>
              <a:t>COACHING IS                     </a:t>
            </a:r>
          </a:p>
          <a:p>
            <a:pPr>
              <a:buClrTx/>
              <a:defRPr/>
            </a:pPr>
            <a:r>
              <a:rPr lang="en-US" sz="2800" b="0" dirty="0" smtClean="0">
                <a:solidFill>
                  <a:srgbClr val="002060"/>
                </a:solidFill>
              </a:rPr>
              <a:t>Continuous </a:t>
            </a:r>
          </a:p>
          <a:p>
            <a:pPr>
              <a:buClrTx/>
              <a:defRPr/>
            </a:pPr>
            <a:r>
              <a:rPr lang="en-US" sz="2800" b="0" dirty="0" smtClean="0">
                <a:solidFill>
                  <a:srgbClr val="002060"/>
                </a:solidFill>
              </a:rPr>
              <a:t>Asking</a:t>
            </a:r>
          </a:p>
          <a:p>
            <a:pPr>
              <a:buClrTx/>
              <a:defRPr/>
            </a:pPr>
            <a:r>
              <a:rPr lang="en-US" sz="2800" b="0" dirty="0" smtClean="0">
                <a:solidFill>
                  <a:srgbClr val="002060"/>
                </a:solidFill>
              </a:rPr>
              <a:t>Listening</a:t>
            </a:r>
          </a:p>
          <a:p>
            <a:pPr>
              <a:buClrTx/>
              <a:defRPr/>
            </a:pPr>
            <a:r>
              <a:rPr lang="en-US" sz="2800" b="0" dirty="0" smtClean="0">
                <a:solidFill>
                  <a:srgbClr val="002060"/>
                </a:solidFill>
              </a:rPr>
              <a:t>Caring</a:t>
            </a:r>
          </a:p>
          <a:p>
            <a:pPr>
              <a:buClrTx/>
              <a:defRPr/>
            </a:pPr>
            <a:r>
              <a:rPr lang="en-US" sz="2800" b="0" dirty="0" smtClean="0">
                <a:solidFill>
                  <a:srgbClr val="002060"/>
                </a:solidFill>
              </a:rPr>
              <a:t>What they think</a:t>
            </a:r>
          </a:p>
          <a:p>
            <a:pPr>
              <a:buClrTx/>
              <a:defRPr/>
            </a:pPr>
            <a:r>
              <a:rPr lang="en-US" sz="2800" b="0" dirty="0" smtClean="0">
                <a:solidFill>
                  <a:srgbClr val="002060"/>
                </a:solidFill>
              </a:rPr>
              <a:t>Possibilities</a:t>
            </a:r>
          </a:p>
          <a:p>
            <a:pPr>
              <a:buClrTx/>
              <a:defRPr/>
            </a:pPr>
            <a:r>
              <a:rPr lang="en-US" sz="2800" b="0" dirty="0" smtClean="0">
                <a:solidFill>
                  <a:srgbClr val="002060"/>
                </a:solidFill>
              </a:rPr>
              <a:t>Clarifying</a:t>
            </a:r>
          </a:p>
          <a:p>
            <a:pPr>
              <a:buClrTx/>
              <a:defRPr/>
            </a:pPr>
            <a:r>
              <a:rPr lang="en-US" sz="2800" b="0" dirty="0" smtClean="0">
                <a:solidFill>
                  <a:srgbClr val="002060"/>
                </a:solidFill>
              </a:rPr>
              <a:t>Discovering</a:t>
            </a:r>
          </a:p>
          <a:p>
            <a:pPr>
              <a:buClrTx/>
              <a:defRPr/>
            </a:pPr>
            <a:r>
              <a:rPr lang="en-US" sz="2800" b="0" dirty="0" smtClean="0">
                <a:solidFill>
                  <a:srgbClr val="002060"/>
                </a:solidFill>
              </a:rPr>
              <a:t>Encouraging</a:t>
            </a:r>
          </a:p>
          <a:p>
            <a:pPr>
              <a:buClrTx/>
              <a:defRPr/>
            </a:pPr>
            <a:r>
              <a:rPr lang="en-US" sz="2800" b="0" dirty="0" smtClean="0">
                <a:solidFill>
                  <a:srgbClr val="002060"/>
                </a:solidFill>
              </a:rPr>
              <a:t>Guiding </a:t>
            </a:r>
          </a:p>
          <a:p>
            <a:pPr>
              <a:buClrTx/>
              <a:buFont typeface="Wingdings" panose="05000000000000000000" pitchFamily="2" charset="2"/>
              <a:buNone/>
              <a:defRPr/>
            </a:pPr>
            <a:endParaRPr lang="en-US" dirty="0" smtClean="0"/>
          </a:p>
          <a:p>
            <a:pPr>
              <a:buClrTx/>
              <a:buFont typeface="Wingdings" panose="05000000000000000000" pitchFamily="2" charset="2"/>
              <a:buNone/>
              <a:defRPr/>
            </a:pPr>
            <a:endParaRPr lang="en-US" dirty="0" smtClean="0"/>
          </a:p>
          <a:p>
            <a:pPr>
              <a:buClrTx/>
              <a:buFont typeface="Wingdings" panose="05000000000000000000" pitchFamily="2" charset="2"/>
              <a:buNone/>
              <a:defRPr/>
            </a:pPr>
            <a:r>
              <a:rPr lang="en-US" dirty="0" smtClean="0"/>
              <a:t>COACHING is not</a:t>
            </a:r>
          </a:p>
          <a:p>
            <a:pPr>
              <a:buClrTx/>
              <a:defRPr/>
            </a:pPr>
            <a:r>
              <a:rPr lang="en-US" sz="2800" b="0" dirty="0" smtClean="0">
                <a:solidFill>
                  <a:srgbClr val="C00000"/>
                </a:solidFill>
              </a:rPr>
              <a:t>A one time event</a:t>
            </a:r>
          </a:p>
          <a:p>
            <a:pPr>
              <a:buClrTx/>
              <a:defRPr/>
            </a:pPr>
            <a:r>
              <a:rPr lang="en-US" sz="2800" b="0" dirty="0" smtClean="0">
                <a:solidFill>
                  <a:srgbClr val="C00000"/>
                </a:solidFill>
              </a:rPr>
              <a:t>Telling </a:t>
            </a:r>
          </a:p>
          <a:p>
            <a:pPr>
              <a:buClrTx/>
              <a:defRPr/>
            </a:pPr>
            <a:r>
              <a:rPr lang="en-US" sz="2800" b="0" dirty="0" smtClean="0">
                <a:solidFill>
                  <a:srgbClr val="C00000"/>
                </a:solidFill>
              </a:rPr>
              <a:t>Talking </a:t>
            </a:r>
          </a:p>
          <a:p>
            <a:pPr>
              <a:buClrTx/>
              <a:defRPr/>
            </a:pPr>
            <a:r>
              <a:rPr lang="en-US" sz="2800" b="0" dirty="0" smtClean="0">
                <a:solidFill>
                  <a:srgbClr val="C00000"/>
                </a:solidFill>
              </a:rPr>
              <a:t>Avoidance</a:t>
            </a:r>
          </a:p>
          <a:p>
            <a:pPr>
              <a:buClrTx/>
              <a:defRPr/>
            </a:pPr>
            <a:r>
              <a:rPr lang="en-US" sz="2800" b="0" dirty="0" smtClean="0">
                <a:solidFill>
                  <a:srgbClr val="C00000"/>
                </a:solidFill>
              </a:rPr>
              <a:t>What you think</a:t>
            </a:r>
          </a:p>
          <a:p>
            <a:pPr>
              <a:buClrTx/>
              <a:defRPr/>
            </a:pPr>
            <a:r>
              <a:rPr lang="en-US" sz="2800" b="0" dirty="0" smtClean="0">
                <a:solidFill>
                  <a:srgbClr val="C00000"/>
                </a:solidFill>
              </a:rPr>
              <a:t>Rigid</a:t>
            </a:r>
          </a:p>
          <a:p>
            <a:pPr>
              <a:buClrTx/>
              <a:defRPr/>
            </a:pPr>
            <a:r>
              <a:rPr lang="en-US" sz="2800" b="0" dirty="0" smtClean="0">
                <a:solidFill>
                  <a:srgbClr val="C00000"/>
                </a:solidFill>
              </a:rPr>
              <a:t>Blaming </a:t>
            </a:r>
          </a:p>
          <a:p>
            <a:pPr>
              <a:buClrTx/>
              <a:defRPr/>
            </a:pPr>
            <a:r>
              <a:rPr lang="en-US" sz="2800" b="0" dirty="0" smtClean="0">
                <a:solidFill>
                  <a:srgbClr val="C00000"/>
                </a:solidFill>
              </a:rPr>
              <a:t>Disciplinary action </a:t>
            </a:r>
          </a:p>
          <a:p>
            <a:pPr>
              <a:buClrTx/>
              <a:defRPr/>
            </a:pPr>
            <a:r>
              <a:rPr lang="en-US" sz="2800" b="0" dirty="0" smtClean="0">
                <a:solidFill>
                  <a:srgbClr val="C00000"/>
                </a:solidFill>
              </a:rPr>
              <a:t>Discouraging </a:t>
            </a:r>
          </a:p>
          <a:p>
            <a:pPr>
              <a:buClrTx/>
              <a:defRPr/>
            </a:pPr>
            <a:r>
              <a:rPr lang="en-US" sz="2800" b="0" dirty="0" smtClean="0">
                <a:solidFill>
                  <a:srgbClr val="C00000"/>
                </a:solidFill>
              </a:rPr>
              <a:t>panacea</a:t>
            </a:r>
          </a:p>
          <a:p>
            <a:pPr>
              <a:buClrTx/>
              <a:defRPr/>
            </a:pPr>
            <a:r>
              <a:rPr lang="en-US" sz="2800" b="0" dirty="0" smtClean="0">
                <a:solidFill>
                  <a:srgbClr val="C00000"/>
                </a:solidFill>
              </a:rPr>
              <a:t>Controlling</a:t>
            </a:r>
            <a:endParaRPr lang="en-US" dirty="0"/>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Content Placeholder 1"/>
          <p:cNvSpPr>
            <a:spLocks noGrp="1"/>
          </p:cNvSpPr>
          <p:nvPr>
            <p:ph idx="1"/>
          </p:nvPr>
        </p:nvSpPr>
        <p:spPr/>
        <p:txBody>
          <a:bodyPr/>
          <a:lstStyle/>
          <a:p>
            <a:pPr algn="ctr">
              <a:buFont typeface="Wingdings" panose="05000000000000000000" pitchFamily="2" charset="2"/>
              <a:buNone/>
            </a:pPr>
            <a:r>
              <a:rPr lang="en-US" altLang="en-US" smtClean="0"/>
              <a:t>  Case Study </a:t>
            </a:r>
          </a:p>
        </p:txBody>
      </p:sp>
      <p:sp>
        <p:nvSpPr>
          <p:cNvPr id="109571" name="Title 2"/>
          <p:cNvSpPr>
            <a:spLocks noGrp="1"/>
          </p:cNvSpPr>
          <p:nvPr>
            <p:ph type="title"/>
          </p:nvPr>
        </p:nvSpPr>
        <p:spPr/>
        <p:txBody>
          <a:bodyPr/>
          <a:lstStyle/>
          <a:p>
            <a:endParaRPr lang="en-US" altLang="en-US" smtClean="0"/>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Content Placeholder 1"/>
          <p:cNvSpPr>
            <a:spLocks noGrp="1"/>
          </p:cNvSpPr>
          <p:nvPr>
            <p:ph idx="1"/>
          </p:nvPr>
        </p:nvSpPr>
        <p:spPr>
          <a:xfrm>
            <a:off x="914400" y="1447800"/>
            <a:ext cx="7467600" cy="3886200"/>
          </a:xfrm>
        </p:spPr>
        <p:txBody>
          <a:bodyPr/>
          <a:lstStyle/>
          <a:p>
            <a:pPr algn="just"/>
            <a:r>
              <a:rPr lang="en-US" altLang="en-US" sz="2800" smtClean="0">
                <a:latin typeface="Bodoni MT" panose="02070603080606020203" pitchFamily="18" charset="0"/>
              </a:rPr>
              <a:t>How did helen and the supervisor start the process?</a:t>
            </a:r>
          </a:p>
          <a:p>
            <a:pPr algn="just"/>
            <a:r>
              <a:rPr lang="en-US" altLang="en-US" sz="2800" smtClean="0">
                <a:latin typeface="Bodoni MT" panose="02070603080606020203" pitchFamily="18" charset="0"/>
              </a:rPr>
              <a:t>How did the supervisor help helen to analyze the problem and reach solution ?</a:t>
            </a:r>
          </a:p>
          <a:p>
            <a:pPr algn="just"/>
            <a:r>
              <a:rPr lang="en-US" altLang="en-US" sz="2800" smtClean="0">
                <a:latin typeface="Bodoni MT" panose="02070603080606020203" pitchFamily="18" charset="0"/>
              </a:rPr>
              <a:t>Are there any learning points for you to change yourself as a coach?</a:t>
            </a:r>
          </a:p>
          <a:p>
            <a:pPr algn="just"/>
            <a:endParaRPr lang="en-US" altLang="en-US" sz="2800" smtClean="0">
              <a:latin typeface="Bodoni MT" panose="02070603080606020203" pitchFamily="18" charset="0"/>
            </a:endParaRPr>
          </a:p>
        </p:txBody>
      </p:sp>
      <p:sp>
        <p:nvSpPr>
          <p:cNvPr id="110595" name="Title 2"/>
          <p:cNvSpPr>
            <a:spLocks noGrp="1"/>
          </p:cNvSpPr>
          <p:nvPr>
            <p:ph type="title"/>
          </p:nvPr>
        </p:nvSpPr>
        <p:spPr>
          <a:xfrm>
            <a:off x="1447800" y="457200"/>
            <a:ext cx="7239000" cy="762000"/>
          </a:xfrm>
        </p:spPr>
        <p:txBody>
          <a:bodyPr/>
          <a:lstStyle/>
          <a:p>
            <a:r>
              <a:rPr lang="en-US" altLang="en-US" sz="3200" smtClean="0">
                <a:latin typeface="Bodoni MT" panose="02070603080606020203" pitchFamily="18" charset="0"/>
              </a:rPr>
              <a:t>Discussion points</a:t>
            </a: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p:cNvSpPr>
          <p:nvPr/>
        </p:nvSpPr>
        <p:spPr bwMode="auto">
          <a:xfrm>
            <a:off x="685800" y="5334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a:solidFill>
                  <a:schemeClr val="tx2"/>
                </a:solidFill>
              </a:rPr>
              <a:t>     </a:t>
            </a:r>
            <a:r>
              <a:rPr lang="en-US" altLang="en-US" sz="3600" b="1" i="1">
                <a:solidFill>
                  <a:schemeClr val="folHlink"/>
                </a:solidFill>
              </a:rPr>
              <a:t>Coaching process</a:t>
            </a:r>
          </a:p>
        </p:txBody>
      </p:sp>
      <p:sp>
        <p:nvSpPr>
          <p:cNvPr id="111619" name="Rectangle 3"/>
          <p:cNvSpPr>
            <a:spLocks noChangeArrowheads="1"/>
          </p:cNvSpPr>
          <p:nvPr/>
        </p:nvSpPr>
        <p:spPr bwMode="auto">
          <a:xfrm>
            <a:off x="990600" y="15240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panose="020B0604020202020204" pitchFamily="34" charset="0"/>
                <a:cs typeface="Arial" panose="020B0604020202020204" pitchFamily="34" charset="0"/>
              </a:defRPr>
            </a:lvl1pPr>
            <a:lvl2pPr marL="990600" indent="-5334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buClr>
                <a:schemeClr val="accent2"/>
              </a:buClr>
              <a:buSzPct val="60000"/>
              <a:buFont typeface="Wingdings" panose="05000000000000000000" pitchFamily="2" charset="2"/>
              <a:buChar char="§"/>
            </a:pPr>
            <a:r>
              <a:rPr lang="en-US" altLang="en-US" sz="3200"/>
              <a:t>Define what you want to discuss</a:t>
            </a:r>
          </a:p>
          <a:p>
            <a:pPr algn="just" eaLnBrk="1" hangingPunct="1">
              <a:spcBef>
                <a:spcPct val="20000"/>
              </a:spcBef>
              <a:buClr>
                <a:schemeClr val="accent2"/>
              </a:buClr>
              <a:buSzPct val="60000"/>
              <a:buFont typeface="Wingdings" panose="05000000000000000000" pitchFamily="2" charset="2"/>
              <a:buChar char="§"/>
            </a:pPr>
            <a:r>
              <a:rPr lang="en-US" altLang="en-US" sz="3200"/>
              <a:t>Decide what to do about the performance problem</a:t>
            </a:r>
          </a:p>
          <a:p>
            <a:pPr algn="just" eaLnBrk="1" hangingPunct="1">
              <a:spcBef>
                <a:spcPct val="20000"/>
              </a:spcBef>
              <a:buClr>
                <a:schemeClr val="accent2"/>
              </a:buClr>
              <a:buSzPct val="60000"/>
              <a:buFont typeface="Wingdings" panose="05000000000000000000" pitchFamily="2" charset="2"/>
              <a:buChar char="§"/>
            </a:pPr>
            <a:r>
              <a:rPr lang="en-US" altLang="en-US" sz="3200"/>
              <a:t>Discuss the causes of the problem/current situation/</a:t>
            </a:r>
          </a:p>
          <a:p>
            <a:pPr algn="just" eaLnBrk="1" hangingPunct="1">
              <a:spcBef>
                <a:spcPct val="20000"/>
              </a:spcBef>
              <a:buClr>
                <a:schemeClr val="accent2"/>
              </a:buClr>
              <a:buSzPct val="60000"/>
              <a:buFont typeface="Wingdings" panose="05000000000000000000" pitchFamily="2" charset="2"/>
              <a:buChar char="§"/>
            </a:pPr>
            <a:r>
              <a:rPr lang="en-US" altLang="en-US" sz="3200"/>
              <a:t>Identify options</a:t>
            </a:r>
          </a:p>
          <a:p>
            <a:pPr algn="just" eaLnBrk="1" hangingPunct="1">
              <a:spcBef>
                <a:spcPct val="20000"/>
              </a:spcBef>
              <a:buClr>
                <a:schemeClr val="accent2"/>
              </a:buClr>
              <a:buSzPct val="60000"/>
              <a:buFont typeface="Wingdings" panose="05000000000000000000" pitchFamily="2" charset="2"/>
              <a:buChar char="§"/>
            </a:pPr>
            <a:r>
              <a:rPr lang="en-US" altLang="en-US" sz="3200"/>
              <a:t>Decide on specific action to be taken</a:t>
            </a:r>
          </a:p>
          <a:p>
            <a:pPr algn="just" eaLnBrk="1" hangingPunct="1">
              <a:spcBef>
                <a:spcPct val="20000"/>
              </a:spcBef>
              <a:buClr>
                <a:schemeClr val="accent2"/>
              </a:buClr>
              <a:buSzPct val="60000"/>
              <a:buFont typeface="Wingdings" panose="05000000000000000000" pitchFamily="2" charset="2"/>
              <a:buChar char="§"/>
            </a:pPr>
            <a:r>
              <a:rPr lang="en-US" altLang="en-US" sz="3200"/>
              <a:t>Follow up</a:t>
            </a:r>
          </a:p>
          <a:p>
            <a:pPr lvl="1" algn="just" eaLnBrk="1" hangingPunct="1">
              <a:spcBef>
                <a:spcPct val="20000"/>
              </a:spcBef>
              <a:buClr>
                <a:schemeClr val="hlink"/>
              </a:buClr>
              <a:buSzPct val="55000"/>
              <a:buFont typeface="Wingdings" panose="05000000000000000000" pitchFamily="2" charset="2"/>
              <a:buNone/>
            </a:pPr>
            <a:endParaRPr lang="en-US" altLang="en-US" sz="320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5650"/>
                                        </p:tgtEl>
                                        <p:attrNameLst>
                                          <p:attrName>style.visibility</p:attrName>
                                        </p:attrNameLst>
                                      </p:cBhvr>
                                      <p:to>
                                        <p:strVal val="visible"/>
                                      </p:to>
                                    </p:set>
                                    <p:animEffect transition="in" filter="checkerboard(across)">
                                      <p:cBhvr>
                                        <p:cTn id="7" dur="500"/>
                                        <p:tgtEl>
                                          <p:spTgt spid="155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0"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Content Placeholder 1"/>
          <p:cNvSpPr>
            <a:spLocks noGrp="1"/>
          </p:cNvSpPr>
          <p:nvPr>
            <p:ph idx="1"/>
          </p:nvPr>
        </p:nvSpPr>
        <p:spPr>
          <a:xfrm>
            <a:off x="914400" y="1295400"/>
            <a:ext cx="7467600" cy="4525963"/>
          </a:xfrm>
        </p:spPr>
        <p:txBody>
          <a:bodyPr/>
          <a:lstStyle/>
          <a:p>
            <a:r>
              <a:rPr lang="en-US" altLang="en-US" sz="2800" b="0" smtClean="0">
                <a:latin typeface="Bodoni MT" panose="02070603080606020203" pitchFamily="18" charset="0"/>
              </a:rPr>
              <a:t>Proactive listening</a:t>
            </a:r>
          </a:p>
          <a:p>
            <a:r>
              <a:rPr lang="en-US" altLang="en-US" sz="2800" b="0" smtClean="0">
                <a:latin typeface="Bodoni MT" panose="02070603080606020203" pitchFamily="18" charset="0"/>
              </a:rPr>
              <a:t>Goal Setting</a:t>
            </a:r>
          </a:p>
          <a:p>
            <a:r>
              <a:rPr lang="en-US" altLang="en-US" sz="2800" b="0" smtClean="0">
                <a:latin typeface="Bodoni MT" panose="02070603080606020203" pitchFamily="18" charset="0"/>
              </a:rPr>
              <a:t>Questioning skill</a:t>
            </a:r>
          </a:p>
          <a:p>
            <a:r>
              <a:rPr lang="en-US" altLang="en-US" sz="2800" b="0" smtClean="0">
                <a:latin typeface="Bodoni MT" panose="02070603080606020203" pitchFamily="18" charset="0"/>
              </a:rPr>
              <a:t>Giving Feedback </a:t>
            </a:r>
          </a:p>
          <a:p>
            <a:pPr>
              <a:buFont typeface="Wingdings" panose="05000000000000000000" pitchFamily="2" charset="2"/>
              <a:buNone/>
            </a:pPr>
            <a:endParaRPr lang="en-US" altLang="en-US" sz="2800" smtClean="0">
              <a:latin typeface="Bodoni MT" panose="02070603080606020203" pitchFamily="18" charset="0"/>
            </a:endParaRPr>
          </a:p>
          <a:p>
            <a:endParaRPr lang="en-US" altLang="en-US" sz="2800" smtClean="0">
              <a:latin typeface="Bodoni MT" panose="02070603080606020203" pitchFamily="18" charset="0"/>
            </a:endParaRPr>
          </a:p>
        </p:txBody>
      </p:sp>
      <p:sp>
        <p:nvSpPr>
          <p:cNvPr id="112643" name="Title 2"/>
          <p:cNvSpPr>
            <a:spLocks noGrp="1"/>
          </p:cNvSpPr>
          <p:nvPr>
            <p:ph type="title"/>
          </p:nvPr>
        </p:nvSpPr>
        <p:spPr>
          <a:xfrm>
            <a:off x="1752600" y="304800"/>
            <a:ext cx="6934200" cy="914400"/>
          </a:xfrm>
        </p:spPr>
        <p:txBody>
          <a:bodyPr/>
          <a:lstStyle/>
          <a:p>
            <a:r>
              <a:rPr lang="en-US" altLang="en-US" sz="3200" smtClean="0">
                <a:latin typeface="Bodoni MT" panose="02070603080606020203" pitchFamily="18" charset="0"/>
              </a:rPr>
              <a:t>Coaching skills  </a:t>
            </a: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Content Placeholder 1"/>
          <p:cNvSpPr>
            <a:spLocks noGrp="1"/>
          </p:cNvSpPr>
          <p:nvPr>
            <p:ph idx="1"/>
          </p:nvPr>
        </p:nvSpPr>
        <p:spPr>
          <a:xfrm>
            <a:off x="914400" y="1295400"/>
            <a:ext cx="7543800" cy="4525963"/>
          </a:xfrm>
        </p:spPr>
        <p:txBody>
          <a:bodyPr/>
          <a:lstStyle/>
          <a:p>
            <a:pPr>
              <a:lnSpc>
                <a:spcPct val="90000"/>
              </a:lnSpc>
              <a:buFont typeface="Wingdings" panose="05000000000000000000" pitchFamily="2" charset="2"/>
              <a:buNone/>
            </a:pPr>
            <a:r>
              <a:rPr lang="en-US" altLang="en-US" sz="2800" smtClean="0">
                <a:solidFill>
                  <a:schemeClr val="folHlink"/>
                </a:solidFill>
                <a:latin typeface="Bodoni MT" panose="02070603080606020203" pitchFamily="18" charset="0"/>
              </a:rPr>
              <a:t>Open-ended (not yes/no)</a:t>
            </a:r>
            <a:r>
              <a:rPr lang="en-US" altLang="en-US" sz="2800" smtClean="0">
                <a:solidFill>
                  <a:schemeClr val="accent2"/>
                </a:solidFill>
                <a:latin typeface="Bodoni MT" panose="02070603080606020203" pitchFamily="18" charset="0"/>
              </a:rPr>
              <a:t> </a:t>
            </a:r>
          </a:p>
          <a:p>
            <a:pPr algn="just">
              <a:lnSpc>
                <a:spcPct val="150000"/>
              </a:lnSpc>
              <a:buClr>
                <a:schemeClr val="accent2"/>
              </a:buClr>
            </a:pPr>
            <a:r>
              <a:rPr lang="en-US" altLang="en-US" sz="2800" b="0" smtClean="0">
                <a:latin typeface="Bodoni MT" panose="02070603080606020203" pitchFamily="18" charset="0"/>
              </a:rPr>
              <a:t>Comes from your sincere desire to learn about the person and their situation.</a:t>
            </a:r>
          </a:p>
          <a:p>
            <a:pPr algn="just">
              <a:lnSpc>
                <a:spcPct val="150000"/>
              </a:lnSpc>
              <a:buClr>
                <a:schemeClr val="accent2"/>
              </a:buClr>
            </a:pPr>
            <a:r>
              <a:rPr lang="en-US" altLang="en-US" sz="2800" b="0" smtClean="0">
                <a:latin typeface="Bodoni MT" panose="02070603080606020203" pitchFamily="18" charset="0"/>
              </a:rPr>
              <a:t>Calculated to bring in useful information for both coach and coachee.</a:t>
            </a:r>
          </a:p>
          <a:p>
            <a:pPr algn="just">
              <a:lnSpc>
                <a:spcPct val="150000"/>
              </a:lnSpc>
              <a:buClr>
                <a:schemeClr val="accent2"/>
              </a:buClr>
            </a:pPr>
            <a:r>
              <a:rPr lang="en-US" altLang="en-US" sz="2800" b="0" smtClean="0">
                <a:latin typeface="Bodoni MT" panose="02070603080606020203" pitchFamily="18" charset="0"/>
              </a:rPr>
              <a:t>Supportive in tone – won’t generate defensiveness.</a:t>
            </a:r>
            <a:endParaRPr lang="en-US" altLang="en-US" sz="2800" smtClean="0">
              <a:latin typeface="Bodoni MT" panose="02070603080606020203" pitchFamily="18" charset="0"/>
            </a:endParaRPr>
          </a:p>
        </p:txBody>
      </p:sp>
      <p:sp>
        <p:nvSpPr>
          <p:cNvPr id="113667" name="Title 2"/>
          <p:cNvSpPr>
            <a:spLocks noGrp="1"/>
          </p:cNvSpPr>
          <p:nvPr>
            <p:ph type="title"/>
          </p:nvPr>
        </p:nvSpPr>
        <p:spPr>
          <a:xfrm>
            <a:off x="838200" y="228600"/>
            <a:ext cx="8077200" cy="914400"/>
          </a:xfrm>
        </p:spPr>
        <p:txBody>
          <a:bodyPr/>
          <a:lstStyle/>
          <a:p>
            <a:r>
              <a:rPr lang="en-US" altLang="en-US" sz="3200" smtClean="0">
                <a:solidFill>
                  <a:schemeClr val="folHlink"/>
                </a:solidFill>
                <a:latin typeface="Bodoni MT" panose="02070603080606020203" pitchFamily="18" charset="0"/>
              </a:rPr>
              <a:t>Learning Questions</a:t>
            </a:r>
            <a:endParaRPr lang="en-US" altLang="en-US" sz="3200" smtClean="0">
              <a:latin typeface="Bodoni MT" panose="02070603080606020203" pitchFamily="18" charset="0"/>
            </a:endParaRP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4690" name="Content Placeholder 1"/>
          <p:cNvSpPr>
            <a:spLocks noGrp="1"/>
          </p:cNvSpPr>
          <p:nvPr>
            <p:ph idx="1"/>
          </p:nvPr>
        </p:nvSpPr>
        <p:spPr>
          <a:xfrm>
            <a:off x="762000" y="1066800"/>
            <a:ext cx="8229600" cy="5364163"/>
          </a:xfrm>
        </p:spPr>
        <p:txBody>
          <a:bodyPr/>
          <a:lstStyle/>
          <a:p>
            <a:pPr algn="just">
              <a:lnSpc>
                <a:spcPct val="150000"/>
              </a:lnSpc>
              <a:spcBef>
                <a:spcPct val="0"/>
              </a:spcBef>
            </a:pPr>
            <a:r>
              <a:rPr lang="en-US" altLang="en-US" sz="2400" b="0" smtClean="0"/>
              <a:t>Identify a situation in your life where you would be willing to be coached.</a:t>
            </a:r>
          </a:p>
          <a:p>
            <a:pPr algn="just">
              <a:lnSpc>
                <a:spcPct val="150000"/>
              </a:lnSpc>
              <a:spcBef>
                <a:spcPct val="0"/>
              </a:spcBef>
            </a:pPr>
            <a:r>
              <a:rPr lang="en-US" altLang="en-US" sz="2400" b="0" smtClean="0"/>
              <a:t>With a partner decide who will be coach and a coachee</a:t>
            </a:r>
          </a:p>
          <a:p>
            <a:pPr algn="just">
              <a:lnSpc>
                <a:spcPct val="150000"/>
              </a:lnSpc>
              <a:spcBef>
                <a:spcPct val="0"/>
              </a:spcBef>
            </a:pPr>
            <a:r>
              <a:rPr lang="en-US" altLang="en-US" sz="2400" b="0" smtClean="0"/>
              <a:t>Coachee tells a little about the situation where they are requesting coaching</a:t>
            </a:r>
          </a:p>
          <a:p>
            <a:pPr algn="just">
              <a:lnSpc>
                <a:spcPct val="150000"/>
              </a:lnSpc>
              <a:spcBef>
                <a:spcPct val="0"/>
              </a:spcBef>
            </a:pPr>
            <a:r>
              <a:rPr lang="en-US" altLang="en-US" sz="2400" b="0" smtClean="0"/>
              <a:t>Stop and coach writes 5 learning questions.</a:t>
            </a:r>
          </a:p>
          <a:p>
            <a:pPr algn="just">
              <a:lnSpc>
                <a:spcPct val="150000"/>
              </a:lnSpc>
              <a:spcBef>
                <a:spcPct val="0"/>
              </a:spcBef>
            </a:pPr>
            <a:r>
              <a:rPr lang="en-US" altLang="en-US" sz="2400" b="0" smtClean="0"/>
              <a:t>Coach asks learning questions only.  Listen carefully to learn what is so.</a:t>
            </a:r>
          </a:p>
          <a:p>
            <a:pPr algn="just">
              <a:lnSpc>
                <a:spcPct val="150000"/>
              </a:lnSpc>
              <a:spcBef>
                <a:spcPct val="0"/>
              </a:spcBef>
            </a:pPr>
            <a:r>
              <a:rPr lang="en-US" altLang="en-US" sz="2400" b="0" smtClean="0"/>
              <a:t>Switch</a:t>
            </a:r>
            <a:endParaRPr lang="en-US" altLang="en-US" sz="2400" smtClean="0"/>
          </a:p>
          <a:p>
            <a:endParaRPr lang="en-US" altLang="en-US" smtClean="0"/>
          </a:p>
        </p:txBody>
      </p:sp>
      <p:sp>
        <p:nvSpPr>
          <p:cNvPr id="114691" name="Title 2"/>
          <p:cNvSpPr>
            <a:spLocks noGrp="1"/>
          </p:cNvSpPr>
          <p:nvPr>
            <p:ph type="title"/>
          </p:nvPr>
        </p:nvSpPr>
        <p:spPr>
          <a:xfrm>
            <a:off x="838200" y="228600"/>
            <a:ext cx="8077200" cy="762000"/>
          </a:xfrm>
        </p:spPr>
        <p:txBody>
          <a:bodyPr/>
          <a:lstStyle/>
          <a:p>
            <a:r>
              <a:rPr lang="en-US" altLang="en-US" sz="3200" smtClean="0">
                <a:solidFill>
                  <a:schemeClr val="folHlink"/>
                </a:solidFill>
              </a:rPr>
              <a:t>Learning Questions Exercise</a:t>
            </a:r>
            <a:endParaRPr lang="en-US" altLang="en-US" sz="3200" smtClean="0"/>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609600" y="304800"/>
            <a:ext cx="8077200" cy="838200"/>
          </a:xfrm>
        </p:spPr>
        <p:txBody>
          <a:bodyPr/>
          <a:lstStyle/>
          <a:p>
            <a:r>
              <a:rPr lang="en-US" altLang="en-US" sz="3200" smtClean="0">
                <a:latin typeface="Bodoni MT" panose="02070603080606020203" pitchFamily="18" charset="0"/>
              </a:rPr>
              <a:t>Feedback </a:t>
            </a:r>
          </a:p>
        </p:txBody>
      </p:sp>
      <p:sp>
        <p:nvSpPr>
          <p:cNvPr id="115715" name="Vertical Text Placeholder 2"/>
          <p:cNvSpPr>
            <a:spLocks noGrp="1"/>
          </p:cNvSpPr>
          <p:nvPr>
            <p:ph type="body" orient="vert" idx="1"/>
          </p:nvPr>
        </p:nvSpPr>
        <p:spPr>
          <a:xfrm rot="16200000">
            <a:off x="2286000" y="-152400"/>
            <a:ext cx="5029200" cy="7924800"/>
          </a:xfrm>
        </p:spPr>
        <p:txBody>
          <a:bodyPr/>
          <a:lstStyle/>
          <a:p>
            <a:pPr algn="just"/>
            <a:r>
              <a:rPr lang="en-US" altLang="en-US" sz="2800" b="0" smtClean="0">
                <a:latin typeface="Bodoni MT" panose="02070603080606020203" pitchFamily="18" charset="0"/>
              </a:rPr>
              <a:t>The way in which feedback is administered can make or break the relationship.</a:t>
            </a:r>
          </a:p>
        </p:txBody>
      </p:sp>
    </p:spTree>
  </p:cSld>
  <p:clrMapOvr>
    <a:masterClrMapping/>
  </p:clrMapOvr>
  <p:transition>
    <p:zoom dir="in"/>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Content Placeholder 1"/>
          <p:cNvSpPr>
            <a:spLocks noGrp="1"/>
          </p:cNvSpPr>
          <p:nvPr>
            <p:ph idx="1"/>
          </p:nvPr>
        </p:nvSpPr>
        <p:spPr>
          <a:xfrm>
            <a:off x="762000" y="990600"/>
            <a:ext cx="8229600" cy="5440363"/>
          </a:xfrm>
        </p:spPr>
        <p:txBody>
          <a:bodyPr/>
          <a:lstStyle/>
          <a:p>
            <a:pPr algn="just">
              <a:lnSpc>
                <a:spcPct val="150000"/>
              </a:lnSpc>
            </a:pPr>
            <a:r>
              <a:rPr lang="en-US" altLang="en-US" sz="2400" b="0" smtClean="0"/>
              <a:t>Ask for people’s feedback on themselves before you give yours. </a:t>
            </a:r>
          </a:p>
          <a:p>
            <a:pPr algn="just">
              <a:lnSpc>
                <a:spcPct val="150000"/>
              </a:lnSpc>
            </a:pPr>
            <a:r>
              <a:rPr lang="en-US" altLang="en-US" sz="2400" b="0" smtClean="0"/>
              <a:t>Ensure that you ask people to give themselves some positive feedback, so that they recognize their strengths.</a:t>
            </a:r>
          </a:p>
          <a:p>
            <a:pPr algn="just">
              <a:lnSpc>
                <a:spcPct val="150000"/>
              </a:lnSpc>
            </a:pPr>
            <a:r>
              <a:rPr lang="en-US" altLang="en-US" sz="2400" b="0" smtClean="0"/>
              <a:t>Give people the chance to tell you what they would do differently if they could do it again. </a:t>
            </a:r>
          </a:p>
          <a:p>
            <a:pPr algn="just">
              <a:lnSpc>
                <a:spcPct val="150000"/>
              </a:lnSpc>
            </a:pPr>
            <a:r>
              <a:rPr lang="en-US" altLang="en-US" sz="2400" b="0" smtClean="0"/>
              <a:t>Give specific and realistic feedback </a:t>
            </a:r>
          </a:p>
          <a:p>
            <a:pPr algn="just">
              <a:lnSpc>
                <a:spcPct val="150000"/>
              </a:lnSpc>
            </a:pPr>
            <a:r>
              <a:rPr lang="en-US" altLang="en-US" sz="2400" b="0" smtClean="0"/>
              <a:t>Ensure that you give authentic positive feedback where it is deserved. </a:t>
            </a:r>
          </a:p>
          <a:p>
            <a:pPr algn="just">
              <a:buFont typeface="Wingdings" panose="05000000000000000000" pitchFamily="2" charset="2"/>
              <a:buNone/>
            </a:pPr>
            <a:endParaRPr lang="en-US" altLang="en-US" sz="2400" b="0" smtClean="0"/>
          </a:p>
          <a:p>
            <a:endParaRPr lang="en-US" altLang="en-US" smtClean="0"/>
          </a:p>
          <a:p>
            <a:endParaRPr lang="en-US" altLang="en-US" smtClean="0"/>
          </a:p>
        </p:txBody>
      </p:sp>
      <p:sp>
        <p:nvSpPr>
          <p:cNvPr id="116739" name="Title 2"/>
          <p:cNvSpPr>
            <a:spLocks noGrp="1"/>
          </p:cNvSpPr>
          <p:nvPr>
            <p:ph type="title"/>
          </p:nvPr>
        </p:nvSpPr>
        <p:spPr>
          <a:xfrm>
            <a:off x="838200" y="228600"/>
            <a:ext cx="8077200" cy="762000"/>
          </a:xfrm>
        </p:spPr>
        <p:txBody>
          <a:bodyPr/>
          <a:lstStyle/>
          <a:p>
            <a:r>
              <a:rPr lang="en-US" altLang="en-US" sz="2800" smtClean="0"/>
              <a:t>How to give feedback in coaching sessions</a:t>
            </a: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219200"/>
            <a:ext cx="8229600" cy="5211763"/>
          </a:xfrm>
        </p:spPr>
        <p:txBody>
          <a:bodyPr/>
          <a:lstStyle/>
          <a:p>
            <a:pPr marL="514350" indent="-457200" algn="just">
              <a:lnSpc>
                <a:spcPct val="150000"/>
              </a:lnSpc>
              <a:defRPr/>
            </a:pPr>
            <a:r>
              <a:rPr lang="en-US" sz="2800" b="0" dirty="0" smtClean="0">
                <a:solidFill>
                  <a:srgbClr val="000000"/>
                </a:solidFill>
              </a:rPr>
              <a:t>What they should continue to do (behavior to </a:t>
            </a:r>
            <a:r>
              <a:rPr lang="en-US" sz="2800" dirty="0" smtClean="0">
                <a:solidFill>
                  <a:srgbClr val="00B0F0"/>
                </a:solidFill>
              </a:rPr>
              <a:t>retain</a:t>
            </a:r>
            <a:r>
              <a:rPr lang="en-US" sz="2800" b="0" dirty="0" smtClean="0">
                <a:solidFill>
                  <a:srgbClr val="000000"/>
                </a:solidFill>
              </a:rPr>
              <a:t>),</a:t>
            </a:r>
          </a:p>
          <a:p>
            <a:pPr marL="514350" indent="-457200" algn="just">
              <a:lnSpc>
                <a:spcPct val="150000"/>
              </a:lnSpc>
              <a:defRPr/>
            </a:pPr>
            <a:r>
              <a:rPr lang="en-US" sz="2800" b="0" dirty="0" smtClean="0">
                <a:solidFill>
                  <a:srgbClr val="000000"/>
                </a:solidFill>
              </a:rPr>
              <a:t>what actions they should do more of (behavior to </a:t>
            </a:r>
            <a:r>
              <a:rPr lang="en-US" sz="2800" dirty="0" smtClean="0">
                <a:solidFill>
                  <a:srgbClr val="00B0F0"/>
                </a:solidFill>
              </a:rPr>
              <a:t>increase</a:t>
            </a:r>
            <a:r>
              <a:rPr lang="en-US" sz="2800" b="0" dirty="0" smtClean="0">
                <a:solidFill>
                  <a:srgbClr val="000000"/>
                </a:solidFill>
              </a:rPr>
              <a:t>) or </a:t>
            </a:r>
          </a:p>
          <a:p>
            <a:pPr marL="514350" indent="-457200" algn="just">
              <a:lnSpc>
                <a:spcPct val="150000"/>
              </a:lnSpc>
              <a:defRPr/>
            </a:pPr>
            <a:r>
              <a:rPr lang="en-US" sz="2800" b="0" dirty="0" smtClean="0">
                <a:solidFill>
                  <a:srgbClr val="000000"/>
                </a:solidFill>
              </a:rPr>
              <a:t>what actions they should reduce or eliminate (behavior to </a:t>
            </a:r>
            <a:r>
              <a:rPr lang="en-US" sz="2800" dirty="0" smtClean="0">
                <a:solidFill>
                  <a:srgbClr val="00B0F0"/>
                </a:solidFill>
              </a:rPr>
              <a:t>decrease</a:t>
            </a:r>
            <a:r>
              <a:rPr lang="en-US" sz="2800" b="0" dirty="0" smtClean="0">
                <a:solidFill>
                  <a:srgbClr val="000000"/>
                </a:solidFill>
              </a:rPr>
              <a:t>).</a:t>
            </a:r>
          </a:p>
          <a:p>
            <a:pPr>
              <a:buFont typeface="Wingdings" panose="05000000000000000000" pitchFamily="2" charset="2"/>
              <a:buNone/>
              <a:defRPr/>
            </a:pPr>
            <a:endParaRPr lang="en-US" dirty="0"/>
          </a:p>
        </p:txBody>
      </p:sp>
      <p:sp>
        <p:nvSpPr>
          <p:cNvPr id="117763" name="Title 2"/>
          <p:cNvSpPr>
            <a:spLocks noGrp="1"/>
          </p:cNvSpPr>
          <p:nvPr>
            <p:ph type="title"/>
          </p:nvPr>
        </p:nvSpPr>
        <p:spPr>
          <a:xfrm>
            <a:off x="838200" y="228600"/>
            <a:ext cx="8077200" cy="914400"/>
          </a:xfrm>
        </p:spPr>
        <p:txBody>
          <a:bodyPr/>
          <a:lstStyle/>
          <a:p>
            <a:r>
              <a:rPr lang="en-US" altLang="en-US" sz="3200" smtClean="0"/>
              <a:t>Feedback Approach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idx="4294967295"/>
          </p:nvPr>
        </p:nvSpPr>
        <p:spPr>
          <a:xfrm>
            <a:off x="457200" y="381000"/>
            <a:ext cx="8458200" cy="762000"/>
          </a:xfrm>
          <a:solidFill>
            <a:schemeClr val="tx1">
              <a:lumMod val="95000"/>
              <a:lumOff val="5000"/>
            </a:schemeClr>
          </a:solidFill>
        </p:spPr>
        <p:txBody>
          <a:bodyPr>
            <a:normAutofit fontScale="90000"/>
          </a:bodyPr>
          <a:lstStyle/>
          <a:p>
            <a:pPr>
              <a:defRPr/>
            </a:pPr>
            <a:r>
              <a:rPr lang="en-US" sz="7200" dirty="0" smtClean="0">
                <a:solidFill>
                  <a:srgbClr val="FF33CC"/>
                </a:solidFill>
                <a:latin typeface="Copperplate Gothic Bold" pitchFamily="34" charset="0"/>
              </a:rPr>
              <a:t>                 </a:t>
            </a:r>
            <a:br>
              <a:rPr lang="en-US" sz="7200" dirty="0" smtClean="0">
                <a:solidFill>
                  <a:srgbClr val="FF33CC"/>
                </a:solidFill>
                <a:latin typeface="Copperplate Gothic Bold" pitchFamily="34" charset="0"/>
              </a:rPr>
            </a:br>
            <a:r>
              <a:rPr lang="en-US" sz="7200" dirty="0" smtClean="0">
                <a:solidFill>
                  <a:srgbClr val="FF33CC"/>
                </a:solidFill>
                <a:latin typeface="Copperplate Gothic Bold" pitchFamily="34" charset="0"/>
              </a:rPr>
              <a:t>Schedule</a:t>
            </a:r>
            <a:br>
              <a:rPr lang="en-US" sz="7200" dirty="0" smtClean="0">
                <a:solidFill>
                  <a:srgbClr val="FF33CC"/>
                </a:solidFill>
                <a:latin typeface="Copperplate Gothic Bold" pitchFamily="34" charset="0"/>
              </a:rPr>
            </a:br>
            <a:endParaRPr lang="en-US" sz="7200" dirty="0" smtClean="0">
              <a:solidFill>
                <a:srgbClr val="FF33CC"/>
              </a:solidFill>
              <a:latin typeface="Copperplate Gothic Bold" pitchFamily="34" charset="0"/>
            </a:endParaRPr>
          </a:p>
        </p:txBody>
      </p:sp>
      <p:sp>
        <p:nvSpPr>
          <p:cNvPr id="14339" name="Rectangle 3"/>
          <p:cNvSpPr>
            <a:spLocks noGrp="1"/>
          </p:cNvSpPr>
          <p:nvPr>
            <p:ph type="body" idx="4294967295"/>
          </p:nvPr>
        </p:nvSpPr>
        <p:spPr>
          <a:xfrm>
            <a:off x="228600" y="1295400"/>
            <a:ext cx="8686800" cy="5257800"/>
          </a:xfrm>
          <a:solidFill>
            <a:schemeClr val="bg1">
              <a:lumMod val="85000"/>
            </a:schemeClr>
          </a:solidFill>
          <a:ln>
            <a:solidFill>
              <a:schemeClr val="accent1"/>
            </a:solidFill>
          </a:ln>
        </p:spPr>
        <p:txBody>
          <a:bodyPr/>
          <a:lstStyle/>
          <a:p>
            <a:pPr>
              <a:buFontTx/>
              <a:buNone/>
              <a:defRPr/>
            </a:pPr>
            <a:r>
              <a:rPr lang="en-US" sz="3600" i="1" dirty="0" smtClean="0">
                <a:latin typeface="Copperplate Gothic Bold" pitchFamily="34" charset="0"/>
              </a:rPr>
              <a:t> </a:t>
            </a:r>
            <a:r>
              <a:rPr lang="en-US" sz="3600" dirty="0" smtClean="0">
                <a:latin typeface="Copperplate Gothic Bold" pitchFamily="34" charset="0"/>
              </a:rPr>
              <a:t>    Training                        2:30 -  4:30</a:t>
            </a:r>
          </a:p>
          <a:p>
            <a:pPr>
              <a:buFontTx/>
              <a:buNone/>
              <a:defRPr/>
            </a:pPr>
            <a:r>
              <a:rPr lang="en-US" sz="3600" dirty="0" smtClean="0">
                <a:latin typeface="Copperplate Gothic Bold" pitchFamily="34" charset="0"/>
              </a:rPr>
              <a:t> </a:t>
            </a:r>
            <a:r>
              <a:rPr lang="en-US" sz="3600" dirty="0" smtClean="0">
                <a:solidFill>
                  <a:srgbClr val="FF0066"/>
                </a:solidFill>
                <a:latin typeface="Copperplate Gothic Bold" pitchFamily="34" charset="0"/>
              </a:rPr>
              <a:t>Tea break    </a:t>
            </a:r>
            <a:r>
              <a:rPr lang="en-US" sz="2800" dirty="0" smtClean="0">
                <a:solidFill>
                  <a:srgbClr val="FF0066"/>
                </a:solidFill>
                <a:latin typeface="Copperplate Gothic Bold" pitchFamily="34" charset="0"/>
              </a:rPr>
              <a:t>4:30 -  4:45</a:t>
            </a:r>
            <a:endParaRPr lang="en-US" sz="3600" dirty="0" smtClean="0">
              <a:solidFill>
                <a:srgbClr val="FF0066"/>
              </a:solidFill>
              <a:latin typeface="Copperplate Gothic Bold" pitchFamily="34" charset="0"/>
            </a:endParaRPr>
          </a:p>
          <a:p>
            <a:pPr>
              <a:buFontTx/>
              <a:buNone/>
              <a:defRPr/>
            </a:pPr>
            <a:r>
              <a:rPr lang="en-US" sz="3600" dirty="0" smtClean="0">
                <a:latin typeface="Copperplate Gothic Bold" pitchFamily="34" charset="0"/>
              </a:rPr>
              <a:t>     Training                        4:45 -  6:00</a:t>
            </a:r>
          </a:p>
          <a:p>
            <a:pPr>
              <a:buFontTx/>
              <a:buNone/>
              <a:defRPr/>
            </a:pPr>
            <a:r>
              <a:rPr lang="en-US" sz="1800" dirty="0" smtClean="0">
                <a:latin typeface="Copperplate Gothic Bold" pitchFamily="34" charset="0"/>
              </a:rPr>
              <a:t>     </a:t>
            </a:r>
            <a:endParaRPr lang="en-US" sz="71400" dirty="0" smtClean="0">
              <a:latin typeface="Copperplate Gothic Bold" pitchFamily="34" charset="0"/>
            </a:endParaRPr>
          </a:p>
          <a:p>
            <a:pPr>
              <a:buFontTx/>
              <a:buNone/>
              <a:defRPr/>
            </a:pPr>
            <a:r>
              <a:rPr lang="en-US" sz="3600" dirty="0" smtClean="0">
                <a:solidFill>
                  <a:srgbClr val="FF33CC"/>
                </a:solidFill>
                <a:latin typeface="Copperplate Gothic Bold" pitchFamily="34" charset="0"/>
              </a:rPr>
              <a:t>Lunch             6:00 -  8:00</a:t>
            </a:r>
          </a:p>
          <a:p>
            <a:pPr>
              <a:buFontTx/>
              <a:buNone/>
              <a:defRPr/>
            </a:pPr>
            <a:endParaRPr lang="en-US" sz="700" dirty="0" smtClean="0">
              <a:solidFill>
                <a:srgbClr val="FF33CC"/>
              </a:solidFill>
              <a:latin typeface="Copperplate Gothic Bold" pitchFamily="34" charset="0"/>
            </a:endParaRPr>
          </a:p>
          <a:p>
            <a:pPr>
              <a:buFontTx/>
              <a:buNone/>
              <a:defRPr/>
            </a:pPr>
            <a:r>
              <a:rPr lang="en-US" sz="3600" dirty="0" smtClean="0">
                <a:latin typeface="Copperplate Gothic Bold" pitchFamily="34" charset="0"/>
              </a:rPr>
              <a:t>     Training                        8:00 -  9:30</a:t>
            </a:r>
          </a:p>
          <a:p>
            <a:pPr>
              <a:buFontTx/>
              <a:buNone/>
              <a:defRPr/>
            </a:pPr>
            <a:r>
              <a:rPr lang="en-US" sz="3600" dirty="0" smtClean="0">
                <a:solidFill>
                  <a:srgbClr val="FF0066"/>
                </a:solidFill>
                <a:latin typeface="Copperplate Gothic Bold" pitchFamily="34" charset="0"/>
              </a:rPr>
              <a:t>Tea break       </a:t>
            </a:r>
            <a:r>
              <a:rPr lang="en-US" sz="2800" dirty="0" smtClean="0">
                <a:solidFill>
                  <a:srgbClr val="FF0066"/>
                </a:solidFill>
                <a:latin typeface="Copperplate Gothic Bold" pitchFamily="34" charset="0"/>
              </a:rPr>
              <a:t>9:30 -9:45</a:t>
            </a:r>
          </a:p>
          <a:p>
            <a:pPr>
              <a:buFontTx/>
              <a:buNone/>
              <a:defRPr/>
            </a:pPr>
            <a:r>
              <a:rPr lang="en-US" sz="3600" dirty="0" smtClean="0">
                <a:latin typeface="Copperplate Gothic Bold" pitchFamily="34" charset="0"/>
              </a:rPr>
              <a:t>     Training                        9:45-______</a:t>
            </a:r>
          </a:p>
          <a:p>
            <a:pPr>
              <a:buFontTx/>
              <a:buNone/>
              <a:defRPr/>
            </a:pPr>
            <a:r>
              <a:rPr lang="en-US" sz="3600" dirty="0" smtClean="0">
                <a:latin typeface="Copperplate Gothic Bold" pitchFamily="34" charset="0"/>
              </a:rPr>
              <a:t>   </a:t>
            </a:r>
          </a:p>
          <a:p>
            <a:pPr>
              <a:buFontTx/>
              <a:buNone/>
              <a:defRPr/>
            </a:pPr>
            <a:endParaRPr lang="en-US" sz="3600" dirty="0" smtClean="0">
              <a:latin typeface="Copperplate Gothic Bold" pitchFamily="34" charset="0"/>
            </a:endParaRPr>
          </a:p>
        </p:txBody>
      </p:sp>
      <p:pic>
        <p:nvPicPr>
          <p:cNvPr id="4" name="Picture 2" descr="http://www.genedelibero.com/wp-content/uploads/2009/10/leadership_compass-300x2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0"/>
            <a:ext cx="1676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39">
                                            <p:bg/>
                                          </p:spTgt>
                                        </p:tgtEl>
                                        <p:attrNameLst>
                                          <p:attrName>style.visibility</p:attrName>
                                        </p:attrNameLst>
                                      </p:cBhvr>
                                      <p:to>
                                        <p:strVal val="visible"/>
                                      </p:to>
                                    </p:set>
                                    <p:animEffect transition="in" filter="box(in)">
                                      <p:cBhvr>
                                        <p:cTn id="7" dur="500"/>
                                        <p:tgtEl>
                                          <p:spTgt spid="14339">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box(in)">
                                      <p:cBhvr>
                                        <p:cTn id="12" dur="500"/>
                                        <p:tgtEl>
                                          <p:spTgt spid="143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Effect transition="in" filter="box(in)">
                                      <p:cBhvr>
                                        <p:cTn id="17" dur="500"/>
                                        <p:tgtEl>
                                          <p:spTgt spid="1433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339">
                                            <p:txEl>
                                              <p:pRg st="2" end="2"/>
                                            </p:txEl>
                                          </p:spTgt>
                                        </p:tgtEl>
                                        <p:attrNameLst>
                                          <p:attrName>style.visibility</p:attrName>
                                        </p:attrNameLst>
                                      </p:cBhvr>
                                      <p:to>
                                        <p:strVal val="visible"/>
                                      </p:to>
                                    </p:set>
                                    <p:animEffect transition="in" filter="box(in)">
                                      <p:cBhvr>
                                        <p:cTn id="22" dur="500"/>
                                        <p:tgtEl>
                                          <p:spTgt spid="1433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4339">
                                            <p:txEl>
                                              <p:pRg st="3" end="3"/>
                                            </p:txEl>
                                          </p:spTgt>
                                        </p:tgtEl>
                                        <p:attrNameLst>
                                          <p:attrName>style.visibility</p:attrName>
                                        </p:attrNameLst>
                                      </p:cBhvr>
                                      <p:to>
                                        <p:strVal val="visible"/>
                                      </p:to>
                                    </p:set>
                                    <p:animEffect transition="in" filter="box(in)">
                                      <p:cBhvr>
                                        <p:cTn id="27" dur="500"/>
                                        <p:tgtEl>
                                          <p:spTgt spid="1433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4339">
                                            <p:txEl>
                                              <p:pRg st="4" end="4"/>
                                            </p:txEl>
                                          </p:spTgt>
                                        </p:tgtEl>
                                        <p:attrNameLst>
                                          <p:attrName>style.visibility</p:attrName>
                                        </p:attrNameLst>
                                      </p:cBhvr>
                                      <p:to>
                                        <p:strVal val="visible"/>
                                      </p:to>
                                    </p:set>
                                    <p:animEffect transition="in" filter="box(in)">
                                      <p:cBhvr>
                                        <p:cTn id="32" dur="500"/>
                                        <p:tgtEl>
                                          <p:spTgt spid="1433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4339">
                                            <p:txEl>
                                              <p:pRg st="6" end="6"/>
                                            </p:txEl>
                                          </p:spTgt>
                                        </p:tgtEl>
                                        <p:attrNameLst>
                                          <p:attrName>style.visibility</p:attrName>
                                        </p:attrNameLst>
                                      </p:cBhvr>
                                      <p:to>
                                        <p:strVal val="visible"/>
                                      </p:to>
                                    </p:set>
                                    <p:animEffect transition="in" filter="box(in)">
                                      <p:cBhvr>
                                        <p:cTn id="37" dur="500"/>
                                        <p:tgtEl>
                                          <p:spTgt spid="1433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4339">
                                            <p:txEl>
                                              <p:pRg st="7" end="7"/>
                                            </p:txEl>
                                          </p:spTgt>
                                        </p:tgtEl>
                                        <p:attrNameLst>
                                          <p:attrName>style.visibility</p:attrName>
                                        </p:attrNameLst>
                                      </p:cBhvr>
                                      <p:to>
                                        <p:strVal val="visible"/>
                                      </p:to>
                                    </p:set>
                                    <p:animEffect transition="in" filter="box(in)">
                                      <p:cBhvr>
                                        <p:cTn id="42" dur="500"/>
                                        <p:tgtEl>
                                          <p:spTgt spid="1433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4339">
                                            <p:txEl>
                                              <p:pRg st="8" end="8"/>
                                            </p:txEl>
                                          </p:spTgt>
                                        </p:tgtEl>
                                        <p:attrNameLst>
                                          <p:attrName>style.visibility</p:attrName>
                                        </p:attrNameLst>
                                      </p:cBhvr>
                                      <p:to>
                                        <p:strVal val="visible"/>
                                      </p:to>
                                    </p:set>
                                    <p:animEffect transition="in" filter="box(in)">
                                      <p:cBhvr>
                                        <p:cTn id="47" dur="500"/>
                                        <p:tgtEl>
                                          <p:spTgt spid="14339">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4339">
                                            <p:txEl>
                                              <p:pRg st="9" end="9"/>
                                            </p:txEl>
                                          </p:spTgt>
                                        </p:tgtEl>
                                        <p:attrNameLst>
                                          <p:attrName>style.visibility</p:attrName>
                                        </p:attrNameLst>
                                      </p:cBhvr>
                                      <p:to>
                                        <p:strVal val="visible"/>
                                      </p:to>
                                    </p:set>
                                    <p:animEffect transition="in" filter="box(in)">
                                      <p:cBhvr>
                                        <p:cTn id="52" dur="500"/>
                                        <p:tgtEl>
                                          <p:spTgt spid="14339">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ppt_x"/>
                                          </p:val>
                                        </p:tav>
                                        <p:tav tm="100000">
                                          <p:val>
                                            <p:strVal val="#ppt_x"/>
                                          </p:val>
                                        </p:tav>
                                      </p:tavLst>
                                    </p:anim>
                                    <p:anim calcmode="lin" valueType="num">
                                      <p:cBhvr additive="base">
                                        <p:cTn id="5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609600" y="381000"/>
            <a:ext cx="8534400" cy="1752600"/>
          </a:xfrm>
        </p:spPr>
        <p:txBody>
          <a:bodyPr/>
          <a:lstStyle/>
          <a:p>
            <a:r>
              <a:rPr lang="en-US" altLang="en-US" sz="3200" smtClean="0"/>
              <a:t>Self Assessment on Coaching skills </a:t>
            </a:r>
          </a:p>
        </p:txBody>
      </p:sp>
      <p:pic>
        <p:nvPicPr>
          <p:cNvPr id="118787"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14500" y="2743200"/>
            <a:ext cx="5715000" cy="3581400"/>
          </a:xfrm>
          <a:noFill/>
          <a:effectLst>
            <a:prstShdw prst="shdw17" dist="17961" dir="2700000">
              <a:schemeClr val="bg2"/>
            </a:prstShdw>
          </a:effectLst>
        </p:spPr>
      </p:pic>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en-US" altLang="en-US" sz="3200" smtClean="0">
                <a:latin typeface="Bodoni MT" panose="02070603080606020203" pitchFamily="18" charset="0"/>
              </a:rPr>
              <a:t>Reflection</a:t>
            </a:r>
          </a:p>
        </p:txBody>
      </p:sp>
      <p:sp>
        <p:nvSpPr>
          <p:cNvPr id="119811" name="Vertical Text Placeholder 2"/>
          <p:cNvSpPr>
            <a:spLocks noGrp="1"/>
          </p:cNvSpPr>
          <p:nvPr>
            <p:ph type="body" orient="vert" idx="1"/>
          </p:nvPr>
        </p:nvSpPr>
        <p:spPr>
          <a:xfrm rot="16200000">
            <a:off x="2514600" y="-304800"/>
            <a:ext cx="4572000" cy="7924800"/>
          </a:xfrm>
        </p:spPr>
        <p:txBody>
          <a:bodyPr/>
          <a:lstStyle/>
          <a:p>
            <a:pPr algn="just"/>
            <a:r>
              <a:rPr lang="en-US" altLang="en-US" b="0" smtClean="0">
                <a:latin typeface="Bodoni MT" panose="02070603080606020203" pitchFamily="18" charset="0"/>
              </a:rPr>
              <a:t>What does mentoring mean to you?</a:t>
            </a:r>
          </a:p>
          <a:p>
            <a:pPr algn="just"/>
            <a:r>
              <a:rPr lang="en-US" altLang="en-US" b="0" smtClean="0">
                <a:latin typeface="Bodoni MT" panose="02070603080606020203" pitchFamily="18" charset="0"/>
              </a:rPr>
              <a:t>Do you have any mentoring experience?</a:t>
            </a:r>
          </a:p>
          <a:p>
            <a:pPr algn="just"/>
            <a:r>
              <a:rPr lang="en-US" altLang="en-US" b="0" smtClean="0">
                <a:latin typeface="Bodoni MT" panose="02070603080606020203" pitchFamily="18" charset="0"/>
              </a:rPr>
              <a:t>Can you think of a person who has been a “mentor” to you? Who was it and what was the situation? </a:t>
            </a:r>
          </a:p>
          <a:p>
            <a:pPr>
              <a:buFont typeface="Wingdings" panose="05000000000000000000" pitchFamily="2" charset="2"/>
              <a:buNone/>
            </a:pPr>
            <a:endParaRPr lang="en-US" altLang="en-US" b="0" smtClean="0">
              <a:latin typeface="Bodoni MT" panose="02070603080606020203" pitchFamily="18" charset="0"/>
            </a:endParaRPr>
          </a:p>
        </p:txBody>
      </p:sp>
    </p:spTree>
  </p:cSld>
  <p:clrMapOvr>
    <a:masterClrMapping/>
  </p:clrMapOvr>
  <p:transition>
    <p:zoom dir="in"/>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altLang="en-US" sz="3200" smtClean="0">
                <a:latin typeface="Bodoni MT" panose="02070603080606020203" pitchFamily="18" charset="0"/>
              </a:rPr>
              <a:t>Reflection </a:t>
            </a:r>
          </a:p>
        </p:txBody>
      </p:sp>
      <p:sp>
        <p:nvSpPr>
          <p:cNvPr id="120835" name="Vertical Text Placeholder 2"/>
          <p:cNvSpPr>
            <a:spLocks noGrp="1"/>
          </p:cNvSpPr>
          <p:nvPr>
            <p:ph type="body" orient="vert" idx="1"/>
          </p:nvPr>
        </p:nvSpPr>
        <p:spPr>
          <a:xfrm rot="16200000">
            <a:off x="2438400" y="0"/>
            <a:ext cx="4724400" cy="7924800"/>
          </a:xfrm>
        </p:spPr>
        <p:txBody>
          <a:bodyPr/>
          <a:lstStyle/>
          <a:p>
            <a:pPr algn="just"/>
            <a:r>
              <a:rPr lang="en-US" altLang="en-US" sz="2800" b="0" smtClean="0">
                <a:latin typeface="Bodoni MT" panose="02070603080606020203" pitchFamily="18" charset="0"/>
              </a:rPr>
              <a:t>“A single conversation across the table with a wise man is worth a month’s study of books.” Chinese proverb </a:t>
            </a:r>
          </a:p>
          <a:p>
            <a:pPr algn="just">
              <a:buFont typeface="Wingdings" panose="05000000000000000000" pitchFamily="2" charset="2"/>
              <a:buNone/>
            </a:pPr>
            <a:endParaRPr lang="en-US" altLang="en-US" sz="2800" b="0" smtClean="0">
              <a:latin typeface="Bodoni MT" panose="02070603080606020203" pitchFamily="18" charset="0"/>
            </a:endParaRPr>
          </a:p>
        </p:txBody>
      </p:sp>
    </p:spTree>
  </p:cSld>
  <p:clrMapOvr>
    <a:masterClrMapping/>
  </p:clrMapOvr>
  <p:transition>
    <p:zoom dir="in"/>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xfrm>
            <a:off x="609600" y="304800"/>
            <a:ext cx="8077200" cy="762000"/>
          </a:xfrm>
        </p:spPr>
        <p:txBody>
          <a:bodyPr/>
          <a:lstStyle/>
          <a:p>
            <a:r>
              <a:rPr lang="en-US" altLang="en-US" sz="3200" smtClean="0">
                <a:latin typeface="Bodoni MT" panose="02070603080606020203" pitchFamily="18" charset="0"/>
              </a:rPr>
              <a:t>Mentoring </a:t>
            </a:r>
          </a:p>
        </p:txBody>
      </p:sp>
      <p:sp>
        <p:nvSpPr>
          <p:cNvPr id="121859" name="Vertical Text Placeholder 2"/>
          <p:cNvSpPr>
            <a:spLocks noGrp="1"/>
          </p:cNvSpPr>
          <p:nvPr>
            <p:ph type="body" orient="vert" idx="1"/>
          </p:nvPr>
        </p:nvSpPr>
        <p:spPr>
          <a:xfrm rot="16200000">
            <a:off x="2171700" y="-266700"/>
            <a:ext cx="5257800" cy="7924800"/>
          </a:xfrm>
        </p:spPr>
        <p:txBody>
          <a:bodyPr/>
          <a:lstStyle/>
          <a:p>
            <a:pPr algn="just"/>
            <a:r>
              <a:rPr lang="en-US" altLang="en-US" sz="2400" b="0" smtClean="0">
                <a:latin typeface="Bodoni MT" panose="02070603080606020203" pitchFamily="18" charset="0"/>
              </a:rPr>
              <a:t>Trusted advisor, friend, teacher and wise person.</a:t>
            </a:r>
          </a:p>
          <a:p>
            <a:pPr algn="just"/>
            <a:r>
              <a:rPr lang="en-US" altLang="en-US" sz="2400" b="0" smtClean="0">
                <a:latin typeface="Bodoni MT" panose="02070603080606020203" pitchFamily="18" charset="0"/>
              </a:rPr>
              <a:t>form of development where </a:t>
            </a:r>
            <a:r>
              <a:rPr lang="en-US" altLang="en-US" sz="2400" smtClean="0">
                <a:solidFill>
                  <a:srgbClr val="FF0000"/>
                </a:solidFill>
                <a:latin typeface="Bodoni MT" panose="02070603080606020203" pitchFamily="18" charset="0"/>
              </a:rPr>
              <a:t>one person invests time, energy, and personal knowledge in assisting another person to grow and learn.</a:t>
            </a:r>
          </a:p>
          <a:p>
            <a:pPr algn="just"/>
            <a:r>
              <a:rPr lang="en-US" altLang="en-US" sz="2400" b="0" smtClean="0">
                <a:latin typeface="Bodoni MT" panose="02070603080606020203" pitchFamily="18" charset="0"/>
              </a:rPr>
              <a:t>Employees (mentees) pair with </a:t>
            </a:r>
            <a:r>
              <a:rPr lang="en-US" altLang="en-US" sz="2400" b="0" smtClean="0">
                <a:solidFill>
                  <a:srgbClr val="FF0000"/>
                </a:solidFill>
                <a:latin typeface="Bodoni MT" panose="02070603080606020203" pitchFamily="18" charset="0"/>
              </a:rPr>
              <a:t>more</a:t>
            </a:r>
            <a:r>
              <a:rPr lang="en-US" altLang="en-US" sz="2400" b="0" smtClean="0">
                <a:latin typeface="Bodoni MT" panose="02070603080606020203" pitchFamily="18" charset="0"/>
              </a:rPr>
              <a:t> </a:t>
            </a:r>
            <a:r>
              <a:rPr lang="en-US" altLang="en-US" sz="2400" b="0" smtClean="0">
                <a:solidFill>
                  <a:srgbClr val="FF0000"/>
                </a:solidFill>
                <a:latin typeface="Bodoni MT" panose="02070603080606020203" pitchFamily="18" charset="0"/>
              </a:rPr>
              <a:t>experienced</a:t>
            </a:r>
            <a:r>
              <a:rPr lang="en-US" altLang="en-US" sz="2400" b="0" smtClean="0">
                <a:latin typeface="Bodoni MT" panose="02070603080606020203" pitchFamily="18" charset="0"/>
              </a:rPr>
              <a:t> co-workers (mentors) in order to gain knowledge, skills, experience, information and advice. </a:t>
            </a:r>
          </a:p>
          <a:p>
            <a:pPr algn="just">
              <a:lnSpc>
                <a:spcPct val="115000"/>
              </a:lnSpc>
              <a:spcBef>
                <a:spcPct val="0"/>
              </a:spcBef>
              <a:spcAft>
                <a:spcPts val="1000"/>
              </a:spcAft>
            </a:pPr>
            <a:r>
              <a:rPr lang="en-US" altLang="en-US" sz="2400" b="0" smtClean="0">
                <a:latin typeface="Bodoni MT" panose="02070603080606020203" pitchFamily="18" charset="0"/>
                <a:ea typeface="Calibri" panose="020F0502020204030204" pitchFamily="34" charset="0"/>
                <a:cs typeface="Times New Roman" panose="02020603050405020304" pitchFamily="18" charset="0"/>
              </a:rPr>
              <a:t>it’s about </a:t>
            </a:r>
            <a:r>
              <a:rPr lang="en-US" altLang="en-US" sz="2400" b="0" smtClean="0">
                <a:solidFill>
                  <a:srgbClr val="FF0000"/>
                </a:solidFill>
                <a:latin typeface="Bodoni MT" panose="02070603080606020203" pitchFamily="18" charset="0"/>
                <a:ea typeface="Calibri" panose="020F0502020204030204" pitchFamily="34" charset="0"/>
                <a:cs typeface="Times New Roman" panose="02020603050405020304" pitchFamily="18" charset="0"/>
              </a:rPr>
              <a:t>teaching</a:t>
            </a:r>
            <a:r>
              <a:rPr lang="en-US" altLang="en-US" sz="2400" b="0" smtClean="0">
                <a:latin typeface="Bodoni MT" panose="02070603080606020203" pitchFamily="18" charset="0"/>
                <a:ea typeface="Calibri" panose="020F0502020204030204" pitchFamily="34" charset="0"/>
                <a:cs typeface="Times New Roman" panose="02020603050405020304" pitchFamily="18" charset="0"/>
              </a:rPr>
              <a:t> individuals how to understand and use their potential to fullest.</a:t>
            </a:r>
          </a:p>
          <a:p>
            <a:pPr>
              <a:buFont typeface="Wingdings" panose="05000000000000000000" pitchFamily="2" charset="2"/>
              <a:buNone/>
            </a:pPr>
            <a:endParaRPr lang="en-US" altLang="en-US" smtClean="0"/>
          </a:p>
        </p:txBody>
      </p:sp>
    </p:spTree>
  </p:cSld>
  <p:clrMapOvr>
    <a:masterClrMapping/>
  </p:clrMapOvr>
  <p:transition>
    <p:zoom dir="in"/>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4"/>
          <p:cNvSpPr>
            <a:spLocks noGrp="1"/>
          </p:cNvSpPr>
          <p:nvPr>
            <p:ph type="title"/>
          </p:nvPr>
        </p:nvSpPr>
        <p:spPr>
          <a:xfrm>
            <a:off x="609600" y="304800"/>
            <a:ext cx="8077200" cy="914400"/>
          </a:xfrm>
        </p:spPr>
        <p:txBody>
          <a:bodyPr/>
          <a:lstStyle/>
          <a:p>
            <a:r>
              <a:rPr lang="en-US" altLang="en-US" sz="3200" smtClean="0">
                <a:latin typeface="Bodoni MT" panose="02070603080606020203" pitchFamily="18" charset="0"/>
              </a:rPr>
              <a:t>The role of the mentor </a:t>
            </a:r>
          </a:p>
        </p:txBody>
      </p:sp>
      <p:sp>
        <p:nvSpPr>
          <p:cNvPr id="122883" name="Vertical Text Placeholder 5"/>
          <p:cNvSpPr>
            <a:spLocks noGrp="1"/>
          </p:cNvSpPr>
          <p:nvPr>
            <p:ph type="body" orient="vert" idx="1"/>
          </p:nvPr>
        </p:nvSpPr>
        <p:spPr>
          <a:xfrm rot="16200000">
            <a:off x="2247900" y="-190500"/>
            <a:ext cx="5105400" cy="7924800"/>
          </a:xfrm>
        </p:spPr>
        <p:txBody>
          <a:bodyPr/>
          <a:lstStyle/>
          <a:p>
            <a:r>
              <a:rPr lang="en-US" altLang="en-US" sz="2800" b="0" smtClean="0">
                <a:latin typeface="Bodoni MT" panose="02070603080606020203" pitchFamily="18" charset="0"/>
              </a:rPr>
              <a:t>Provide guidance based on needs</a:t>
            </a:r>
          </a:p>
          <a:p>
            <a:r>
              <a:rPr lang="en-US" altLang="en-US" sz="2800" b="0" smtClean="0">
                <a:latin typeface="Bodoni MT" panose="02070603080606020203" pitchFamily="18" charset="0"/>
              </a:rPr>
              <a:t>Share personal experiences, successes, and failures</a:t>
            </a:r>
          </a:p>
          <a:p>
            <a:r>
              <a:rPr lang="en-US" altLang="en-US" sz="2800" b="0" smtClean="0">
                <a:latin typeface="Bodoni MT" panose="02070603080606020203" pitchFamily="18" charset="0"/>
              </a:rPr>
              <a:t>Keep commitment </a:t>
            </a:r>
          </a:p>
          <a:p>
            <a:r>
              <a:rPr lang="en-US" altLang="en-US" sz="2800" b="0" smtClean="0">
                <a:latin typeface="Bodoni MT" panose="02070603080606020203" pitchFamily="18" charset="0"/>
              </a:rPr>
              <a:t>Provide encouragement and feedback</a:t>
            </a:r>
          </a:p>
          <a:p>
            <a:r>
              <a:rPr lang="en-US" altLang="en-US" sz="2800" b="0" smtClean="0">
                <a:latin typeface="Bodoni MT" panose="02070603080606020203" pitchFamily="18" charset="0"/>
              </a:rPr>
              <a:t>Keep information confidential </a:t>
            </a:r>
          </a:p>
          <a:p>
            <a:r>
              <a:rPr lang="en-US" altLang="en-US" sz="2800" b="0" smtClean="0">
                <a:latin typeface="Bodoni MT" panose="02070603080606020203" pitchFamily="18" charset="0"/>
              </a:rPr>
              <a:t>Be available </a:t>
            </a:r>
          </a:p>
          <a:p>
            <a:r>
              <a:rPr lang="en-US" altLang="en-US" sz="2800" b="0" smtClean="0">
                <a:latin typeface="Bodoni MT" panose="02070603080606020203" pitchFamily="18" charset="0"/>
              </a:rPr>
              <a:t>Help mentee to resources </a:t>
            </a:r>
          </a:p>
        </p:txBody>
      </p:sp>
    </p:spTree>
  </p:cSld>
  <p:clrMapOvr>
    <a:masterClrMapping/>
  </p:clrMapOvr>
  <p:transition>
    <p:zoom dir="in"/>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3906" name="Rectangle 7"/>
          <p:cNvSpPr>
            <a:spLocks noGrp="1" noChangeArrowheads="1"/>
          </p:cNvSpPr>
          <p:nvPr>
            <p:ph idx="1"/>
          </p:nvPr>
        </p:nvSpPr>
        <p:spPr>
          <a:xfrm>
            <a:off x="762000" y="1371600"/>
            <a:ext cx="7696200" cy="4525963"/>
          </a:xfrm>
        </p:spPr>
        <p:txBody>
          <a:bodyPr/>
          <a:lstStyle/>
          <a:p>
            <a:pPr eaLnBrk="1" hangingPunct="1"/>
            <a:r>
              <a:rPr lang="en-US" altLang="en-US" sz="2400" b="0" smtClean="0">
                <a:latin typeface="Bodoni MT" panose="02070603080606020203" pitchFamily="18" charset="0"/>
              </a:rPr>
              <a:t>Mentors need to be older</a:t>
            </a:r>
          </a:p>
          <a:p>
            <a:pPr eaLnBrk="1" hangingPunct="1"/>
            <a:r>
              <a:rPr lang="en-US" altLang="en-US" sz="2400" b="0" smtClean="0">
                <a:latin typeface="Bodoni MT" panose="02070603080606020203" pitchFamily="18" charset="0"/>
              </a:rPr>
              <a:t>Only the person being mentored benefits.</a:t>
            </a:r>
          </a:p>
          <a:p>
            <a:pPr eaLnBrk="1" hangingPunct="1"/>
            <a:r>
              <a:rPr lang="en-US" altLang="en-US" sz="2400" b="0" smtClean="0">
                <a:latin typeface="Bodoni MT" panose="02070603080606020203" pitchFamily="18" charset="0"/>
              </a:rPr>
              <a:t>Taking the time to mentor decreases productivity.</a:t>
            </a:r>
          </a:p>
          <a:p>
            <a:pPr algn="just" eaLnBrk="1" hangingPunct="1"/>
            <a:r>
              <a:rPr lang="en-US" altLang="en-US" sz="2400" b="0" smtClean="0">
                <a:latin typeface="Bodoni MT" panose="02070603080606020203" pitchFamily="18" charset="0"/>
              </a:rPr>
              <a:t>The public service is too busy to have time for mentorship.</a:t>
            </a:r>
          </a:p>
          <a:p>
            <a:pPr eaLnBrk="1" hangingPunct="1">
              <a:buFont typeface="Wingdings" panose="05000000000000000000" pitchFamily="2" charset="2"/>
              <a:buNone/>
            </a:pPr>
            <a:endParaRPr lang="en-US" altLang="en-US" sz="2400" smtClean="0"/>
          </a:p>
        </p:txBody>
      </p:sp>
      <p:sp>
        <p:nvSpPr>
          <p:cNvPr id="123907" name="Rectangle 6"/>
          <p:cNvSpPr>
            <a:spLocks noGrp="1" noChangeArrowheads="1"/>
          </p:cNvSpPr>
          <p:nvPr>
            <p:ph type="title"/>
          </p:nvPr>
        </p:nvSpPr>
        <p:spPr>
          <a:xfrm>
            <a:off x="1295400" y="457200"/>
            <a:ext cx="6629400" cy="762000"/>
          </a:xfrm>
        </p:spPr>
        <p:txBody>
          <a:bodyPr/>
          <a:lstStyle/>
          <a:p>
            <a:pPr eaLnBrk="1" hangingPunct="1"/>
            <a:r>
              <a:rPr lang="en-US" altLang="en-US" sz="3200" smtClean="0">
                <a:latin typeface="Bodoni MT" panose="02070603080606020203" pitchFamily="18" charset="0"/>
              </a:rPr>
              <a:t>Misperceptions of  Mentoring</a:t>
            </a:r>
          </a:p>
        </p:txBody>
      </p:sp>
    </p:spTree>
  </p:cSld>
  <p:clrMapOvr>
    <a:masterClrMapping/>
  </p:clrMapOvr>
  <p:transition>
    <p:cut/>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685800" y="381000"/>
            <a:ext cx="8077200" cy="685800"/>
          </a:xfrm>
        </p:spPr>
        <p:txBody>
          <a:bodyPr/>
          <a:lstStyle/>
          <a:p>
            <a:pPr marL="342900" indent="-342900"/>
            <a:r>
              <a:rPr lang="en-US" altLang="en-US" sz="3200" smtClean="0">
                <a:latin typeface="Bodoni MT" panose="02070603080606020203" pitchFamily="18" charset="0"/>
              </a:rPr>
              <a:t/>
            </a:r>
            <a:br>
              <a:rPr lang="en-US" altLang="en-US" sz="3200" smtClean="0">
                <a:latin typeface="Bodoni MT" panose="02070603080606020203" pitchFamily="18" charset="0"/>
              </a:rPr>
            </a:br>
            <a:r>
              <a:rPr lang="en-US" altLang="en-US" sz="3200" smtClean="0">
                <a:latin typeface="Bodoni MT" panose="02070603080606020203" pitchFamily="18" charset="0"/>
              </a:rPr>
              <a:t>Opportunities For Mentoring </a:t>
            </a:r>
            <a:br>
              <a:rPr lang="en-US" altLang="en-US" sz="3200" smtClean="0">
                <a:latin typeface="Bodoni MT" panose="02070603080606020203" pitchFamily="18" charset="0"/>
              </a:rPr>
            </a:br>
            <a:endParaRPr lang="en-US" altLang="en-US" smtClean="0">
              <a:latin typeface="Bodoni MT" panose="02070603080606020203" pitchFamily="18" charset="0"/>
            </a:endParaRPr>
          </a:p>
        </p:txBody>
      </p:sp>
      <p:sp>
        <p:nvSpPr>
          <p:cNvPr id="124931" name="Vertical Text Placeholder 2"/>
          <p:cNvSpPr>
            <a:spLocks noGrp="1"/>
          </p:cNvSpPr>
          <p:nvPr>
            <p:ph type="body" orient="vert" idx="1"/>
          </p:nvPr>
        </p:nvSpPr>
        <p:spPr>
          <a:xfrm rot="16200000">
            <a:off x="2247900" y="-190500"/>
            <a:ext cx="5105400" cy="7924800"/>
          </a:xfrm>
        </p:spPr>
        <p:txBody>
          <a:bodyPr/>
          <a:lstStyle/>
          <a:p>
            <a:pPr algn="just"/>
            <a:r>
              <a:rPr lang="en-US" altLang="en-US" sz="2800" b="0" smtClean="0">
                <a:latin typeface="Bodoni MT" panose="02070603080606020203" pitchFamily="18" charset="0"/>
              </a:rPr>
              <a:t>For </a:t>
            </a:r>
            <a:r>
              <a:rPr lang="en-US" altLang="en-US" sz="2800" smtClean="0">
                <a:solidFill>
                  <a:srgbClr val="00B0F0"/>
                </a:solidFill>
                <a:latin typeface="Bodoni MT" panose="02070603080606020203" pitchFamily="18" charset="0"/>
              </a:rPr>
              <a:t>new</a:t>
            </a:r>
            <a:r>
              <a:rPr lang="en-US" altLang="en-US" sz="2800" b="0" smtClean="0">
                <a:latin typeface="Bodoni MT" panose="02070603080606020203" pitchFamily="18" charset="0"/>
              </a:rPr>
              <a:t> employees </a:t>
            </a:r>
          </a:p>
          <a:p>
            <a:pPr algn="just"/>
            <a:r>
              <a:rPr lang="en-US" altLang="en-US" sz="2800" b="0" smtClean="0">
                <a:latin typeface="Bodoni MT" panose="02070603080606020203" pitchFamily="18" charset="0"/>
              </a:rPr>
              <a:t>When an employee receives a </a:t>
            </a:r>
            <a:r>
              <a:rPr lang="en-US" altLang="en-US" sz="2800" smtClean="0">
                <a:solidFill>
                  <a:srgbClr val="00B0F0"/>
                </a:solidFill>
                <a:latin typeface="Bodoni MT" panose="02070603080606020203" pitchFamily="18" charset="0"/>
              </a:rPr>
              <a:t>promotion</a:t>
            </a:r>
            <a:r>
              <a:rPr lang="en-US" altLang="en-US" sz="2800" b="0" smtClean="0">
                <a:latin typeface="Bodoni MT" panose="02070603080606020203" pitchFamily="18" charset="0"/>
              </a:rPr>
              <a:t> or new responsibilities </a:t>
            </a:r>
            <a:endParaRPr lang="en-US" altLang="en-US" b="0" smtClean="0">
              <a:latin typeface="Bodoni MT" panose="02070603080606020203" pitchFamily="18" charset="0"/>
            </a:endParaRPr>
          </a:p>
          <a:p>
            <a:pPr algn="just"/>
            <a:r>
              <a:rPr lang="en-US" altLang="en-US" sz="2800" b="0" smtClean="0">
                <a:latin typeface="Bodoni MT" panose="02070603080606020203" pitchFamily="18" charset="0"/>
              </a:rPr>
              <a:t>to </a:t>
            </a:r>
            <a:r>
              <a:rPr lang="en-US" altLang="en-US" sz="2800" smtClean="0">
                <a:solidFill>
                  <a:srgbClr val="00B0F0"/>
                </a:solidFill>
                <a:latin typeface="Bodoni MT" panose="02070603080606020203" pitchFamily="18" charset="0"/>
              </a:rPr>
              <a:t>develop</a:t>
            </a:r>
            <a:r>
              <a:rPr lang="en-US" altLang="en-US" sz="2800" b="0" smtClean="0">
                <a:latin typeface="Bodoni MT" panose="02070603080606020203" pitchFamily="18" charset="0"/>
              </a:rPr>
              <a:t> individuals </a:t>
            </a:r>
            <a:r>
              <a:rPr lang="en-US" altLang="en-US" sz="2800" smtClean="0">
                <a:solidFill>
                  <a:srgbClr val="00B0F0"/>
                </a:solidFill>
                <a:latin typeface="Bodoni MT" panose="02070603080606020203" pitchFamily="18" charset="0"/>
              </a:rPr>
              <a:t>potential</a:t>
            </a:r>
          </a:p>
          <a:p>
            <a:pPr algn="just"/>
            <a:r>
              <a:rPr lang="en-US" altLang="en-US" sz="2800" b="0" smtClean="0">
                <a:latin typeface="Bodoni MT" panose="02070603080606020203" pitchFamily="18" charset="0"/>
              </a:rPr>
              <a:t>When things occur which </a:t>
            </a:r>
            <a:r>
              <a:rPr lang="en-US" altLang="en-US" sz="2800" smtClean="0">
                <a:solidFill>
                  <a:srgbClr val="00B0F0"/>
                </a:solidFill>
                <a:latin typeface="Bodoni MT" panose="02070603080606020203" pitchFamily="18" charset="0"/>
              </a:rPr>
              <a:t>challenge</a:t>
            </a:r>
            <a:r>
              <a:rPr lang="en-US" altLang="en-US" sz="2800" b="0" smtClean="0">
                <a:latin typeface="Bodoni MT" panose="02070603080606020203" pitchFamily="18" charset="0"/>
              </a:rPr>
              <a:t> individuals dreams or course of action</a:t>
            </a:r>
            <a:r>
              <a:rPr lang="en-US" altLang="en-US" smtClean="0"/>
              <a:t> </a:t>
            </a:r>
            <a:endParaRPr lang="en-US" altLang="en-US" sz="3600" smtClean="0"/>
          </a:p>
          <a:p>
            <a:endParaRPr lang="en-US" altLang="en-US" smtClean="0"/>
          </a:p>
        </p:txBody>
      </p:sp>
    </p:spTree>
  </p:cSld>
  <p:clrMapOvr>
    <a:masterClrMapping/>
  </p:clrMapOvr>
  <p:transition>
    <p:zoom dir="in"/>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762000" y="304800"/>
            <a:ext cx="7924800" cy="990600"/>
          </a:xfrm>
        </p:spPr>
        <p:txBody>
          <a:bodyPr/>
          <a:lstStyle/>
          <a:p>
            <a:r>
              <a:rPr lang="en-US" altLang="en-US" sz="3600" smtClean="0">
                <a:latin typeface="Bodoni MT" panose="02070603080606020203" pitchFamily="18" charset="0"/>
              </a:rPr>
              <a:t>Reflection</a:t>
            </a:r>
            <a:r>
              <a:rPr lang="en-US" altLang="en-US" smtClean="0"/>
              <a:t> </a:t>
            </a:r>
          </a:p>
        </p:txBody>
      </p:sp>
      <p:sp>
        <p:nvSpPr>
          <p:cNvPr id="125955" name="Vertical Text Placeholder 2"/>
          <p:cNvSpPr>
            <a:spLocks noGrp="1"/>
          </p:cNvSpPr>
          <p:nvPr>
            <p:ph type="body" orient="vert" idx="1"/>
          </p:nvPr>
        </p:nvSpPr>
        <p:spPr>
          <a:xfrm rot="16200000">
            <a:off x="2400300" y="-38100"/>
            <a:ext cx="4800600" cy="7924800"/>
          </a:xfrm>
        </p:spPr>
        <p:txBody>
          <a:bodyPr/>
          <a:lstStyle/>
          <a:p>
            <a:pPr algn="just"/>
            <a:r>
              <a:rPr lang="en-US" altLang="en-US" sz="2800" b="0" smtClean="0">
                <a:latin typeface="Bodoni MT" panose="02070603080606020203" pitchFamily="18" charset="0"/>
              </a:rPr>
              <a:t>Does mentoring benefit the mentor?</a:t>
            </a:r>
          </a:p>
          <a:p>
            <a:pPr algn="just"/>
            <a:r>
              <a:rPr lang="en-US" altLang="en-US" sz="2800" b="0" smtClean="0">
                <a:latin typeface="Bodoni MT" panose="02070603080606020203" pitchFamily="18" charset="0"/>
              </a:rPr>
              <a:t>How good are you at sharing your knowledge and experience to others?</a:t>
            </a:r>
          </a:p>
          <a:p>
            <a:pPr algn="just"/>
            <a:r>
              <a:rPr lang="en-US" altLang="en-US" sz="2800" b="0" smtClean="0">
                <a:latin typeface="Bodoni MT" panose="02070603080606020203" pitchFamily="18" charset="0"/>
              </a:rPr>
              <a:t>What are the probable causes that hinder people from sharing their knowledge and experience to others?</a:t>
            </a:r>
          </a:p>
        </p:txBody>
      </p:sp>
    </p:spTree>
  </p:cSld>
  <p:clrMapOvr>
    <a:masterClrMapping/>
  </p:clrMapOvr>
  <p:transition>
    <p:zoom dir="in"/>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r>
              <a:rPr lang="en-US" altLang="en-US" sz="3200" smtClean="0">
                <a:latin typeface="Bodoni MT" panose="02070603080606020203" pitchFamily="18" charset="0"/>
              </a:rPr>
              <a:t>Benefits of mentoring for the mentor  </a:t>
            </a:r>
          </a:p>
        </p:txBody>
      </p:sp>
      <p:sp>
        <p:nvSpPr>
          <p:cNvPr id="126979" name="Vertical Text Placeholder 2"/>
          <p:cNvSpPr>
            <a:spLocks noGrp="1"/>
          </p:cNvSpPr>
          <p:nvPr>
            <p:ph type="body" orient="vert" idx="1"/>
          </p:nvPr>
        </p:nvSpPr>
        <p:spPr>
          <a:xfrm rot="16200000">
            <a:off x="2362200" y="-76200"/>
            <a:ext cx="4876800" cy="7924800"/>
          </a:xfrm>
        </p:spPr>
        <p:txBody>
          <a:bodyPr/>
          <a:lstStyle/>
          <a:p>
            <a:pPr algn="just"/>
            <a:r>
              <a:rPr lang="en-US" altLang="en-US" sz="2800" b="0" smtClean="0">
                <a:latin typeface="Bodoni MT" panose="02070603080606020203" pitchFamily="18" charset="0"/>
              </a:rPr>
              <a:t>Opportunity to give back </a:t>
            </a:r>
          </a:p>
          <a:p>
            <a:pPr algn="just"/>
            <a:r>
              <a:rPr lang="en-US" altLang="en-US" sz="2800" b="0" smtClean="0">
                <a:latin typeface="Bodoni MT" panose="02070603080606020203" pitchFamily="18" charset="0"/>
              </a:rPr>
              <a:t>Personal satisfaction </a:t>
            </a:r>
          </a:p>
          <a:p>
            <a:pPr algn="just"/>
            <a:r>
              <a:rPr lang="en-US" altLang="en-US" sz="2800" b="0" smtClean="0">
                <a:latin typeface="Bodoni MT" panose="02070603080606020203" pitchFamily="18" charset="0"/>
              </a:rPr>
              <a:t>Helps to increase sense of worth </a:t>
            </a:r>
          </a:p>
          <a:p>
            <a:pPr algn="just"/>
            <a:r>
              <a:rPr lang="en-US" altLang="en-US" sz="2800" b="0" smtClean="0">
                <a:latin typeface="Bodoni MT" panose="02070603080606020203" pitchFamily="18" charset="0"/>
              </a:rPr>
              <a:t>Helps to strength interpersonal relationship</a:t>
            </a:r>
          </a:p>
          <a:p>
            <a:pPr algn="just"/>
            <a:r>
              <a:rPr lang="en-US" altLang="en-US" sz="2800" b="0" smtClean="0">
                <a:latin typeface="Bodoni MT" panose="02070603080606020203" pitchFamily="18" charset="0"/>
              </a:rPr>
              <a:t>Increase understanding of a subject by teaching others</a:t>
            </a:r>
          </a:p>
        </p:txBody>
      </p:sp>
    </p:spTree>
  </p:cSld>
  <p:clrMapOvr>
    <a:masterClrMapping/>
  </p:clrMapOvr>
  <p:transition>
    <p:zoom dir="in"/>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609600" y="228600"/>
            <a:ext cx="8077200" cy="457200"/>
          </a:xfrm>
        </p:spPr>
        <p:txBody>
          <a:bodyPr/>
          <a:lstStyle/>
          <a:p>
            <a:r>
              <a:rPr lang="en-US" altLang="en-US" sz="3600" smtClean="0">
                <a:latin typeface="Bodoni MT" panose="02070603080606020203" pitchFamily="18" charset="0"/>
              </a:rPr>
              <a:t>The mentoring conversation</a:t>
            </a:r>
          </a:p>
        </p:txBody>
      </p:sp>
      <p:sp>
        <p:nvSpPr>
          <p:cNvPr id="128003" name="Vertical Text Placeholder 2"/>
          <p:cNvSpPr>
            <a:spLocks noGrp="1"/>
          </p:cNvSpPr>
          <p:nvPr>
            <p:ph type="body" orient="vert" idx="1"/>
          </p:nvPr>
        </p:nvSpPr>
        <p:spPr>
          <a:xfrm rot="16200000">
            <a:off x="1752600" y="-381000"/>
            <a:ext cx="6096000" cy="8382000"/>
          </a:xfrm>
        </p:spPr>
        <p:txBody>
          <a:bodyPr/>
          <a:lstStyle/>
          <a:p>
            <a:r>
              <a:rPr lang="en-US" altLang="en-US" sz="2400" smtClean="0">
                <a:solidFill>
                  <a:srgbClr val="003399"/>
                </a:solidFill>
                <a:latin typeface="Bodoni MT" panose="02070603080606020203" pitchFamily="18" charset="0"/>
              </a:rPr>
              <a:t>Where are they now?</a:t>
            </a:r>
          </a:p>
          <a:p>
            <a:pPr lvl="1"/>
            <a:r>
              <a:rPr lang="en-US" altLang="en-US" sz="2400" b="0" smtClean="0">
                <a:latin typeface="Bodoni MT" panose="02070603080606020203" pitchFamily="18" charset="0"/>
              </a:rPr>
              <a:t>What’s going well?</a:t>
            </a:r>
          </a:p>
          <a:p>
            <a:pPr lvl="1"/>
            <a:r>
              <a:rPr lang="en-US" altLang="en-US" sz="2400" b="0" smtClean="0">
                <a:latin typeface="Bodoni MT" panose="02070603080606020203" pitchFamily="18" charset="0"/>
              </a:rPr>
              <a:t>What do they want to change?</a:t>
            </a:r>
          </a:p>
          <a:p>
            <a:r>
              <a:rPr lang="en-US" altLang="en-US" sz="2400" smtClean="0">
                <a:solidFill>
                  <a:srgbClr val="003399"/>
                </a:solidFill>
                <a:latin typeface="Bodoni MT" panose="02070603080606020203" pitchFamily="18" charset="0"/>
              </a:rPr>
              <a:t>Where do they want to be?</a:t>
            </a:r>
          </a:p>
          <a:p>
            <a:pPr lvl="1"/>
            <a:r>
              <a:rPr lang="en-US" altLang="en-US" sz="2400" b="0" smtClean="0">
                <a:latin typeface="Bodoni MT" panose="02070603080606020203" pitchFamily="18" charset="0"/>
              </a:rPr>
              <a:t>What does success look like?</a:t>
            </a:r>
          </a:p>
          <a:p>
            <a:pPr lvl="1"/>
            <a:r>
              <a:rPr lang="en-US" altLang="en-US" sz="2400" b="0" smtClean="0">
                <a:latin typeface="Bodoni MT" panose="02070603080606020203" pitchFamily="18" charset="0"/>
              </a:rPr>
              <a:t>How would they know it was a success?</a:t>
            </a:r>
          </a:p>
          <a:p>
            <a:r>
              <a:rPr lang="en-US" altLang="en-US" sz="2400" smtClean="0">
                <a:solidFill>
                  <a:srgbClr val="003399"/>
                </a:solidFill>
                <a:latin typeface="Bodoni MT" panose="02070603080606020203" pitchFamily="18" charset="0"/>
              </a:rPr>
              <a:t>How do they get there?</a:t>
            </a:r>
          </a:p>
          <a:p>
            <a:pPr lvl="1"/>
            <a:r>
              <a:rPr lang="en-US" altLang="en-US" sz="2000" b="0" smtClean="0">
                <a:latin typeface="Bodoni MT" panose="02070603080606020203" pitchFamily="18" charset="0"/>
              </a:rPr>
              <a:t>What knowledge, skills and experience do they have that will help?</a:t>
            </a:r>
          </a:p>
          <a:p>
            <a:pPr lvl="1"/>
            <a:r>
              <a:rPr lang="en-US" altLang="en-US" sz="2000" b="0" smtClean="0">
                <a:latin typeface="Bodoni MT" panose="02070603080606020203" pitchFamily="18" charset="0"/>
              </a:rPr>
              <a:t>What ideas and options are there?</a:t>
            </a:r>
          </a:p>
          <a:p>
            <a:r>
              <a:rPr lang="en-US" altLang="en-US" sz="2400" smtClean="0">
                <a:solidFill>
                  <a:srgbClr val="003399"/>
                </a:solidFill>
                <a:latin typeface="Bodoni MT" panose="02070603080606020203" pitchFamily="18" charset="0"/>
              </a:rPr>
              <a:t>What action will they take?</a:t>
            </a:r>
          </a:p>
          <a:p>
            <a:pPr lvl="1"/>
            <a:r>
              <a:rPr lang="en-US" altLang="en-US" sz="2400" b="0" smtClean="0">
                <a:latin typeface="Bodoni MT" panose="02070603080606020203" pitchFamily="18" charset="0"/>
              </a:rPr>
              <a:t>What are they prepared to do?</a:t>
            </a:r>
          </a:p>
          <a:p>
            <a:pPr lvl="1"/>
            <a:r>
              <a:rPr lang="en-US" altLang="en-US" sz="2400" b="0" smtClean="0">
                <a:latin typeface="Bodoni MT" panose="02070603080606020203" pitchFamily="18" charset="0"/>
              </a:rPr>
              <a:t>How confident are they about doing it?</a:t>
            </a:r>
          </a:p>
          <a:p>
            <a:pPr lvl="1"/>
            <a:r>
              <a:rPr lang="en-US" altLang="en-US" sz="2400" b="0" smtClean="0">
                <a:latin typeface="Bodoni MT" panose="02070603080606020203" pitchFamily="18" charset="0"/>
              </a:rPr>
              <a:t>What support do they need?</a:t>
            </a:r>
          </a:p>
          <a:p>
            <a:pPr lvl="1">
              <a:buFont typeface="Wingdings" panose="05000000000000000000" pitchFamily="2" charset="2"/>
              <a:buNone/>
            </a:pPr>
            <a:endParaRPr lang="en-US" altLang="en-US" sz="2400" smtClean="0"/>
          </a:p>
          <a:p>
            <a:pPr lvl="1">
              <a:buFont typeface="Wingdings" panose="05000000000000000000" pitchFamily="2" charset="2"/>
              <a:buNone/>
            </a:pPr>
            <a:endParaRPr lang="en-US" altLang="en-US" smtClean="0"/>
          </a:p>
        </p:txBody>
      </p:sp>
    </p:spTree>
  </p:cSld>
  <p:clrMapOvr>
    <a:masterClrMapping/>
  </p:clrMapOvr>
  <p:transition>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ctrTitle"/>
          </p:nvPr>
        </p:nvSpPr>
        <p:spPr>
          <a:xfrm>
            <a:off x="0" y="381000"/>
            <a:ext cx="8686800" cy="1295400"/>
          </a:xfrm>
        </p:spPr>
        <p:txBody>
          <a:bodyPr/>
          <a:lstStyle/>
          <a:p>
            <a:pPr algn="l"/>
            <a:r>
              <a:rPr lang="en-US" altLang="en-US" smtClean="0"/>
              <a:t/>
            </a:r>
            <a:br>
              <a:rPr lang="en-US" altLang="en-US" smtClean="0"/>
            </a:br>
            <a:r>
              <a:rPr lang="en-US" altLang="en-US" smtClean="0"/>
              <a:t> </a:t>
            </a:r>
            <a:r>
              <a:rPr lang="en-US" altLang="en-US" smtClean="0">
                <a:solidFill>
                  <a:srgbClr val="0000FF"/>
                </a:solidFill>
              </a:rPr>
              <a:t>Effective Time Management     is Mandatory!!! </a:t>
            </a:r>
            <a:r>
              <a:rPr lang="en-US" altLang="en-US" smtClean="0"/>
              <a:t/>
            </a:r>
            <a:br>
              <a:rPr lang="en-US" altLang="en-US" smtClean="0"/>
            </a:br>
            <a:endParaRPr lang="en-US" altLang="en-US" smtClean="0"/>
          </a:p>
        </p:txBody>
      </p:sp>
      <p:graphicFrame>
        <p:nvGraphicFramePr>
          <p:cNvPr id="13317" name="Object 5"/>
          <p:cNvGraphicFramePr>
            <a:graphicFrameLocks noChangeAspect="1"/>
          </p:cNvGraphicFramePr>
          <p:nvPr/>
        </p:nvGraphicFramePr>
        <p:xfrm>
          <a:off x="381000" y="1752600"/>
          <a:ext cx="2362200" cy="4113213"/>
        </p:xfrm>
        <a:graphic>
          <a:graphicData uri="http://schemas.openxmlformats.org/presentationml/2006/ole">
            <mc:AlternateContent xmlns:mc="http://schemas.openxmlformats.org/markup-compatibility/2006">
              <mc:Choice xmlns:v="urn:schemas-microsoft-com:vml" Requires="v">
                <p:oleObj spid="_x0000_s2057" name="Clip" r:id="rId3" imgW="2793960" imgH="4113360" progId="MS_ClipArt_Gallery.2">
                  <p:embed/>
                </p:oleObj>
              </mc:Choice>
              <mc:Fallback>
                <p:oleObj name="Clip" r:id="rId3" imgW="2793960" imgH="4113360" progId="MS_ClipArt_Gallery.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52600"/>
                        <a:ext cx="2362200"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371600"/>
            <a:ext cx="3810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5257800" y="4343400"/>
            <a:ext cx="2590800" cy="25146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3200" dirty="0"/>
              <a:t>The door Closed on Time</a:t>
            </a:r>
          </a:p>
        </p:txBody>
      </p:sp>
      <p:cxnSp>
        <p:nvCxnSpPr>
          <p:cNvPr id="11" name="Straight Arrow Connector 10"/>
          <p:cNvCxnSpPr/>
          <p:nvPr/>
        </p:nvCxnSpPr>
        <p:spPr>
          <a:xfrm>
            <a:off x="2514600" y="3886200"/>
            <a:ext cx="3048000" cy="1066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0" name="Picture 2" descr="http://www.genedelibero.com/wp-content/uploads/2009/10/leadership_compass-300x27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0"/>
            <a:ext cx="129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p:cTn id="7" dur="1000" fill="hold"/>
                                        <p:tgtEl>
                                          <p:spTgt spid="13317"/>
                                        </p:tgtEl>
                                        <p:attrNameLst>
                                          <p:attrName>ppt_w</p:attrName>
                                        </p:attrNameLst>
                                      </p:cBhvr>
                                      <p:tavLst>
                                        <p:tav tm="0">
                                          <p:val>
                                            <p:strVal val="#ppt_w*0.70"/>
                                          </p:val>
                                        </p:tav>
                                        <p:tav tm="100000">
                                          <p:val>
                                            <p:strVal val="#ppt_w"/>
                                          </p:val>
                                        </p:tav>
                                      </p:tavLst>
                                    </p:anim>
                                    <p:anim calcmode="lin" valueType="num">
                                      <p:cBhvr>
                                        <p:cTn id="8" dur="1000" fill="hold"/>
                                        <p:tgtEl>
                                          <p:spTgt spid="13317"/>
                                        </p:tgtEl>
                                        <p:attrNameLst>
                                          <p:attrName>ppt_h</p:attrName>
                                        </p:attrNameLst>
                                      </p:cBhvr>
                                      <p:tavLst>
                                        <p:tav tm="0">
                                          <p:val>
                                            <p:strVal val="#ppt_h"/>
                                          </p:val>
                                        </p:tav>
                                        <p:tav tm="100000">
                                          <p:val>
                                            <p:strVal val="#ppt_h"/>
                                          </p:val>
                                        </p:tav>
                                      </p:tavLst>
                                    </p:anim>
                                    <p:animEffect transition="in" filter="fade">
                                      <p:cBhvr>
                                        <p:cTn id="9" dur="1000"/>
                                        <p:tgtEl>
                                          <p:spTgt spid="1331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5"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7" dur="1000" fill="hold"/>
                                        <p:tgtEl>
                                          <p:spTgt spid="8"/>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8"/>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strVal val="#ppt_w*0.70"/>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animEffect transition="in" filter="fade">
                                      <p:cBhvr>
                                        <p:cTn id="26" dur="1000"/>
                                        <p:tgtEl>
                                          <p:spTgt spid="9"/>
                                        </p:tgtEl>
                                      </p:cBhvr>
                                    </p:animEffect>
                                  </p:childTnLst>
                                </p:cTn>
                              </p:par>
                              <p:par>
                                <p:cTn id="27" presetID="25"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2" dur="1000" fill="hold"/>
                                        <p:tgtEl>
                                          <p:spTgt spid="11"/>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1"/>
                                        </p:tgtEl>
                                      </p:cBhvr>
                                    </p:animEffect>
                                  </p:childTnLst>
                                </p:cTn>
                              </p:par>
                              <p:par>
                                <p:cTn id="37" presetID="55"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strVal val="#ppt_w*0.70"/>
                                          </p:val>
                                        </p:tav>
                                        <p:tav tm="100000">
                                          <p:val>
                                            <p:strVal val="#ppt_w"/>
                                          </p:val>
                                        </p:tav>
                                      </p:tavLst>
                                    </p:anim>
                                    <p:anim calcmode="lin" valueType="num">
                                      <p:cBhvr>
                                        <p:cTn id="40" dur="1000" fill="hold"/>
                                        <p:tgtEl>
                                          <p:spTgt spid="11"/>
                                        </p:tgtEl>
                                        <p:attrNameLst>
                                          <p:attrName>ppt_h</p:attrName>
                                        </p:attrNameLst>
                                      </p:cBhvr>
                                      <p:tavLst>
                                        <p:tav tm="0">
                                          <p:val>
                                            <p:strVal val="#ppt_h"/>
                                          </p:val>
                                        </p:tav>
                                        <p:tav tm="100000">
                                          <p:val>
                                            <p:strVal val="#ppt_h"/>
                                          </p:val>
                                        </p:tav>
                                      </p:tavLst>
                                    </p:anim>
                                    <p:animEffect transition="in" filter="fade">
                                      <p:cBhvr>
                                        <p:cTn id="41" dur="1000"/>
                                        <p:tgtEl>
                                          <p:spTgt spid="1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4"/>
          <p:cNvSpPr>
            <a:spLocks noGrp="1"/>
          </p:cNvSpPr>
          <p:nvPr>
            <p:ph type="title"/>
          </p:nvPr>
        </p:nvSpPr>
        <p:spPr>
          <a:xfrm>
            <a:off x="609600" y="304800"/>
            <a:ext cx="8077200" cy="685800"/>
          </a:xfrm>
        </p:spPr>
        <p:txBody>
          <a:bodyPr/>
          <a:lstStyle/>
          <a:p>
            <a:pPr marL="342900" indent="-342900"/>
            <a:r>
              <a:rPr lang="en-US" altLang="en-US" sz="3200" smtClean="0">
                <a:latin typeface="Bodoni MT" panose="02070603080606020203" pitchFamily="18" charset="0"/>
              </a:rPr>
              <a:t/>
            </a:r>
            <a:br>
              <a:rPr lang="en-US" altLang="en-US" sz="3200" smtClean="0">
                <a:latin typeface="Bodoni MT" panose="02070603080606020203" pitchFamily="18" charset="0"/>
              </a:rPr>
            </a:br>
            <a:r>
              <a:rPr lang="en-US" altLang="en-US" sz="3200" smtClean="0">
                <a:latin typeface="Bodoni MT" panose="02070603080606020203" pitchFamily="18" charset="0"/>
              </a:rPr>
              <a:t>Phases of Mentoring </a:t>
            </a:r>
            <a:br>
              <a:rPr lang="en-US" altLang="en-US" sz="3200" smtClean="0">
                <a:latin typeface="Bodoni MT" panose="02070603080606020203" pitchFamily="18" charset="0"/>
              </a:rPr>
            </a:br>
            <a:endParaRPr lang="en-US" altLang="en-US" smtClean="0">
              <a:latin typeface="Bodoni MT" panose="02070603080606020203" pitchFamily="18" charset="0"/>
            </a:endParaRPr>
          </a:p>
        </p:txBody>
      </p:sp>
      <p:sp>
        <p:nvSpPr>
          <p:cNvPr id="129027" name="Vertical Text Placeholder 5"/>
          <p:cNvSpPr>
            <a:spLocks noGrp="1"/>
          </p:cNvSpPr>
          <p:nvPr>
            <p:ph type="body" orient="vert" idx="1"/>
          </p:nvPr>
        </p:nvSpPr>
        <p:spPr>
          <a:xfrm rot="16200000">
            <a:off x="2133600" y="-304800"/>
            <a:ext cx="5334000" cy="7924800"/>
          </a:xfrm>
        </p:spPr>
        <p:txBody>
          <a:bodyPr/>
          <a:lstStyle/>
          <a:p>
            <a:r>
              <a:rPr lang="en-US" altLang="en-US" smtClean="0">
                <a:latin typeface="Bodoni MT" panose="02070603080606020203" pitchFamily="18" charset="0"/>
              </a:rPr>
              <a:t>Phase 1-Observe</a:t>
            </a:r>
          </a:p>
          <a:p>
            <a:pPr algn="just"/>
            <a:r>
              <a:rPr lang="en-US" altLang="en-US" sz="2800" b="0" smtClean="0">
                <a:latin typeface="Bodoni MT" panose="02070603080606020203" pitchFamily="18" charset="0"/>
              </a:rPr>
              <a:t>In this first phase, the person you teach/mentee observes the mentor or someone else doing the job. </a:t>
            </a:r>
          </a:p>
          <a:p>
            <a:r>
              <a:rPr lang="en-US" altLang="en-US" sz="2800" b="0" smtClean="0">
                <a:latin typeface="Bodoni MT" panose="02070603080606020203" pitchFamily="18" charset="0"/>
              </a:rPr>
              <a:t>Why is this job important?</a:t>
            </a:r>
          </a:p>
          <a:p>
            <a:r>
              <a:rPr lang="en-US" altLang="en-US" sz="2800" b="0" smtClean="0">
                <a:latin typeface="Bodoni MT" panose="02070603080606020203" pitchFamily="18" charset="0"/>
              </a:rPr>
              <a:t>What are the key components of this job?</a:t>
            </a:r>
          </a:p>
          <a:p>
            <a:r>
              <a:rPr lang="en-US" altLang="en-US" sz="2800" b="0" smtClean="0">
                <a:latin typeface="Bodoni MT" panose="02070603080606020203" pitchFamily="18" charset="0"/>
              </a:rPr>
              <a:t>What are the cautions?</a:t>
            </a:r>
          </a:p>
          <a:p>
            <a:r>
              <a:rPr lang="en-US" altLang="en-US" sz="2800" b="0" smtClean="0">
                <a:latin typeface="Bodoni MT" panose="02070603080606020203" pitchFamily="18" charset="0"/>
              </a:rPr>
              <a:t>What timing issues are important?</a:t>
            </a:r>
          </a:p>
        </p:txBody>
      </p:sp>
    </p:spTree>
  </p:cSld>
  <p:clrMapOvr>
    <a:masterClrMapping/>
  </p:clrMapOvr>
  <p:transition>
    <p:zoom dir="in"/>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title"/>
          </p:nvPr>
        </p:nvSpPr>
        <p:spPr>
          <a:xfrm>
            <a:off x="609600" y="304800"/>
            <a:ext cx="8077200" cy="685800"/>
          </a:xfrm>
        </p:spPr>
        <p:txBody>
          <a:bodyPr/>
          <a:lstStyle/>
          <a:p>
            <a:pPr marL="342900" indent="-342900"/>
            <a:r>
              <a:rPr lang="en-US" altLang="en-US" sz="3200" smtClean="0">
                <a:latin typeface="Bodoni MT" panose="02070603080606020203" pitchFamily="18" charset="0"/>
              </a:rPr>
              <a:t/>
            </a:r>
            <a:br>
              <a:rPr lang="en-US" altLang="en-US" sz="3200" smtClean="0">
                <a:latin typeface="Bodoni MT" panose="02070603080606020203" pitchFamily="18" charset="0"/>
              </a:rPr>
            </a:br>
            <a:r>
              <a:rPr lang="en-US" altLang="en-US" sz="3200" smtClean="0">
                <a:latin typeface="Bodoni MT" panose="02070603080606020203" pitchFamily="18" charset="0"/>
              </a:rPr>
              <a:t>Phases of Mentoring </a:t>
            </a:r>
            <a:br>
              <a:rPr lang="en-US" altLang="en-US" sz="3200" smtClean="0">
                <a:latin typeface="Bodoni MT" panose="02070603080606020203" pitchFamily="18" charset="0"/>
              </a:rPr>
            </a:br>
            <a:endParaRPr lang="en-US" altLang="en-US" smtClean="0">
              <a:latin typeface="Bodoni MT" panose="02070603080606020203" pitchFamily="18" charset="0"/>
            </a:endParaRPr>
          </a:p>
        </p:txBody>
      </p:sp>
      <p:sp>
        <p:nvSpPr>
          <p:cNvPr id="130051" name="Vertical Text Placeholder 5"/>
          <p:cNvSpPr>
            <a:spLocks noGrp="1"/>
          </p:cNvSpPr>
          <p:nvPr>
            <p:ph type="body" orient="vert" idx="1"/>
          </p:nvPr>
        </p:nvSpPr>
        <p:spPr>
          <a:xfrm rot="16200000">
            <a:off x="2133600" y="-304800"/>
            <a:ext cx="5334000" cy="7924800"/>
          </a:xfrm>
        </p:spPr>
        <p:txBody>
          <a:bodyPr/>
          <a:lstStyle/>
          <a:p>
            <a:r>
              <a:rPr lang="en-US" altLang="en-US" sz="2800" smtClean="0"/>
              <a:t>Phase 2- Participate </a:t>
            </a:r>
          </a:p>
          <a:p>
            <a:r>
              <a:rPr lang="en-US" altLang="en-US" sz="2400" b="0" smtClean="0">
                <a:latin typeface="Bodoni MT" panose="02070603080606020203" pitchFamily="18" charset="0"/>
              </a:rPr>
              <a:t>Decide how to share  the task </a:t>
            </a:r>
          </a:p>
          <a:p>
            <a:r>
              <a:rPr lang="en-US" altLang="en-US" sz="2400" b="0" smtClean="0">
                <a:latin typeface="Bodoni MT" panose="02070603080606020203" pitchFamily="18" charset="0"/>
              </a:rPr>
              <a:t>Make sure Mentee Understand</a:t>
            </a:r>
          </a:p>
          <a:p>
            <a:r>
              <a:rPr lang="en-US" altLang="en-US" sz="2400" b="0" smtClean="0">
                <a:latin typeface="Bodoni MT" panose="02070603080606020203" pitchFamily="18" charset="0"/>
              </a:rPr>
              <a:t>Set enough time to learn</a:t>
            </a:r>
          </a:p>
          <a:p>
            <a:pPr>
              <a:buFont typeface="Wingdings" panose="05000000000000000000" pitchFamily="2" charset="2"/>
              <a:buNone/>
            </a:pPr>
            <a:endParaRPr lang="en-US" altLang="en-US" sz="2400" b="0" smtClean="0">
              <a:latin typeface="Bodoni MT" panose="02070603080606020203" pitchFamily="18" charset="0"/>
            </a:endParaRPr>
          </a:p>
          <a:p>
            <a:pPr>
              <a:buFont typeface="Wingdings" panose="05000000000000000000" pitchFamily="2" charset="2"/>
              <a:buNone/>
            </a:pPr>
            <a:endParaRPr lang="en-US" altLang="en-US" sz="2400" b="0" smtClean="0">
              <a:latin typeface="Bodoni MT" panose="02070603080606020203" pitchFamily="18" charset="0"/>
            </a:endParaRPr>
          </a:p>
          <a:p>
            <a:pPr algn="just">
              <a:buFont typeface="Wingdings" panose="05000000000000000000" pitchFamily="2" charset="2"/>
              <a:buNone/>
            </a:pPr>
            <a:r>
              <a:rPr lang="en-US" altLang="en-US" sz="2400" b="0" smtClean="0">
                <a:latin typeface="Bodoni MT" panose="02070603080606020203" pitchFamily="18" charset="0"/>
              </a:rPr>
              <a:t>“Tell me and I forget, teach me and I may remember , involve me and I learn. ” Benjamin Franklin</a:t>
            </a:r>
          </a:p>
          <a:p>
            <a:pPr>
              <a:buFont typeface="Wingdings" panose="05000000000000000000" pitchFamily="2" charset="2"/>
              <a:buNone/>
            </a:pPr>
            <a:endParaRPr lang="en-US" altLang="en-US" sz="2400" b="0" smtClean="0">
              <a:latin typeface="Bodoni MT" panose="02070603080606020203" pitchFamily="18" charset="0"/>
            </a:endParaRPr>
          </a:p>
          <a:p>
            <a:pPr>
              <a:buFont typeface="Wingdings" panose="05000000000000000000" pitchFamily="2" charset="2"/>
              <a:buNone/>
            </a:pPr>
            <a:endParaRPr lang="en-US" altLang="en-US" sz="2400" b="0" smtClean="0">
              <a:latin typeface="Bodoni MT" panose="02070603080606020203" pitchFamily="18" charset="0"/>
            </a:endParaRPr>
          </a:p>
          <a:p>
            <a:pPr>
              <a:buFont typeface="Wingdings" panose="05000000000000000000" pitchFamily="2" charset="2"/>
              <a:buNone/>
            </a:pPr>
            <a:endParaRPr lang="en-US" altLang="en-US" smtClean="0"/>
          </a:p>
        </p:txBody>
      </p:sp>
    </p:spTree>
  </p:cSld>
  <p:clrMapOvr>
    <a:masterClrMapping/>
  </p:clrMapOvr>
  <p:transition>
    <p:zoom dir="in"/>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4"/>
          <p:cNvSpPr>
            <a:spLocks noGrp="1"/>
          </p:cNvSpPr>
          <p:nvPr>
            <p:ph type="title"/>
          </p:nvPr>
        </p:nvSpPr>
        <p:spPr>
          <a:xfrm>
            <a:off x="609600" y="304800"/>
            <a:ext cx="8077200" cy="685800"/>
          </a:xfrm>
        </p:spPr>
        <p:txBody>
          <a:bodyPr/>
          <a:lstStyle/>
          <a:p>
            <a:pPr marL="342900" indent="-342900"/>
            <a:r>
              <a:rPr lang="en-US" altLang="en-US" sz="3200" smtClean="0">
                <a:latin typeface="Bodoni MT" panose="02070603080606020203" pitchFamily="18" charset="0"/>
              </a:rPr>
              <a:t/>
            </a:r>
            <a:br>
              <a:rPr lang="en-US" altLang="en-US" sz="3200" smtClean="0">
                <a:latin typeface="Bodoni MT" panose="02070603080606020203" pitchFamily="18" charset="0"/>
              </a:rPr>
            </a:br>
            <a:r>
              <a:rPr lang="en-US" altLang="en-US" sz="3200" smtClean="0">
                <a:latin typeface="Bodoni MT" panose="02070603080606020203" pitchFamily="18" charset="0"/>
              </a:rPr>
              <a:t>Phases of Mentoring </a:t>
            </a:r>
            <a:br>
              <a:rPr lang="en-US" altLang="en-US" sz="3200" smtClean="0">
                <a:latin typeface="Bodoni MT" panose="02070603080606020203" pitchFamily="18" charset="0"/>
              </a:rPr>
            </a:br>
            <a:endParaRPr lang="en-US" altLang="en-US" smtClean="0">
              <a:latin typeface="Bodoni MT" panose="02070603080606020203" pitchFamily="18" charset="0"/>
            </a:endParaRPr>
          </a:p>
        </p:txBody>
      </p:sp>
      <p:sp>
        <p:nvSpPr>
          <p:cNvPr id="131075" name="Vertical Text Placeholder 5"/>
          <p:cNvSpPr>
            <a:spLocks noGrp="1"/>
          </p:cNvSpPr>
          <p:nvPr>
            <p:ph type="body" orient="vert" idx="1"/>
          </p:nvPr>
        </p:nvSpPr>
        <p:spPr>
          <a:xfrm rot="16200000">
            <a:off x="2133600" y="-304800"/>
            <a:ext cx="5334000" cy="7924800"/>
          </a:xfrm>
        </p:spPr>
        <p:txBody>
          <a:bodyPr/>
          <a:lstStyle/>
          <a:p>
            <a:r>
              <a:rPr lang="en-US" altLang="en-US" sz="2800" smtClean="0"/>
              <a:t>Phase 3- Conduct</a:t>
            </a:r>
          </a:p>
          <a:p>
            <a:pPr algn="just"/>
            <a:r>
              <a:rPr lang="en-US" altLang="en-US" sz="2400" b="0" smtClean="0">
                <a:latin typeface="Bodoni MT" panose="02070603080606020203" pitchFamily="18" charset="0"/>
              </a:rPr>
              <a:t>Once the mentor done the task with your person, it’s time for the mentee to fly solo. There are four questions that you, as a mentor/instructor, must resolve before beginning the conducting stage.</a:t>
            </a:r>
          </a:p>
          <a:p>
            <a:pPr algn="just"/>
            <a:r>
              <a:rPr lang="en-US" altLang="en-US" sz="2400" b="0" smtClean="0">
                <a:latin typeface="Bodoni MT" panose="02070603080606020203" pitchFamily="18" charset="0"/>
              </a:rPr>
              <a:t>How can the mentee demonstrate competency?</a:t>
            </a:r>
          </a:p>
          <a:p>
            <a:pPr algn="just"/>
            <a:r>
              <a:rPr lang="en-US" altLang="en-US" sz="2400" b="0" smtClean="0">
                <a:latin typeface="Bodoni MT" panose="02070603080606020203" pitchFamily="18" charset="0"/>
              </a:rPr>
              <a:t>What level of competency will be adequate?</a:t>
            </a:r>
          </a:p>
          <a:p>
            <a:pPr algn="just"/>
            <a:r>
              <a:rPr lang="en-US" altLang="en-US" sz="2400" b="0" smtClean="0">
                <a:latin typeface="Bodoni MT" panose="02070603080606020203" pitchFamily="18" charset="0"/>
              </a:rPr>
              <a:t>How much inaccuracy will be allowed?</a:t>
            </a:r>
          </a:p>
          <a:p>
            <a:pPr algn="just"/>
            <a:r>
              <a:rPr lang="en-US" altLang="en-US" sz="2400" b="0" smtClean="0">
                <a:latin typeface="Bodoni MT" panose="02070603080606020203" pitchFamily="18" charset="0"/>
              </a:rPr>
              <a:t>When will unsupervised work be allowed?</a:t>
            </a:r>
          </a:p>
          <a:p>
            <a:endParaRPr lang="en-US" altLang="en-US" smtClean="0"/>
          </a:p>
        </p:txBody>
      </p:sp>
    </p:spTree>
  </p:cSld>
  <p:clrMapOvr>
    <a:masterClrMapping/>
  </p:clrMapOvr>
  <p:transition>
    <p:zoom dir="in"/>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2098" name="Title 6"/>
          <p:cNvSpPr>
            <a:spLocks noGrp="1"/>
          </p:cNvSpPr>
          <p:nvPr>
            <p:ph type="title"/>
          </p:nvPr>
        </p:nvSpPr>
        <p:spPr>
          <a:xfrm>
            <a:off x="609600" y="304800"/>
            <a:ext cx="8077200" cy="685800"/>
          </a:xfrm>
        </p:spPr>
        <p:txBody>
          <a:bodyPr/>
          <a:lstStyle/>
          <a:p>
            <a:pPr marL="342900" indent="-342900"/>
            <a:r>
              <a:rPr lang="en-US" altLang="en-US" sz="3200" smtClean="0">
                <a:latin typeface="Bodoni MT" panose="02070603080606020203" pitchFamily="18" charset="0"/>
              </a:rPr>
              <a:t/>
            </a:r>
            <a:br>
              <a:rPr lang="en-US" altLang="en-US" sz="3200" smtClean="0">
                <a:latin typeface="Bodoni MT" panose="02070603080606020203" pitchFamily="18" charset="0"/>
              </a:rPr>
            </a:br>
            <a:r>
              <a:rPr lang="en-US" altLang="en-US" sz="3200" smtClean="0">
                <a:latin typeface="Bodoni MT" panose="02070603080606020203" pitchFamily="18" charset="0"/>
              </a:rPr>
              <a:t>Commonalities of Coaching and Mentoring</a:t>
            </a:r>
            <a:r>
              <a:rPr lang="en-US" altLang="en-US" sz="2800" smtClean="0"/>
              <a:t/>
            </a:r>
            <a:br>
              <a:rPr lang="en-US" altLang="en-US" sz="2800" smtClean="0"/>
            </a:br>
            <a:endParaRPr lang="en-US" altLang="en-US" smtClean="0"/>
          </a:p>
        </p:txBody>
      </p:sp>
      <p:sp>
        <p:nvSpPr>
          <p:cNvPr id="132099" name="Vertical Text Placeholder 7"/>
          <p:cNvSpPr>
            <a:spLocks noGrp="1"/>
          </p:cNvSpPr>
          <p:nvPr>
            <p:ph type="body" orient="vert" idx="1"/>
          </p:nvPr>
        </p:nvSpPr>
        <p:spPr>
          <a:xfrm rot="16200000">
            <a:off x="2133600" y="-304800"/>
            <a:ext cx="5334000" cy="7924800"/>
          </a:xfrm>
        </p:spPr>
        <p:txBody>
          <a:bodyPr/>
          <a:lstStyle/>
          <a:p>
            <a:pPr algn="just"/>
            <a:r>
              <a:rPr lang="en-US" altLang="en-US" sz="2400" b="0" smtClean="0">
                <a:latin typeface="Bodoni MT" panose="02070603080606020203" pitchFamily="18" charset="0"/>
              </a:rPr>
              <a:t>Provide individuals and teams with opportunities for gaining new skills, and personal development</a:t>
            </a:r>
          </a:p>
          <a:p>
            <a:r>
              <a:rPr lang="en-US" altLang="en-US" sz="2400" b="0" smtClean="0">
                <a:latin typeface="Bodoni MT" panose="02070603080606020203" pitchFamily="18" charset="0"/>
              </a:rPr>
              <a:t>Offer learning opportunities geared to individual needs</a:t>
            </a:r>
          </a:p>
          <a:p>
            <a:r>
              <a:rPr lang="en-US" altLang="en-US" sz="2400" b="0" smtClean="0">
                <a:latin typeface="Bodoni MT" panose="02070603080606020203" pitchFamily="18" charset="0"/>
              </a:rPr>
              <a:t>encourage a positive attitude to learning</a:t>
            </a:r>
          </a:p>
          <a:p>
            <a:r>
              <a:rPr lang="en-US" altLang="en-US" sz="2400" b="0" smtClean="0">
                <a:latin typeface="Bodoni MT" panose="02070603080606020203" pitchFamily="18" charset="0"/>
              </a:rPr>
              <a:t>Help improve communication within the organization</a:t>
            </a:r>
          </a:p>
          <a:p>
            <a:pPr algn="just"/>
            <a:r>
              <a:rPr lang="en-US" altLang="en-US" sz="2400" b="0" smtClean="0">
                <a:latin typeface="Bodoni MT" panose="02070603080606020203" pitchFamily="18" charset="0"/>
              </a:rPr>
              <a:t>Increase individual and team commitment to an organization and its goals</a:t>
            </a:r>
          </a:p>
          <a:p>
            <a:pPr algn="just"/>
            <a:r>
              <a:rPr lang="en-US" altLang="en-US" sz="2400" b="0" smtClean="0">
                <a:latin typeface="Bodoni MT" panose="02070603080606020203" pitchFamily="18" charset="0"/>
              </a:rPr>
              <a:t>Allow individuals to gain a greater insight into the organization’s workings</a:t>
            </a:r>
          </a:p>
          <a:p>
            <a:r>
              <a:rPr lang="en-US" altLang="en-US" sz="2400" b="0" smtClean="0">
                <a:latin typeface="Bodoni MT" panose="02070603080606020203" pitchFamily="18" charset="0"/>
              </a:rPr>
              <a:t>Improve levels of professional success.</a:t>
            </a:r>
          </a:p>
          <a:p>
            <a:r>
              <a:rPr lang="en-US" altLang="en-US" sz="2400" b="0" smtClean="0">
                <a:latin typeface="Bodoni MT" panose="02070603080606020203" pitchFamily="18" charset="0"/>
              </a:rPr>
              <a:t>provide flexibility in the learning process</a:t>
            </a:r>
          </a:p>
          <a:p>
            <a:endParaRPr lang="en-US" altLang="en-US" smtClean="0"/>
          </a:p>
        </p:txBody>
      </p:sp>
    </p:spTree>
  </p:cSld>
  <p:clrMapOvr>
    <a:masterClrMapping/>
  </p:clrMapOvr>
  <p:transition>
    <p:zoom dir="in"/>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Content Placeholder 6"/>
          <p:cNvSpPr>
            <a:spLocks noGrp="1"/>
          </p:cNvSpPr>
          <p:nvPr>
            <p:ph idx="1"/>
          </p:nvPr>
        </p:nvSpPr>
        <p:spPr>
          <a:xfrm>
            <a:off x="457200" y="457200"/>
            <a:ext cx="8229600" cy="5668963"/>
          </a:xfrm>
        </p:spPr>
        <p:txBody>
          <a:bodyPr/>
          <a:lstStyle/>
          <a:p>
            <a:pPr algn="ctr">
              <a:buFont typeface="Arial" panose="020B0604020202020204" pitchFamily="34" charset="0"/>
              <a:buNone/>
            </a:pPr>
            <a:r>
              <a:rPr lang="en-US" altLang="en-US" sz="13800" smtClean="0">
                <a:latin typeface="Angsana New" pitchFamily="18" charset="-34"/>
                <a:cs typeface="Angsana New" pitchFamily="18" charset="-34"/>
                <a:hlinkClick r:id="rId2" action="ppaction://hlinkpres?slideindex=1&amp;slidetitle="/>
              </a:rPr>
              <a:t>Emotional Intelligence </a:t>
            </a:r>
            <a:endParaRPr lang="en-US" altLang="en-US" sz="13800" smtClean="0">
              <a:latin typeface="Angsana New" pitchFamily="18" charset="-34"/>
              <a:cs typeface="Angsana New" pitchFamily="18" charset="-34"/>
            </a:endParaRPr>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4"/>
          <p:cNvSpPr>
            <a:spLocks noGrp="1"/>
          </p:cNvSpPr>
          <p:nvPr>
            <p:ph type="title"/>
          </p:nvPr>
        </p:nvSpPr>
        <p:spPr/>
        <p:txBody>
          <a:bodyPr/>
          <a:lstStyle/>
          <a:p>
            <a:endParaRPr lang="en-US" altLang="en-US" smtClean="0"/>
          </a:p>
        </p:txBody>
      </p:sp>
      <p:sp>
        <p:nvSpPr>
          <p:cNvPr id="36867" name="Content Placeholder 6"/>
          <p:cNvSpPr>
            <a:spLocks noGrp="1"/>
          </p:cNvSpPr>
          <p:nvPr>
            <p:ph idx="1"/>
          </p:nvPr>
        </p:nvSpPr>
        <p:spPr/>
        <p:txBody>
          <a:bodyPr/>
          <a:lstStyle/>
          <a:p>
            <a:pPr>
              <a:buFont typeface="Wingdings" panose="05000000000000000000" pitchFamily="2" charset="2"/>
              <a:buNone/>
            </a:pPr>
            <a:r>
              <a:rPr lang="en-US" altLang="en-US" sz="5400" smtClean="0"/>
              <a:t>   </a:t>
            </a:r>
          </a:p>
          <a:p>
            <a:pPr algn="ctr">
              <a:buFont typeface="Wingdings" panose="05000000000000000000" pitchFamily="2" charset="2"/>
              <a:buNone/>
            </a:pPr>
            <a:endParaRPr lang="en-US" altLang="en-US" sz="5400" smtClean="0"/>
          </a:p>
          <a:p>
            <a:pPr algn="ctr">
              <a:buFont typeface="Wingdings" panose="05000000000000000000" pitchFamily="2" charset="2"/>
              <a:buNone/>
            </a:pPr>
            <a:r>
              <a:rPr lang="en-US" altLang="en-US" sz="5400" smtClean="0">
                <a:solidFill>
                  <a:srgbClr val="FF0066"/>
                </a:solidFill>
              </a:rPr>
              <a:t>Emotion! </a:t>
            </a:r>
            <a:r>
              <a:rPr lang="en-US" altLang="en-US" sz="5400" smtClean="0"/>
              <a:t/>
            </a:r>
            <a:br>
              <a:rPr lang="en-US" altLang="en-US" sz="5400" smtClean="0"/>
            </a:br>
            <a:r>
              <a:rPr lang="en-US" altLang="en-US" sz="5400" smtClean="0"/>
              <a:t>What is it?</a:t>
            </a:r>
          </a:p>
        </p:txBody>
      </p:sp>
      <p:pic>
        <p:nvPicPr>
          <p:cNvPr id="134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8534400" cy="2590800"/>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box(in)">
                                      <p:cBhvr>
                                        <p:cTn id="7" dur="500"/>
                                        <p:tgtEl>
                                          <p:spTgt spid="36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6867">
                                            <p:txEl>
                                              <p:pRg st="2" end="2"/>
                                            </p:txEl>
                                          </p:spTgt>
                                        </p:tgtEl>
                                        <p:attrNameLst>
                                          <p:attrName>style.visibility</p:attrName>
                                        </p:attrNameLst>
                                      </p:cBhvr>
                                      <p:to>
                                        <p:strVal val="visible"/>
                                      </p:to>
                                    </p:set>
                                    <p:animEffect transition="in" filter="box(in)">
                                      <p:cBhvr>
                                        <p:cTn id="12" dur="500"/>
                                        <p:tgtEl>
                                          <p:spTgt spid="36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endParaRPr lang="en-US" altLang="en-US" smtClean="0"/>
          </a:p>
        </p:txBody>
      </p:sp>
      <p:pic>
        <p:nvPicPr>
          <p:cNvPr id="13517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0"/>
            <a:ext cx="8458200" cy="6858000"/>
          </a:xfrm>
          <a:noFill/>
          <a:effectLst>
            <a:prstShdw prst="shdw17" dist="17961" dir="2700000">
              <a:schemeClr val="bg2"/>
            </a:prstShdw>
          </a:effectLst>
        </p:spPr>
      </p:pic>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a:xfrm>
            <a:off x="2057400" y="152400"/>
            <a:ext cx="6172200" cy="609600"/>
          </a:xfrm>
        </p:spPr>
        <p:txBody>
          <a:bodyPr/>
          <a:lstStyle/>
          <a:p>
            <a:pPr eaLnBrk="1" hangingPunct="1"/>
            <a:r>
              <a:rPr lang="en-US" altLang="en-US" sz="3200" smtClean="0">
                <a:solidFill>
                  <a:srgbClr val="3333CC"/>
                </a:solidFill>
              </a:rPr>
              <a:t>Emotions…</a:t>
            </a:r>
          </a:p>
        </p:txBody>
      </p:sp>
      <p:sp>
        <p:nvSpPr>
          <p:cNvPr id="16387" name="Vertical Text Placeholder 2"/>
          <p:cNvSpPr>
            <a:spLocks noGrp="1"/>
          </p:cNvSpPr>
          <p:nvPr>
            <p:ph type="body" orient="vert" idx="1"/>
          </p:nvPr>
        </p:nvSpPr>
        <p:spPr>
          <a:xfrm rot="16200000">
            <a:off x="2438400" y="-533400"/>
            <a:ext cx="4953000" cy="7696200"/>
          </a:xfrm>
          <a:ln>
            <a:solidFill>
              <a:schemeClr val="accent1"/>
            </a:solidFill>
          </a:ln>
        </p:spPr>
        <p:txBody>
          <a:bodyPr/>
          <a:lstStyle/>
          <a:p>
            <a:pPr eaLnBrk="1" hangingPunct="1">
              <a:defRPr/>
            </a:pPr>
            <a:r>
              <a:rPr lang="en-US" sz="2800" dirty="0" smtClean="0">
                <a:latin typeface="Arial Narrow" pitchFamily="34" charset="0"/>
              </a:rPr>
              <a:t>A conscious mental reaction </a:t>
            </a:r>
            <a:r>
              <a:rPr lang="en-US" sz="2800" dirty="0" smtClean="0">
                <a:solidFill>
                  <a:schemeClr val="accent6"/>
                </a:solidFill>
                <a:latin typeface="Arial Narrow" pitchFamily="34" charset="0"/>
              </a:rPr>
              <a:t>subjectively/based on feeling not on facts/ experienced </a:t>
            </a:r>
            <a:r>
              <a:rPr lang="en-US" sz="2800" dirty="0" smtClean="0">
                <a:latin typeface="Arial Narrow" pitchFamily="34" charset="0"/>
              </a:rPr>
              <a:t>as strong feeling usually directed toward </a:t>
            </a:r>
            <a:r>
              <a:rPr lang="en-US" sz="2800" dirty="0" smtClean="0">
                <a:solidFill>
                  <a:schemeClr val="accent6"/>
                </a:solidFill>
                <a:latin typeface="Arial Narrow" pitchFamily="34" charset="0"/>
              </a:rPr>
              <a:t>a specific object </a:t>
            </a:r>
            <a:r>
              <a:rPr lang="en-US" sz="2800" dirty="0" smtClean="0">
                <a:latin typeface="Arial Narrow" pitchFamily="34" charset="0"/>
              </a:rPr>
              <a:t>and typically accompanied by </a:t>
            </a:r>
            <a:r>
              <a:rPr lang="en-US" sz="2800" dirty="0" smtClean="0">
                <a:solidFill>
                  <a:schemeClr val="accent6"/>
                </a:solidFill>
                <a:latin typeface="Arial Narrow" pitchFamily="34" charset="0"/>
              </a:rPr>
              <a:t>physiological and behavioral</a:t>
            </a:r>
            <a:r>
              <a:rPr lang="en-US" sz="2800" dirty="0" smtClean="0">
                <a:latin typeface="Arial Narrow" pitchFamily="34" charset="0"/>
              </a:rPr>
              <a:t> changes in the body.</a:t>
            </a:r>
          </a:p>
          <a:p>
            <a:pPr eaLnBrk="1" hangingPunct="1">
              <a:defRPr/>
            </a:pPr>
            <a:r>
              <a:rPr lang="en-US" sz="2800" dirty="0" smtClean="0">
                <a:latin typeface="Arial Narrow" pitchFamily="34" charset="0"/>
              </a:rPr>
              <a:t>Emotions serve a biological purpose</a:t>
            </a:r>
          </a:p>
          <a:p>
            <a:pPr eaLnBrk="1" hangingPunct="1">
              <a:defRPr/>
            </a:pPr>
            <a:endParaRPr lang="en-US" sz="2800" dirty="0" smtClean="0">
              <a:latin typeface="Arial Narrow" pitchFamily="34" charset="0"/>
            </a:endParaRPr>
          </a:p>
          <a:p>
            <a:pPr eaLnBrk="1" hangingPunct="1">
              <a:buFont typeface="Wingdings" panose="05000000000000000000" pitchFamily="2" charset="2"/>
              <a:buNone/>
              <a:defRPr/>
            </a:pPr>
            <a:endParaRPr lang="en-US" sz="2800" dirty="0" smtClean="0">
              <a:latin typeface="Arial Narrow" pitchFamily="34"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87">
                                            <p:bg/>
                                          </p:spTgt>
                                        </p:tgtEl>
                                        <p:attrNameLst>
                                          <p:attrName>style.visibility</p:attrName>
                                        </p:attrNameLst>
                                      </p:cBhvr>
                                      <p:to>
                                        <p:strVal val="visible"/>
                                      </p:to>
                                    </p:set>
                                    <p:animEffect transition="in" filter="box(in)">
                                      <p:cBhvr>
                                        <p:cTn id="7" dur="500"/>
                                        <p:tgtEl>
                                          <p:spTgt spid="16387">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box(in)">
                                      <p:cBhvr>
                                        <p:cTn id="12" dur="500"/>
                                        <p:tgtEl>
                                          <p:spTgt spid="163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387">
                                            <p:txEl>
                                              <p:pRg st="1" end="1"/>
                                            </p:txEl>
                                          </p:spTgt>
                                        </p:tgtEl>
                                        <p:attrNameLst>
                                          <p:attrName>style.visibility</p:attrName>
                                        </p:attrNameLst>
                                      </p:cBhvr>
                                      <p:to>
                                        <p:strVal val="visible"/>
                                      </p:to>
                                    </p:set>
                                    <p:animEffect transition="in" filter="box(in)">
                                      <p:cBhvr>
                                        <p:cTn id="17" dur="500"/>
                                        <p:tgtEl>
                                          <p:spTgt spid="16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nimBg="1"/>
    </p:bld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r>
              <a:rPr lang="en-US" altLang="en-US" smtClean="0"/>
              <a:t>Emotions </a:t>
            </a:r>
          </a:p>
        </p:txBody>
      </p:sp>
      <p:sp>
        <p:nvSpPr>
          <p:cNvPr id="61443" name="Content Placeholder 2"/>
          <p:cNvSpPr>
            <a:spLocks noGrp="1"/>
          </p:cNvSpPr>
          <p:nvPr>
            <p:ph idx="1"/>
          </p:nvPr>
        </p:nvSpPr>
        <p:spPr>
          <a:xfrm>
            <a:off x="457200" y="1219200"/>
            <a:ext cx="8229600" cy="4800600"/>
          </a:xfrm>
          <a:ln>
            <a:solidFill>
              <a:schemeClr val="accent1"/>
            </a:solidFill>
            <a:miter lim="800000"/>
            <a:headEnd/>
            <a:tailEnd/>
          </a:ln>
        </p:spPr>
        <p:txBody>
          <a:bodyPr/>
          <a:lstStyle/>
          <a:p>
            <a:r>
              <a:rPr lang="en-US" altLang="en-US" i="1" smtClean="0"/>
              <a:t>“Emotions are powerful things; whether we like it or not, emotions are involved in every single decision and action we take. </a:t>
            </a:r>
          </a:p>
          <a:p>
            <a:r>
              <a:rPr lang="en-US" altLang="en-US" i="1" smtClean="0"/>
              <a:t>If we don’t acknowledge their importance within us, and within the people we live and work with, then we’re missing a trick”</a:t>
            </a:r>
            <a:endParaRPr lang="en-US" altLang="en-US" smtClean="0"/>
          </a:p>
          <a:p>
            <a:pPr>
              <a:buFont typeface="Wingdings" panose="05000000000000000000" pitchFamily="2" charset="2"/>
              <a:buNone/>
            </a:pPr>
            <a:r>
              <a:rPr lang="en-US" altLang="en-US" i="1" smtClean="0"/>
              <a:t>    </a:t>
            </a:r>
            <a:r>
              <a:rPr lang="en-US" altLang="en-US" sz="2000" i="1" smtClean="0"/>
              <a:t>Sparrow and knight (2006)</a:t>
            </a:r>
            <a:endParaRPr lang="en-US" altLang="en-US" sz="2000" smtClean="0"/>
          </a:p>
          <a:p>
            <a:endParaRPr lang="en-US" altLang="en-US" sz="200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43">
                                            <p:bg/>
                                          </p:spTgt>
                                        </p:tgtEl>
                                        <p:attrNameLst>
                                          <p:attrName>style.visibility</p:attrName>
                                        </p:attrNameLst>
                                      </p:cBhvr>
                                      <p:to>
                                        <p:strVal val="visible"/>
                                      </p:to>
                                    </p:set>
                                    <p:animEffect transition="in" filter="box(in)">
                                      <p:cBhvr>
                                        <p:cTn id="7" dur="500"/>
                                        <p:tgtEl>
                                          <p:spTgt spid="6144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1443">
                                            <p:txEl>
                                              <p:pRg st="0" end="0"/>
                                            </p:txEl>
                                          </p:spTgt>
                                        </p:tgtEl>
                                        <p:attrNameLst>
                                          <p:attrName>style.visibility</p:attrName>
                                        </p:attrNameLst>
                                      </p:cBhvr>
                                      <p:to>
                                        <p:strVal val="visible"/>
                                      </p:to>
                                    </p:set>
                                    <p:animEffect transition="in" filter="box(in)">
                                      <p:cBhvr>
                                        <p:cTn id="12" dur="500"/>
                                        <p:tgtEl>
                                          <p:spTgt spid="614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1443">
                                            <p:txEl>
                                              <p:pRg st="1" end="1"/>
                                            </p:txEl>
                                          </p:spTgt>
                                        </p:tgtEl>
                                        <p:attrNameLst>
                                          <p:attrName>style.visibility</p:attrName>
                                        </p:attrNameLst>
                                      </p:cBhvr>
                                      <p:to>
                                        <p:strVal val="visible"/>
                                      </p:to>
                                    </p:set>
                                    <p:animEffect transition="in" filter="box(in)">
                                      <p:cBhvr>
                                        <p:cTn id="17" dur="500"/>
                                        <p:tgtEl>
                                          <p:spTgt spid="6144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1443">
                                            <p:txEl>
                                              <p:pRg st="2" end="2"/>
                                            </p:txEl>
                                          </p:spTgt>
                                        </p:tgtEl>
                                        <p:attrNameLst>
                                          <p:attrName>style.visibility</p:attrName>
                                        </p:attrNameLst>
                                      </p:cBhvr>
                                      <p:to>
                                        <p:strVal val="visible"/>
                                      </p:to>
                                    </p:set>
                                    <p:animEffect transition="in" filter="box(in)">
                                      <p:cBhvr>
                                        <p:cTn id="22" dur="500"/>
                                        <p:tgtEl>
                                          <p:spTgt spid="614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nimBg="1"/>
    </p:bld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altLang="en-US" smtClean="0"/>
              <a:t>Emotions . . .</a:t>
            </a:r>
          </a:p>
        </p:txBody>
      </p:sp>
      <p:sp>
        <p:nvSpPr>
          <p:cNvPr id="138243" name="Rectangle 3"/>
          <p:cNvSpPr>
            <a:spLocks noGrp="1" noChangeArrowheads="1"/>
          </p:cNvSpPr>
          <p:nvPr>
            <p:ph idx="1"/>
          </p:nvPr>
        </p:nvSpPr>
        <p:spPr>
          <a:xfrm>
            <a:off x="152400" y="2017713"/>
            <a:ext cx="8802688" cy="4114800"/>
          </a:xfrm>
          <a:ln>
            <a:solidFill>
              <a:schemeClr val="accent1"/>
            </a:solidFill>
            <a:miter lim="800000"/>
            <a:headEnd/>
            <a:tailEnd/>
          </a:ln>
        </p:spPr>
        <p:txBody>
          <a:bodyPr/>
          <a:lstStyle/>
          <a:p>
            <a:pPr algn="ctr">
              <a:buFont typeface="Wingdings" panose="05000000000000000000" pitchFamily="2" charset="2"/>
              <a:buNone/>
            </a:pPr>
            <a:r>
              <a:rPr lang="en-US" altLang="en-US" sz="4400" smtClean="0"/>
              <a:t>Discuss</a:t>
            </a:r>
          </a:p>
          <a:p>
            <a:pPr algn="ctr">
              <a:buFont typeface="Wingdings" panose="05000000000000000000" pitchFamily="2" charset="2"/>
              <a:buNone/>
            </a:pPr>
            <a:r>
              <a:rPr lang="en-US" altLang="en-US" sz="4400" smtClean="0"/>
              <a:t>  Emotions are good advisers but terrible masters.</a:t>
            </a:r>
          </a:p>
          <a:p>
            <a:pPr>
              <a:buFont typeface="Wingdings" panose="05000000000000000000" pitchFamily="2" charset="2"/>
              <a:buNone/>
            </a:pPr>
            <a:endParaRPr lang="en-US" altLang="en-US" sz="440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Title 1"/>
          <p:cNvSpPr>
            <a:spLocks noGrp="1"/>
          </p:cNvSpPr>
          <p:nvPr>
            <p:ph type="title"/>
          </p:nvPr>
        </p:nvSpPr>
        <p:spPr>
          <a:xfrm>
            <a:off x="152400" y="381000"/>
            <a:ext cx="8686800" cy="685800"/>
          </a:xfrm>
        </p:spPr>
        <p:txBody>
          <a:bodyPr/>
          <a:lstStyle/>
          <a:p>
            <a:pPr eaLnBrk="1" hangingPunct="1">
              <a:defRPr/>
            </a:pPr>
            <a:r>
              <a:rPr lang="en-US" sz="2800" dirty="0" smtClean="0">
                <a:solidFill>
                  <a:srgbClr val="0000CC"/>
                </a:solidFill>
                <a:effectLst>
                  <a:outerShdw blurRad="38100" dist="38100" dir="2700000" algn="tl">
                    <a:srgbClr val="000000">
                      <a:alpha val="43137"/>
                    </a:srgbClr>
                  </a:outerShdw>
                </a:effectLst>
                <a:latin typeface="Copperplate Gothic Light" pitchFamily="34" charset="0"/>
              </a:rPr>
              <a:t/>
            </a:r>
            <a:br>
              <a:rPr lang="en-US" sz="2800" dirty="0" smtClean="0">
                <a:solidFill>
                  <a:srgbClr val="0000CC"/>
                </a:solidFill>
                <a:effectLst>
                  <a:outerShdw blurRad="38100" dist="38100" dir="2700000" algn="tl">
                    <a:srgbClr val="000000">
                      <a:alpha val="43137"/>
                    </a:srgbClr>
                  </a:outerShdw>
                </a:effectLst>
                <a:latin typeface="Copperplate Gothic Light" pitchFamily="34" charset="0"/>
              </a:rPr>
            </a:br>
            <a:r>
              <a:rPr lang="en-US" sz="2800" dirty="0" smtClean="0">
                <a:solidFill>
                  <a:srgbClr val="0000CC"/>
                </a:solidFill>
                <a:effectLst>
                  <a:outerShdw blurRad="38100" dist="38100" dir="2700000" algn="tl">
                    <a:srgbClr val="000000">
                      <a:alpha val="43137"/>
                    </a:srgbClr>
                  </a:outerShdw>
                </a:effectLst>
                <a:latin typeface="Copperplate Gothic Light" pitchFamily="34" charset="0"/>
              </a:rPr>
              <a:t>Suggestions for Effective Participation</a:t>
            </a:r>
            <a:br>
              <a:rPr lang="en-US" sz="2800" dirty="0" smtClean="0">
                <a:solidFill>
                  <a:srgbClr val="0000CC"/>
                </a:solidFill>
                <a:effectLst>
                  <a:outerShdw blurRad="38100" dist="38100" dir="2700000" algn="tl">
                    <a:srgbClr val="000000">
                      <a:alpha val="43137"/>
                    </a:srgbClr>
                  </a:outerShdw>
                </a:effectLst>
                <a:latin typeface="Copperplate Gothic Light" pitchFamily="34" charset="0"/>
              </a:rPr>
            </a:br>
            <a:endParaRPr lang="en-US" sz="4000" dirty="0" smtClean="0">
              <a:solidFill>
                <a:srgbClr val="0000CC"/>
              </a:solidFill>
              <a:effectLst>
                <a:outerShdw blurRad="38100" dist="38100" dir="2700000" algn="tl">
                  <a:srgbClr val="000000">
                    <a:alpha val="43137"/>
                  </a:srgbClr>
                </a:outerShdw>
              </a:effectLst>
              <a:latin typeface="Copperplate Gothic Light" pitchFamily="34" charset="0"/>
            </a:endParaRPr>
          </a:p>
        </p:txBody>
      </p:sp>
      <p:sp>
        <p:nvSpPr>
          <p:cNvPr id="34819" name="Content Placeholder 2"/>
          <p:cNvSpPr>
            <a:spLocks noGrp="1"/>
          </p:cNvSpPr>
          <p:nvPr>
            <p:ph idx="1"/>
          </p:nvPr>
        </p:nvSpPr>
        <p:spPr>
          <a:xfrm>
            <a:off x="152400" y="1066800"/>
            <a:ext cx="8839200" cy="5562600"/>
          </a:xfrm>
          <a:ln>
            <a:solidFill>
              <a:schemeClr val="accent1"/>
            </a:solidFill>
            <a:miter lim="800000"/>
            <a:headEnd/>
            <a:tailEnd/>
          </a:ln>
        </p:spPr>
        <p:txBody>
          <a:bodyPr/>
          <a:lstStyle/>
          <a:p>
            <a:pPr eaLnBrk="1" hangingPunct="1">
              <a:buFont typeface="Wingdings" panose="05000000000000000000" pitchFamily="2" charset="2"/>
              <a:buNone/>
            </a:pPr>
            <a:r>
              <a:rPr lang="en-US" altLang="en-US" smtClean="0">
                <a:solidFill>
                  <a:srgbClr val="0000CC"/>
                </a:solidFill>
                <a:latin typeface="Goudy Old Style" panose="02020502050305020303" pitchFamily="18" charset="0"/>
              </a:rPr>
              <a:t>DO</a:t>
            </a:r>
            <a:r>
              <a:rPr lang="en-US" altLang="en-US" smtClean="0">
                <a:latin typeface="Goudy Old Style" panose="02020502050305020303" pitchFamily="18" charset="0"/>
              </a:rPr>
              <a:t>:</a:t>
            </a:r>
            <a:endParaRPr lang="en-US" altLang="en-US" sz="2400" smtClean="0">
              <a:latin typeface="Goudy Old Style" panose="02020502050305020303" pitchFamily="18" charset="0"/>
            </a:endParaRPr>
          </a:p>
          <a:p>
            <a:pPr eaLnBrk="1" hangingPunct="1"/>
            <a:r>
              <a:rPr lang="en-US" altLang="en-US" sz="2400" smtClean="0">
                <a:latin typeface="Goudy Old Style" panose="02020502050305020303" pitchFamily="18" charset="0"/>
              </a:rPr>
              <a:t>Ask a question when you have one.</a:t>
            </a:r>
          </a:p>
          <a:p>
            <a:pPr eaLnBrk="1" hangingPunct="1"/>
            <a:r>
              <a:rPr lang="en-US" altLang="en-US" sz="2400" smtClean="0">
                <a:latin typeface="Goudy Old Style" panose="02020502050305020303" pitchFamily="18" charset="0"/>
              </a:rPr>
              <a:t> Feel free to share an illustration.</a:t>
            </a:r>
          </a:p>
          <a:p>
            <a:pPr eaLnBrk="1" hangingPunct="1"/>
            <a:r>
              <a:rPr lang="en-US" altLang="en-US" sz="2400" smtClean="0">
                <a:latin typeface="Goudy Old Style" panose="02020502050305020303" pitchFamily="18" charset="0"/>
              </a:rPr>
              <a:t> Request an example if a point is not clear.</a:t>
            </a:r>
          </a:p>
          <a:p>
            <a:pPr eaLnBrk="1" hangingPunct="1"/>
            <a:r>
              <a:rPr lang="en-US" altLang="en-US" sz="2400" smtClean="0">
                <a:latin typeface="Goudy Old Style" panose="02020502050305020303" pitchFamily="18" charset="0"/>
              </a:rPr>
              <a:t> Search for ways in which you can apply a general principle or idea to your work.</a:t>
            </a:r>
          </a:p>
          <a:p>
            <a:pPr eaLnBrk="1" hangingPunct="1"/>
            <a:r>
              <a:rPr lang="en-US" altLang="en-US" sz="2400" smtClean="0">
                <a:latin typeface="Goudy Old Style" panose="02020502050305020303" pitchFamily="18" charset="0"/>
              </a:rPr>
              <a:t> Try to evaluate how you are already performing a skill based on new techniques you are learning.</a:t>
            </a:r>
          </a:p>
          <a:p>
            <a:pPr eaLnBrk="1" hangingPunct="1"/>
            <a:r>
              <a:rPr lang="en-US" altLang="en-US" sz="2400" smtClean="0">
                <a:latin typeface="Goudy Old Style" panose="02020502050305020303" pitchFamily="18" charset="0"/>
              </a:rPr>
              <a:t> Think of ways you can pass on ideas to your subordinates and coworkers.</a:t>
            </a:r>
          </a:p>
          <a:p>
            <a:pPr eaLnBrk="1" hangingPunct="1"/>
            <a:r>
              <a:rPr lang="en-US" altLang="en-US" sz="2400" smtClean="0">
                <a:latin typeface="Goudy Old Style" panose="02020502050305020303" pitchFamily="18" charset="0"/>
              </a:rPr>
              <a:t> Be skeptical—don’t automatically accept everything you hear.</a:t>
            </a:r>
          </a:p>
          <a:p>
            <a:pPr eaLnBrk="1" hangingPunct="1"/>
            <a:r>
              <a:rPr lang="en-US" altLang="en-US" sz="2400" smtClean="0">
                <a:latin typeface="Goudy Old Style" panose="02020502050305020303" pitchFamily="18" charset="0"/>
              </a:rPr>
              <a:t> Feel free to ask for clarification.</a:t>
            </a:r>
          </a:p>
          <a:p>
            <a:pPr eaLnBrk="1" hangingPunct="1"/>
            <a:r>
              <a:rPr lang="en-US" altLang="en-US" sz="2400" smtClean="0">
                <a:latin typeface="Goudy Old Style" panose="02020502050305020303" pitchFamily="18" charset="0"/>
              </a:rPr>
              <a:t> Respect the ideas of other Px.</a:t>
            </a:r>
          </a:p>
        </p:txBody>
      </p:sp>
      <p:pic>
        <p:nvPicPr>
          <p:cNvPr id="5" name="Picture 2" descr="http://www.genedelibero.com/wp-content/uploads/2009/10/leadership_compass-300x2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819">
                                            <p:bg/>
                                          </p:spTgt>
                                        </p:tgtEl>
                                        <p:attrNameLst>
                                          <p:attrName>style.visibility</p:attrName>
                                        </p:attrNameLst>
                                      </p:cBhvr>
                                      <p:to>
                                        <p:strVal val="visible"/>
                                      </p:to>
                                    </p:set>
                                    <p:animEffect transition="in" filter="box(in)">
                                      <p:cBhvr>
                                        <p:cTn id="7" dur="500"/>
                                        <p:tgtEl>
                                          <p:spTgt spid="34819">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4819">
                                            <p:txEl>
                                              <p:pRg st="0" end="0"/>
                                            </p:txEl>
                                          </p:spTgt>
                                        </p:tgtEl>
                                        <p:attrNameLst>
                                          <p:attrName>style.visibility</p:attrName>
                                        </p:attrNameLst>
                                      </p:cBhvr>
                                      <p:to>
                                        <p:strVal val="visible"/>
                                      </p:to>
                                    </p:set>
                                    <p:animEffect transition="in" filter="box(in)">
                                      <p:cBhvr>
                                        <p:cTn id="12" dur="500"/>
                                        <p:tgtEl>
                                          <p:spTgt spid="348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4819">
                                            <p:txEl>
                                              <p:pRg st="1" end="1"/>
                                            </p:txEl>
                                          </p:spTgt>
                                        </p:tgtEl>
                                        <p:attrNameLst>
                                          <p:attrName>style.visibility</p:attrName>
                                        </p:attrNameLst>
                                      </p:cBhvr>
                                      <p:to>
                                        <p:strVal val="visible"/>
                                      </p:to>
                                    </p:set>
                                    <p:animEffect transition="in" filter="box(in)">
                                      <p:cBhvr>
                                        <p:cTn id="17" dur="500"/>
                                        <p:tgtEl>
                                          <p:spTgt spid="3481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4819">
                                            <p:txEl>
                                              <p:pRg st="2" end="2"/>
                                            </p:txEl>
                                          </p:spTgt>
                                        </p:tgtEl>
                                        <p:attrNameLst>
                                          <p:attrName>style.visibility</p:attrName>
                                        </p:attrNameLst>
                                      </p:cBhvr>
                                      <p:to>
                                        <p:strVal val="visible"/>
                                      </p:to>
                                    </p:set>
                                    <p:animEffect transition="in" filter="box(in)">
                                      <p:cBhvr>
                                        <p:cTn id="22" dur="500"/>
                                        <p:tgtEl>
                                          <p:spTgt spid="3481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4819">
                                            <p:txEl>
                                              <p:pRg st="3" end="3"/>
                                            </p:txEl>
                                          </p:spTgt>
                                        </p:tgtEl>
                                        <p:attrNameLst>
                                          <p:attrName>style.visibility</p:attrName>
                                        </p:attrNameLst>
                                      </p:cBhvr>
                                      <p:to>
                                        <p:strVal val="visible"/>
                                      </p:to>
                                    </p:set>
                                    <p:animEffect transition="in" filter="box(in)">
                                      <p:cBhvr>
                                        <p:cTn id="27" dur="500"/>
                                        <p:tgtEl>
                                          <p:spTgt spid="3481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4819">
                                            <p:txEl>
                                              <p:pRg st="4" end="4"/>
                                            </p:txEl>
                                          </p:spTgt>
                                        </p:tgtEl>
                                        <p:attrNameLst>
                                          <p:attrName>style.visibility</p:attrName>
                                        </p:attrNameLst>
                                      </p:cBhvr>
                                      <p:to>
                                        <p:strVal val="visible"/>
                                      </p:to>
                                    </p:set>
                                    <p:animEffect transition="in" filter="box(in)">
                                      <p:cBhvr>
                                        <p:cTn id="32" dur="500"/>
                                        <p:tgtEl>
                                          <p:spTgt spid="3481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4819">
                                            <p:txEl>
                                              <p:pRg st="5" end="5"/>
                                            </p:txEl>
                                          </p:spTgt>
                                        </p:tgtEl>
                                        <p:attrNameLst>
                                          <p:attrName>style.visibility</p:attrName>
                                        </p:attrNameLst>
                                      </p:cBhvr>
                                      <p:to>
                                        <p:strVal val="visible"/>
                                      </p:to>
                                    </p:set>
                                    <p:animEffect transition="in" filter="box(in)">
                                      <p:cBhvr>
                                        <p:cTn id="37" dur="500"/>
                                        <p:tgtEl>
                                          <p:spTgt spid="34819">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4819">
                                            <p:txEl>
                                              <p:pRg st="6" end="6"/>
                                            </p:txEl>
                                          </p:spTgt>
                                        </p:tgtEl>
                                        <p:attrNameLst>
                                          <p:attrName>style.visibility</p:attrName>
                                        </p:attrNameLst>
                                      </p:cBhvr>
                                      <p:to>
                                        <p:strVal val="visible"/>
                                      </p:to>
                                    </p:set>
                                    <p:animEffect transition="in" filter="box(in)">
                                      <p:cBhvr>
                                        <p:cTn id="42" dur="500"/>
                                        <p:tgtEl>
                                          <p:spTgt spid="34819">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4819">
                                            <p:txEl>
                                              <p:pRg st="7" end="7"/>
                                            </p:txEl>
                                          </p:spTgt>
                                        </p:tgtEl>
                                        <p:attrNameLst>
                                          <p:attrName>style.visibility</p:attrName>
                                        </p:attrNameLst>
                                      </p:cBhvr>
                                      <p:to>
                                        <p:strVal val="visible"/>
                                      </p:to>
                                    </p:set>
                                    <p:animEffect transition="in" filter="box(in)">
                                      <p:cBhvr>
                                        <p:cTn id="47" dur="500"/>
                                        <p:tgtEl>
                                          <p:spTgt spid="34819">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4819">
                                            <p:txEl>
                                              <p:pRg st="8" end="8"/>
                                            </p:txEl>
                                          </p:spTgt>
                                        </p:tgtEl>
                                        <p:attrNameLst>
                                          <p:attrName>style.visibility</p:attrName>
                                        </p:attrNameLst>
                                      </p:cBhvr>
                                      <p:to>
                                        <p:strVal val="visible"/>
                                      </p:to>
                                    </p:set>
                                    <p:animEffect transition="in" filter="box(in)">
                                      <p:cBhvr>
                                        <p:cTn id="52" dur="500"/>
                                        <p:tgtEl>
                                          <p:spTgt spid="34819">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4819">
                                            <p:txEl>
                                              <p:pRg st="9" end="9"/>
                                            </p:txEl>
                                          </p:spTgt>
                                        </p:tgtEl>
                                        <p:attrNameLst>
                                          <p:attrName>style.visibility</p:attrName>
                                        </p:attrNameLst>
                                      </p:cBhvr>
                                      <p:to>
                                        <p:strVal val="visible"/>
                                      </p:to>
                                    </p:set>
                                    <p:animEffect transition="in" filter="box(in)">
                                      <p:cBhvr>
                                        <p:cTn id="57" dur="500"/>
                                        <p:tgtEl>
                                          <p:spTgt spid="34819">
                                            <p:txEl>
                                              <p:pRg st="9" end="9"/>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500" fill="hold"/>
                                        <p:tgtEl>
                                          <p:spTgt spid="5"/>
                                        </p:tgtEl>
                                        <p:attrNameLst>
                                          <p:attrName>ppt_x</p:attrName>
                                        </p:attrNameLst>
                                      </p:cBhvr>
                                      <p:tavLst>
                                        <p:tav tm="0">
                                          <p:val>
                                            <p:strVal val="#ppt_x"/>
                                          </p:val>
                                        </p:tav>
                                        <p:tav tm="100000">
                                          <p:val>
                                            <p:strVal val="#ppt_x"/>
                                          </p:val>
                                        </p:tav>
                                      </p:tavLst>
                                    </p:anim>
                                    <p:anim calcmode="lin" valueType="num">
                                      <p:cBhvr additive="base">
                                        <p:cTn id="6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nimBg="1"/>
    </p:bld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9266" name="Title 1"/>
          <p:cNvSpPr>
            <a:spLocks noGrp="1"/>
          </p:cNvSpPr>
          <p:nvPr>
            <p:ph type="title"/>
          </p:nvPr>
        </p:nvSpPr>
        <p:spPr>
          <a:xfrm>
            <a:off x="609600" y="0"/>
            <a:ext cx="8077200" cy="1143000"/>
          </a:xfrm>
        </p:spPr>
        <p:txBody>
          <a:bodyPr/>
          <a:lstStyle/>
          <a:p>
            <a:pPr algn="l"/>
            <a:r>
              <a:rPr lang="en-US" altLang="en-US" smtClean="0"/>
              <a:t>EQ or EI </a:t>
            </a:r>
          </a:p>
        </p:txBody>
      </p:sp>
      <p:sp>
        <p:nvSpPr>
          <p:cNvPr id="13314" name="Content Placeholder 2"/>
          <p:cNvSpPr>
            <a:spLocks noGrp="1"/>
          </p:cNvSpPr>
          <p:nvPr>
            <p:ph idx="1"/>
          </p:nvPr>
        </p:nvSpPr>
        <p:spPr>
          <a:xfrm>
            <a:off x="609600" y="1295400"/>
            <a:ext cx="8229600" cy="5486400"/>
          </a:xfrm>
          <a:ln>
            <a:solidFill>
              <a:schemeClr val="accent1"/>
            </a:solidFill>
          </a:ln>
        </p:spPr>
        <p:txBody>
          <a:bodyPr rtlCol="0">
            <a:normAutofit lnSpcReduction="10000"/>
          </a:bodyPr>
          <a:lstStyle/>
          <a:p>
            <a:pPr fontAlgn="auto">
              <a:spcAft>
                <a:spcPts val="0"/>
              </a:spcAft>
              <a:defRPr/>
            </a:pPr>
            <a:r>
              <a:rPr lang="en-US" dirty="0" smtClean="0">
                <a:solidFill>
                  <a:schemeClr val="accent2"/>
                </a:solidFill>
                <a:latin typeface="Times New Roman" pitchFamily="18" charset="0"/>
                <a:cs typeface="Times New Roman" pitchFamily="18" charset="0"/>
              </a:rPr>
              <a:t>EI</a:t>
            </a:r>
            <a:r>
              <a:rPr lang="en-US" dirty="0" smtClean="0">
                <a:latin typeface="Times New Roman" pitchFamily="18" charset="0"/>
                <a:cs typeface="Times New Roman" pitchFamily="18" charset="0"/>
              </a:rPr>
              <a:t> is the capacity for </a:t>
            </a:r>
            <a:r>
              <a:rPr lang="en-US" dirty="0" smtClean="0">
                <a:solidFill>
                  <a:schemeClr val="accent2"/>
                </a:solidFill>
                <a:latin typeface="Times New Roman" pitchFamily="18" charset="0"/>
                <a:cs typeface="Times New Roman" pitchFamily="18" charset="0"/>
              </a:rPr>
              <a:t>awareness</a:t>
            </a:r>
            <a:r>
              <a:rPr lang="en-US" dirty="0" smtClean="0">
                <a:latin typeface="Times New Roman" pitchFamily="18" charset="0"/>
                <a:cs typeface="Times New Roman" pitchFamily="18" charset="0"/>
              </a:rPr>
              <a:t> of </a:t>
            </a:r>
            <a:r>
              <a:rPr lang="en-US" b="0" dirty="0" smtClean="0">
                <a:solidFill>
                  <a:srgbClr val="FF33CC"/>
                </a:solidFill>
                <a:latin typeface="Times New Roman" pitchFamily="18" charset="0"/>
                <a:cs typeface="Times New Roman" pitchFamily="18" charset="0"/>
              </a:rPr>
              <a:t>our</a:t>
            </a:r>
            <a:r>
              <a:rPr lang="en-US" dirty="0" smtClean="0">
                <a:latin typeface="Times New Roman" pitchFamily="18" charset="0"/>
                <a:cs typeface="Times New Roman" pitchFamily="18" charset="0"/>
              </a:rPr>
              <a:t> </a:t>
            </a:r>
            <a:r>
              <a:rPr lang="en-US" b="0" dirty="0" smtClean="0">
                <a:solidFill>
                  <a:srgbClr val="FF33CC"/>
                </a:solidFill>
                <a:latin typeface="Times New Roman" pitchFamily="18" charset="0"/>
                <a:cs typeface="Times New Roman" pitchFamily="18" charset="0"/>
              </a:rPr>
              <a:t>own</a:t>
            </a:r>
            <a:r>
              <a:rPr lang="en-US" dirty="0" smtClean="0">
                <a:latin typeface="Times New Roman" pitchFamily="18" charset="0"/>
                <a:cs typeface="Times New Roman" pitchFamily="18" charset="0"/>
              </a:rPr>
              <a:t> moods and attitudes and of those of </a:t>
            </a:r>
            <a:r>
              <a:rPr lang="en-US" b="0" dirty="0" smtClean="0">
                <a:solidFill>
                  <a:srgbClr val="FF33CC"/>
                </a:solidFill>
                <a:latin typeface="Times New Roman" pitchFamily="18" charset="0"/>
                <a:cs typeface="Times New Roman" pitchFamily="18" charset="0"/>
              </a:rPr>
              <a:t>others</a:t>
            </a:r>
            <a:r>
              <a:rPr lang="en-US" dirty="0" smtClean="0">
                <a:latin typeface="Times New Roman" pitchFamily="18" charset="0"/>
                <a:cs typeface="Times New Roman" pitchFamily="18" charset="0"/>
              </a:rPr>
              <a:t> and the ability for </a:t>
            </a:r>
            <a:r>
              <a:rPr lang="en-US" dirty="0" smtClean="0">
                <a:solidFill>
                  <a:schemeClr val="accent2"/>
                </a:solidFill>
                <a:latin typeface="Times New Roman" pitchFamily="18" charset="0"/>
                <a:cs typeface="Times New Roman" pitchFamily="18" charset="0"/>
              </a:rPr>
              <a:t>managing</a:t>
            </a:r>
            <a:r>
              <a:rPr lang="en-US" dirty="0" smtClean="0">
                <a:latin typeface="Times New Roman" pitchFamily="18" charset="0"/>
                <a:cs typeface="Times New Roman" pitchFamily="18" charset="0"/>
              </a:rPr>
              <a:t> our selves well in our relationships with others” </a:t>
            </a:r>
            <a:r>
              <a:rPr lang="en-US" sz="2400" dirty="0" err="1" smtClean="0">
                <a:latin typeface="Times New Roman" pitchFamily="18" charset="0"/>
                <a:cs typeface="Times New Roman" pitchFamily="18" charset="0"/>
              </a:rPr>
              <a:t>Goleman</a:t>
            </a:r>
            <a:r>
              <a:rPr lang="en-US" sz="2400" dirty="0" smtClean="0">
                <a:latin typeface="Times New Roman" pitchFamily="18" charset="0"/>
                <a:cs typeface="Times New Roman" pitchFamily="18" charset="0"/>
              </a:rPr>
              <a:t>, 1998 </a:t>
            </a:r>
          </a:p>
          <a:p>
            <a:pPr fontAlgn="auto">
              <a:spcAft>
                <a:spcPts val="0"/>
              </a:spcAft>
              <a:buFont typeface="Wingdings" panose="05000000000000000000" pitchFamily="2" charset="2"/>
              <a:buNone/>
              <a:defRPr/>
            </a:pPr>
            <a:endParaRPr lang="en-US" sz="2400" dirty="0" smtClean="0">
              <a:latin typeface="Times New Roman" pitchFamily="18" charset="0"/>
              <a:cs typeface="Times New Roman" pitchFamily="18" charset="0"/>
            </a:endParaRPr>
          </a:p>
          <a:p>
            <a:pPr fontAlgn="auto">
              <a:spcAft>
                <a:spcPts val="0"/>
              </a:spcAft>
              <a:defRPr/>
            </a:pPr>
            <a:r>
              <a:rPr lang="en-US" dirty="0" smtClean="0">
                <a:solidFill>
                  <a:schemeClr val="accent2"/>
                </a:solidFill>
                <a:latin typeface="Times New Roman" pitchFamily="18" charset="0"/>
                <a:cs typeface="Times New Roman" pitchFamily="18" charset="0"/>
              </a:rPr>
              <a:t>EI</a:t>
            </a:r>
            <a:r>
              <a:rPr lang="en-US" dirty="0" smtClean="0">
                <a:latin typeface="Times New Roman" pitchFamily="18" charset="0"/>
                <a:cs typeface="Times New Roman" pitchFamily="18" charset="0"/>
              </a:rPr>
              <a:t> is the foundation for leadership and is “a type of </a:t>
            </a:r>
            <a:r>
              <a:rPr lang="en-US" dirty="0" smtClean="0">
                <a:solidFill>
                  <a:schemeClr val="accent2"/>
                </a:solidFill>
                <a:latin typeface="Times New Roman" pitchFamily="18" charset="0"/>
                <a:cs typeface="Times New Roman" pitchFamily="18" charset="0"/>
              </a:rPr>
              <a:t>social intelligence </a:t>
            </a:r>
            <a:r>
              <a:rPr lang="en-US" dirty="0" smtClean="0">
                <a:latin typeface="Times New Roman" pitchFamily="18" charset="0"/>
                <a:cs typeface="Times New Roman" pitchFamily="18" charset="0"/>
              </a:rPr>
              <a:t>that involves the ability to </a:t>
            </a:r>
            <a:r>
              <a:rPr lang="en-US" dirty="0" smtClean="0">
                <a:solidFill>
                  <a:srgbClr val="FF33CC"/>
                </a:solidFill>
                <a:latin typeface="Times New Roman" pitchFamily="18" charset="0"/>
                <a:cs typeface="Times New Roman" pitchFamily="18" charset="0"/>
              </a:rPr>
              <a:t>monitor</a:t>
            </a:r>
            <a:r>
              <a:rPr lang="en-US" dirty="0" smtClean="0">
                <a:latin typeface="Times New Roman" pitchFamily="18" charset="0"/>
                <a:cs typeface="Times New Roman" pitchFamily="18" charset="0"/>
              </a:rPr>
              <a:t> one’s </a:t>
            </a:r>
            <a:r>
              <a:rPr lang="en-US" b="0" dirty="0" smtClean="0">
                <a:solidFill>
                  <a:srgbClr val="FF33CC"/>
                </a:solidFill>
                <a:latin typeface="Times New Roman" pitchFamily="18" charset="0"/>
                <a:cs typeface="Times New Roman" pitchFamily="18" charset="0"/>
              </a:rPr>
              <a:t>own</a:t>
            </a:r>
            <a:r>
              <a:rPr lang="en-US" dirty="0" smtClean="0">
                <a:latin typeface="Times New Roman" pitchFamily="18" charset="0"/>
                <a:cs typeface="Times New Roman" pitchFamily="18" charset="0"/>
              </a:rPr>
              <a:t> and </a:t>
            </a:r>
            <a:r>
              <a:rPr lang="en-US" b="0" dirty="0" smtClean="0">
                <a:solidFill>
                  <a:srgbClr val="FF33CC"/>
                </a:solidFill>
                <a:latin typeface="Times New Roman" pitchFamily="18" charset="0"/>
                <a:cs typeface="Times New Roman" pitchFamily="18" charset="0"/>
              </a:rPr>
              <a:t>others</a:t>
            </a:r>
            <a:r>
              <a:rPr lang="en-US" dirty="0" smtClean="0">
                <a:latin typeface="Times New Roman" pitchFamily="18" charset="0"/>
                <a:cs typeface="Times New Roman" pitchFamily="18" charset="0"/>
              </a:rPr>
              <a:t> emotions, to discriminate among them, and to use the information to guide one’s thinking and actions. </a:t>
            </a:r>
            <a:r>
              <a:rPr lang="en-US" sz="2400" dirty="0" smtClean="0">
                <a:latin typeface="Times New Roman" pitchFamily="18" charset="0"/>
                <a:cs typeface="Times New Roman" pitchFamily="18" charset="0"/>
              </a:rPr>
              <a:t>Mayer &amp; </a:t>
            </a:r>
            <a:r>
              <a:rPr lang="en-US" sz="2400" dirty="0" err="1" smtClean="0">
                <a:latin typeface="Times New Roman" pitchFamily="18" charset="0"/>
                <a:cs typeface="Times New Roman" pitchFamily="18" charset="0"/>
              </a:rPr>
              <a:t>Salovey</a:t>
            </a:r>
            <a:r>
              <a:rPr lang="en-US" sz="2400" dirty="0" smtClean="0">
                <a:latin typeface="Times New Roman" pitchFamily="18" charset="0"/>
                <a:cs typeface="Times New Roman" pitchFamily="18" charset="0"/>
              </a:rPr>
              <a:t>, 2002</a:t>
            </a:r>
          </a:p>
          <a:p>
            <a:pPr fontAlgn="auto">
              <a:spcAft>
                <a:spcPts val="0"/>
              </a:spcAft>
              <a:defRPr/>
            </a:pPr>
            <a:endParaRPr lang="en-US" dirty="0" smtClean="0"/>
          </a:p>
        </p:txBody>
      </p:sp>
      <p:pic>
        <p:nvPicPr>
          <p:cNvPr id="139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0"/>
            <a:ext cx="2057400" cy="1447800"/>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4">
                                            <p:bg/>
                                          </p:spTgt>
                                        </p:tgtEl>
                                        <p:attrNameLst>
                                          <p:attrName>style.visibility</p:attrName>
                                        </p:attrNameLst>
                                      </p:cBhvr>
                                      <p:to>
                                        <p:strVal val="visible"/>
                                      </p:to>
                                    </p:set>
                                    <p:animEffect transition="in" filter="box(in)">
                                      <p:cBhvr>
                                        <p:cTn id="7" dur="500"/>
                                        <p:tgtEl>
                                          <p:spTgt spid="13314">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314">
                                            <p:txEl>
                                              <p:pRg st="0" end="0"/>
                                            </p:txEl>
                                          </p:spTgt>
                                        </p:tgtEl>
                                        <p:attrNameLst>
                                          <p:attrName>style.visibility</p:attrName>
                                        </p:attrNameLst>
                                      </p:cBhvr>
                                      <p:to>
                                        <p:strVal val="visible"/>
                                      </p:to>
                                    </p:set>
                                    <p:animEffect transition="in" filter="box(in)">
                                      <p:cBhvr>
                                        <p:cTn id="12" dur="500"/>
                                        <p:tgtEl>
                                          <p:spTgt spid="1331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314">
                                            <p:txEl>
                                              <p:pRg st="2" end="2"/>
                                            </p:txEl>
                                          </p:spTgt>
                                        </p:tgtEl>
                                        <p:attrNameLst>
                                          <p:attrName>style.visibility</p:attrName>
                                        </p:attrNameLst>
                                      </p:cBhvr>
                                      <p:to>
                                        <p:strVal val="visible"/>
                                      </p:to>
                                    </p:set>
                                    <p:animEffect transition="in" filter="box(in)">
                                      <p:cBhvr>
                                        <p:cTn id="17" dur="500"/>
                                        <p:tgtEl>
                                          <p:spTgt spid="133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14400" y="609600"/>
            <a:ext cx="8229600" cy="1219200"/>
          </a:xfrm>
        </p:spPr>
        <p:txBody>
          <a:bodyPr rtlCol="0">
            <a:normAutofit fontScale="90000"/>
          </a:bodyPr>
          <a:lstStyle/>
          <a:p>
            <a:pPr fontAlgn="auto">
              <a:spcAft>
                <a:spcPts val="0"/>
              </a:spcAft>
              <a:defRPr/>
            </a:pPr>
            <a:r>
              <a:rPr lang="en-US" sz="3600" dirty="0" smtClean="0">
                <a:latin typeface="Geneva"/>
              </a:rPr>
              <a:t>Relationship Between Observations, Interpretations and Emotions</a:t>
            </a:r>
            <a:br>
              <a:rPr lang="en-US" sz="3600" dirty="0" smtClean="0">
                <a:latin typeface="Geneva"/>
              </a:rPr>
            </a:br>
            <a:r>
              <a:rPr lang="en-US" sz="3600" dirty="0" smtClean="0">
                <a:latin typeface="Geneva"/>
              </a:rPr>
              <a:t>			</a:t>
            </a:r>
            <a:r>
              <a:rPr lang="en-US" sz="1800" dirty="0" smtClean="0">
                <a:solidFill>
                  <a:srgbClr val="000000"/>
                </a:solidFill>
                <a:latin typeface="Lucida Grande"/>
              </a:rPr>
              <a:t>From F. </a:t>
            </a:r>
            <a:r>
              <a:rPr lang="en-US" sz="1800" dirty="0" err="1" smtClean="0">
                <a:solidFill>
                  <a:srgbClr val="000000"/>
                </a:solidFill>
                <a:latin typeface="Lucida Grande"/>
              </a:rPr>
              <a:t>Kofman</a:t>
            </a:r>
            <a:r>
              <a:rPr lang="en-US" sz="1800" dirty="0" smtClean="0">
                <a:solidFill>
                  <a:srgbClr val="000000"/>
                </a:solidFill>
                <a:latin typeface="Lucida Grande"/>
              </a:rPr>
              <a:t>, "Emotion, Understanding the Basics"</a:t>
            </a:r>
            <a:endParaRPr lang="en-US" sz="1100" dirty="0" smtClean="0">
              <a:solidFill>
                <a:srgbClr val="000000"/>
              </a:solidFill>
              <a:latin typeface="Lucida Grande"/>
            </a:endParaRPr>
          </a:p>
        </p:txBody>
      </p:sp>
      <p:sp>
        <p:nvSpPr>
          <p:cNvPr id="140291" name="AutoShape 3"/>
          <p:cNvSpPr>
            <a:spLocks noChangeArrowheads="1"/>
          </p:cNvSpPr>
          <p:nvPr/>
        </p:nvSpPr>
        <p:spPr bwMode="auto">
          <a:xfrm>
            <a:off x="3200400" y="2667000"/>
            <a:ext cx="762000" cy="609600"/>
          </a:xfrm>
          <a:prstGeom prst="rightArrow">
            <a:avLst>
              <a:gd name="adj1" fmla="val 50000"/>
              <a:gd name="adj2" fmla="val 3125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solidFill>
                <a:srgbClr val="000000"/>
              </a:solidFill>
            </a:endParaRPr>
          </a:p>
        </p:txBody>
      </p:sp>
      <p:sp>
        <p:nvSpPr>
          <p:cNvPr id="140292" name="AutoShape 4"/>
          <p:cNvSpPr>
            <a:spLocks noChangeArrowheads="1"/>
          </p:cNvSpPr>
          <p:nvPr/>
        </p:nvSpPr>
        <p:spPr bwMode="auto">
          <a:xfrm>
            <a:off x="3962400" y="2362200"/>
            <a:ext cx="685800" cy="15240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solidFill>
                <a:srgbClr val="000000"/>
              </a:solidFill>
            </a:endParaRPr>
          </a:p>
        </p:txBody>
      </p:sp>
      <p:sp>
        <p:nvSpPr>
          <p:cNvPr id="140293" name="Text Box 5"/>
          <p:cNvSpPr txBox="1">
            <a:spLocks noChangeArrowheads="1"/>
          </p:cNvSpPr>
          <p:nvPr/>
        </p:nvSpPr>
        <p:spPr bwMode="auto">
          <a:xfrm>
            <a:off x="5486400" y="2133600"/>
            <a:ext cx="25146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GB" altLang="en-US">
              <a:solidFill>
                <a:srgbClr val="000000"/>
              </a:solidFill>
              <a:latin typeface="Geneva" panose="020B0503030404040204" pitchFamily="34" charset="0"/>
            </a:endParaRPr>
          </a:p>
        </p:txBody>
      </p:sp>
      <p:sp>
        <p:nvSpPr>
          <p:cNvPr id="84998" name="Rectangle 6"/>
          <p:cNvSpPr>
            <a:spLocks noChangeArrowheads="1"/>
          </p:cNvSpPr>
          <p:nvPr/>
        </p:nvSpPr>
        <p:spPr bwMode="auto">
          <a:xfrm>
            <a:off x="533400" y="2057400"/>
            <a:ext cx="2743200" cy="1676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rgbClr val="FFFF00"/>
                </a:solidFill>
                <a:latin typeface="Geneva" panose="020B0503030404040204" pitchFamily="34" charset="0"/>
              </a:rPr>
              <a:t>5.External</a:t>
            </a:r>
            <a:r>
              <a:rPr lang="en-US" altLang="en-US" b="1">
                <a:solidFill>
                  <a:srgbClr val="FFFFFF"/>
                </a:solidFill>
                <a:latin typeface="Geneva" panose="020B0503030404040204" pitchFamily="34" charset="0"/>
              </a:rPr>
              <a:t> </a:t>
            </a:r>
            <a:r>
              <a:rPr lang="en-US" altLang="en-US" b="1">
                <a:solidFill>
                  <a:srgbClr val="FFFF00"/>
                </a:solidFill>
                <a:latin typeface="Geneva" panose="020B0503030404040204" pitchFamily="34" charset="0"/>
              </a:rPr>
              <a:t>World</a:t>
            </a:r>
            <a:r>
              <a:rPr lang="en-US" altLang="en-US" b="1">
                <a:solidFill>
                  <a:srgbClr val="FFFFFF"/>
                </a:solidFill>
                <a:latin typeface="Geneva" panose="020B0503030404040204" pitchFamily="34" charset="0"/>
              </a:rPr>
              <a:t>:</a:t>
            </a:r>
          </a:p>
          <a:p>
            <a:pPr eaLnBrk="1" hangingPunct="1">
              <a:spcBef>
                <a:spcPct val="50000"/>
              </a:spcBef>
            </a:pPr>
            <a:r>
              <a:rPr lang="en-US" altLang="en-US" b="1">
                <a:solidFill>
                  <a:srgbClr val="FFFFFF"/>
                </a:solidFill>
                <a:latin typeface="Geneva" panose="020B0503030404040204" pitchFamily="34" charset="0"/>
              </a:rPr>
              <a:t>Events and observable</a:t>
            </a:r>
          </a:p>
          <a:p>
            <a:pPr eaLnBrk="1" hangingPunct="1">
              <a:spcBef>
                <a:spcPct val="50000"/>
              </a:spcBef>
            </a:pPr>
            <a:r>
              <a:rPr lang="en-US" altLang="en-US" b="1">
                <a:solidFill>
                  <a:srgbClr val="FFFFFF"/>
                </a:solidFill>
                <a:latin typeface="Geneva" panose="020B0503030404040204" pitchFamily="34" charset="0"/>
              </a:rPr>
              <a:t> facts</a:t>
            </a:r>
          </a:p>
        </p:txBody>
      </p:sp>
      <p:sp>
        <p:nvSpPr>
          <p:cNvPr id="84999" name="Rectangle 7"/>
          <p:cNvSpPr>
            <a:spLocks noChangeArrowheads="1"/>
          </p:cNvSpPr>
          <p:nvPr/>
        </p:nvSpPr>
        <p:spPr bwMode="auto">
          <a:xfrm>
            <a:off x="5486400" y="2286000"/>
            <a:ext cx="3352800" cy="838200"/>
          </a:xfrm>
          <a:prstGeom prst="rect">
            <a:avLst/>
          </a:prstGeom>
          <a:solidFill>
            <a:schemeClr val="accent1"/>
          </a:solidFill>
          <a:ln w="9525">
            <a:solidFill>
              <a:schemeClr val="tx1"/>
            </a:solidFill>
            <a:miter lim="800000"/>
            <a:headEnd/>
            <a:tailEnd/>
          </a:ln>
        </p:spPr>
        <p:txBody>
          <a:bodyPr wrap="none" anchor="ct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Times" panose="02020603050405020304" pitchFamily="18" charset="0"/>
              <a:buAutoNum type="arabicPeriod"/>
            </a:pPr>
            <a:r>
              <a:rPr lang="en-US" altLang="en-US" b="1">
                <a:solidFill>
                  <a:srgbClr val="FFFF00"/>
                </a:solidFill>
                <a:latin typeface="Geneva" panose="020B0503030404040204" pitchFamily="34" charset="0"/>
              </a:rPr>
              <a:t>Perception</a:t>
            </a:r>
            <a:r>
              <a:rPr lang="en-US" altLang="en-US" b="1">
                <a:solidFill>
                  <a:schemeClr val="bg2"/>
                </a:solidFill>
                <a:latin typeface="Geneva" panose="020B0503030404040204" pitchFamily="34" charset="0"/>
              </a:rPr>
              <a:t>:  Observation </a:t>
            </a:r>
          </a:p>
          <a:p>
            <a:pPr eaLnBrk="1" hangingPunct="1">
              <a:buFont typeface="Times" panose="02020603050405020304" pitchFamily="18" charset="0"/>
              <a:buNone/>
            </a:pPr>
            <a:endParaRPr lang="en-US" altLang="en-US" b="1">
              <a:solidFill>
                <a:srgbClr val="000000"/>
              </a:solidFill>
              <a:latin typeface="Geneva" panose="020B0503030404040204" pitchFamily="34" charset="0"/>
            </a:endParaRPr>
          </a:p>
        </p:txBody>
      </p:sp>
      <p:sp>
        <p:nvSpPr>
          <p:cNvPr id="85000" name="Line 8"/>
          <p:cNvSpPr>
            <a:spLocks noChangeShapeType="1"/>
          </p:cNvSpPr>
          <p:nvPr/>
        </p:nvSpPr>
        <p:spPr bwMode="auto">
          <a:xfrm>
            <a:off x="7086600" y="31242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0297" name="Rectangle 9"/>
          <p:cNvSpPr>
            <a:spLocks noChangeArrowheads="1"/>
          </p:cNvSpPr>
          <p:nvPr/>
        </p:nvSpPr>
        <p:spPr bwMode="auto">
          <a:xfrm>
            <a:off x="5715000" y="3810000"/>
            <a:ext cx="2895600" cy="990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solidFill>
                <a:srgbClr val="000000"/>
              </a:solidFill>
            </a:endParaRPr>
          </a:p>
        </p:txBody>
      </p:sp>
      <p:sp>
        <p:nvSpPr>
          <p:cNvPr id="85002" name="Text Box 10"/>
          <p:cNvSpPr txBox="1">
            <a:spLocks noChangeArrowheads="1"/>
          </p:cNvSpPr>
          <p:nvPr/>
        </p:nvSpPr>
        <p:spPr bwMode="auto">
          <a:xfrm>
            <a:off x="5791200" y="3886200"/>
            <a:ext cx="2743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rgbClr val="FEFFD1"/>
                </a:solidFill>
                <a:latin typeface="Geneva" panose="020B0503030404040204" pitchFamily="34" charset="0"/>
              </a:rPr>
              <a:t>2. </a:t>
            </a:r>
            <a:r>
              <a:rPr lang="en-US" altLang="en-US" b="1">
                <a:solidFill>
                  <a:srgbClr val="FFFF00"/>
                </a:solidFill>
                <a:latin typeface="Geneva" panose="020B0503030404040204" pitchFamily="34" charset="0"/>
              </a:rPr>
              <a:t>Evaluations</a:t>
            </a:r>
            <a:r>
              <a:rPr lang="en-US" altLang="en-US" b="1">
                <a:solidFill>
                  <a:schemeClr val="bg2"/>
                </a:solidFill>
                <a:latin typeface="Geneva" panose="020B0503030404040204" pitchFamily="34" charset="0"/>
              </a:rPr>
              <a:t>.  Interpretation:  Thoughts and </a:t>
            </a:r>
          </a:p>
        </p:txBody>
      </p:sp>
      <p:sp>
        <p:nvSpPr>
          <p:cNvPr id="85003" name="Line 11"/>
          <p:cNvSpPr>
            <a:spLocks noChangeShapeType="1"/>
          </p:cNvSpPr>
          <p:nvPr/>
        </p:nvSpPr>
        <p:spPr bwMode="auto">
          <a:xfrm>
            <a:off x="6934200" y="49530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0300" name="Rectangle 12"/>
          <p:cNvSpPr>
            <a:spLocks noChangeArrowheads="1"/>
          </p:cNvSpPr>
          <p:nvPr/>
        </p:nvSpPr>
        <p:spPr bwMode="auto">
          <a:xfrm>
            <a:off x="5257800" y="5486400"/>
            <a:ext cx="3657600" cy="1371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solidFill>
                <a:srgbClr val="000000"/>
              </a:solidFill>
            </a:endParaRPr>
          </a:p>
        </p:txBody>
      </p:sp>
      <p:sp>
        <p:nvSpPr>
          <p:cNvPr id="85005" name="Text Box 13"/>
          <p:cNvSpPr txBox="1">
            <a:spLocks noChangeArrowheads="1"/>
          </p:cNvSpPr>
          <p:nvPr/>
        </p:nvSpPr>
        <p:spPr bwMode="auto">
          <a:xfrm>
            <a:off x="5181600" y="5562600"/>
            <a:ext cx="32766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b="1">
                <a:solidFill>
                  <a:srgbClr val="FFFF00"/>
                </a:solidFill>
                <a:latin typeface="Geneva" panose="020B0503030404040204" pitchFamily="34" charset="0"/>
              </a:rPr>
              <a:t>3</a:t>
            </a:r>
            <a:r>
              <a:rPr lang="en-US" altLang="en-US" sz="1600" b="1">
                <a:solidFill>
                  <a:srgbClr val="000000"/>
                </a:solidFill>
                <a:latin typeface="Geneva" panose="020B0503030404040204" pitchFamily="34" charset="0"/>
              </a:rPr>
              <a:t>. </a:t>
            </a:r>
            <a:r>
              <a:rPr lang="en-US" altLang="en-US" b="1">
                <a:solidFill>
                  <a:srgbClr val="FFFF00"/>
                </a:solidFill>
                <a:latin typeface="Geneva" panose="020B0503030404040204" pitchFamily="34" charset="0"/>
              </a:rPr>
              <a:t>Emotion</a:t>
            </a:r>
            <a:r>
              <a:rPr lang="en-US" altLang="en-US" b="1">
                <a:solidFill>
                  <a:schemeClr val="bg2"/>
                </a:solidFill>
                <a:latin typeface="Geneva" panose="020B0503030404040204" pitchFamily="34" charset="0"/>
              </a:rPr>
              <a:t>:  Feeling created by the conscious and unconscious thoughts and interpretations</a:t>
            </a:r>
          </a:p>
          <a:p>
            <a:pPr eaLnBrk="1" hangingPunct="1">
              <a:spcBef>
                <a:spcPct val="50000"/>
              </a:spcBef>
            </a:pPr>
            <a:endParaRPr lang="en-US" altLang="en-US" b="1">
              <a:solidFill>
                <a:srgbClr val="000000"/>
              </a:solidFill>
              <a:latin typeface="Geneva" panose="020B0503030404040204" pitchFamily="34" charset="0"/>
            </a:endParaRPr>
          </a:p>
        </p:txBody>
      </p:sp>
      <p:sp>
        <p:nvSpPr>
          <p:cNvPr id="85006" name="Line 14"/>
          <p:cNvSpPr>
            <a:spLocks noChangeShapeType="1"/>
          </p:cNvSpPr>
          <p:nvPr/>
        </p:nvSpPr>
        <p:spPr bwMode="auto">
          <a:xfrm flipH="1">
            <a:off x="3886200" y="60198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0303" name="Rectangle 15"/>
          <p:cNvSpPr>
            <a:spLocks noChangeArrowheads="1"/>
          </p:cNvSpPr>
          <p:nvPr/>
        </p:nvSpPr>
        <p:spPr bwMode="auto">
          <a:xfrm>
            <a:off x="685800" y="5029200"/>
            <a:ext cx="3200400" cy="1752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solidFill>
                <a:srgbClr val="000000"/>
              </a:solidFill>
            </a:endParaRPr>
          </a:p>
        </p:txBody>
      </p:sp>
      <p:sp>
        <p:nvSpPr>
          <p:cNvPr id="85008" name="Text Box 16"/>
          <p:cNvSpPr txBox="1">
            <a:spLocks noChangeArrowheads="1"/>
          </p:cNvSpPr>
          <p:nvPr/>
        </p:nvSpPr>
        <p:spPr bwMode="auto">
          <a:xfrm>
            <a:off x="609600" y="5029200"/>
            <a:ext cx="3276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Times" panose="02020603050405020304" pitchFamily="18" charset="0"/>
              <a:buNone/>
            </a:pPr>
            <a:r>
              <a:rPr lang="en-US" altLang="en-US" b="1">
                <a:solidFill>
                  <a:srgbClr val="FFFF00"/>
                </a:solidFill>
                <a:latin typeface="Geneva" panose="020B0503030404040204" pitchFamily="34" charset="0"/>
              </a:rPr>
              <a:t>4.</a:t>
            </a:r>
            <a:r>
              <a:rPr lang="en-US" altLang="en-US" sz="1600" b="1">
                <a:solidFill>
                  <a:schemeClr val="bg2"/>
                </a:solidFill>
                <a:latin typeface="Geneva" panose="020B0503030404040204" pitchFamily="34" charset="0"/>
              </a:rPr>
              <a:t>  </a:t>
            </a:r>
            <a:r>
              <a:rPr lang="en-US" altLang="en-US" b="1">
                <a:solidFill>
                  <a:srgbClr val="FFFF00"/>
                </a:solidFill>
                <a:latin typeface="Geneva" panose="020B0503030404040204" pitchFamily="34" charset="0"/>
              </a:rPr>
              <a:t>Action</a:t>
            </a:r>
            <a:r>
              <a:rPr lang="en-US" altLang="en-US" b="1">
                <a:solidFill>
                  <a:schemeClr val="bg2"/>
                </a:solidFill>
                <a:latin typeface="Geneva" panose="020B0503030404040204" pitchFamily="34" charset="0"/>
              </a:rPr>
              <a:t>:  behavior in response to the perceptions, interpretations and emotions</a:t>
            </a:r>
          </a:p>
          <a:p>
            <a:pPr eaLnBrk="1" hangingPunct="1">
              <a:spcBef>
                <a:spcPct val="50000"/>
              </a:spcBef>
              <a:buFont typeface="Times" panose="02020603050405020304" pitchFamily="18" charset="0"/>
              <a:buChar char="•"/>
            </a:pPr>
            <a:endParaRPr lang="en-US" altLang="en-US" sz="1600" b="1">
              <a:solidFill>
                <a:schemeClr val="bg2"/>
              </a:solidFill>
              <a:latin typeface="Geneva" panose="020B0503030404040204" pitchFamily="34" charset="0"/>
            </a:endParaRPr>
          </a:p>
        </p:txBody>
      </p:sp>
      <p:sp>
        <p:nvSpPr>
          <p:cNvPr id="85009" name="Line 17"/>
          <p:cNvSpPr>
            <a:spLocks noChangeShapeType="1"/>
          </p:cNvSpPr>
          <p:nvPr/>
        </p:nvSpPr>
        <p:spPr bwMode="auto">
          <a:xfrm flipV="1">
            <a:off x="1447800" y="3810000"/>
            <a:ext cx="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0306" name="Rectangle 20"/>
          <p:cNvSpPr>
            <a:spLocks noChangeArrowheads="1"/>
          </p:cNvSpPr>
          <p:nvPr/>
        </p:nvSpPr>
        <p:spPr bwMode="auto">
          <a:xfrm>
            <a:off x="3563938" y="4552950"/>
            <a:ext cx="3984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solidFill>
                <a:srgbClr val="000000"/>
              </a:solidFill>
              <a:latin typeface="Geneva" panose="020B0503030404040204" pitchFamily="34" charset="0"/>
            </a:endParaRPr>
          </a:p>
        </p:txBody>
      </p:sp>
      <p:sp>
        <p:nvSpPr>
          <p:cNvPr id="20" name="Curved Right Arrow 19"/>
          <p:cNvSpPr/>
          <p:nvPr/>
        </p:nvSpPr>
        <p:spPr>
          <a:xfrm>
            <a:off x="3886200" y="4419600"/>
            <a:ext cx="1371600" cy="17526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1" name="Right Arrow 20"/>
          <p:cNvSpPr/>
          <p:nvPr/>
        </p:nvSpPr>
        <p:spPr>
          <a:xfrm>
            <a:off x="5334000" y="4267200"/>
            <a:ext cx="596900" cy="6365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309" name="Rectangle 21"/>
          <p:cNvSpPr>
            <a:spLocks noChangeArrowheads="1"/>
          </p:cNvSpPr>
          <p:nvPr/>
        </p:nvSpPr>
        <p:spPr bwMode="auto">
          <a:xfrm rot="10800000" flipV="1">
            <a:off x="4419600" y="4860925"/>
            <a:ext cx="1524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Font typeface="Wingdings" panose="05000000000000000000" pitchFamily="2" charset="2"/>
              <a:buNone/>
            </a:pPr>
            <a:r>
              <a:rPr lang="en-US" altLang="en-US"/>
              <a:t>Vicious circle </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9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499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500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5002">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500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5005">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500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85008">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850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8" grpId="0" animBg="1" autoUpdateAnimBg="0"/>
      <p:bldP spid="84999" grpId="0" animBg="1" autoUpdateAnimBg="0"/>
      <p:bldP spid="85000" grpId="0" animBg="1"/>
      <p:bldP spid="85002" grpId="0" build="p" autoUpdateAnimBg="0"/>
      <p:bldP spid="85003" grpId="0" animBg="1"/>
      <p:bldP spid="85005" grpId="0" build="p" autoUpdateAnimBg="0"/>
      <p:bldP spid="85006" grpId="0" animBg="1"/>
      <p:bldP spid="85008" grpId="0" build="p" autoUpdateAnimBg="0"/>
      <p:bldP spid="85009" grpId="0" animBg="1"/>
    </p:bld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a:lstStyle/>
          <a:p>
            <a:r>
              <a:rPr lang="en-US" altLang="en-US" smtClean="0"/>
              <a:t>Reflection</a:t>
            </a:r>
          </a:p>
        </p:txBody>
      </p:sp>
      <p:sp>
        <p:nvSpPr>
          <p:cNvPr id="141315" name="Content Placeholder 2"/>
          <p:cNvSpPr>
            <a:spLocks noGrp="1"/>
          </p:cNvSpPr>
          <p:nvPr>
            <p:ph idx="1"/>
          </p:nvPr>
        </p:nvSpPr>
        <p:spPr>
          <a:xfrm>
            <a:off x="533400" y="1524000"/>
            <a:ext cx="8229600" cy="4525963"/>
          </a:xfrm>
          <a:ln>
            <a:solidFill>
              <a:schemeClr val="accent1"/>
            </a:solidFill>
            <a:miter lim="800000"/>
            <a:headEnd/>
            <a:tailEnd/>
          </a:ln>
        </p:spPr>
        <p:txBody>
          <a:bodyPr/>
          <a:lstStyle/>
          <a:p>
            <a:pPr algn="just"/>
            <a:r>
              <a:rPr lang="en-US" altLang="en-US" smtClean="0"/>
              <a:t>Which one do you think is more important to a leader IQ or EQ?</a:t>
            </a:r>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2338" name="Title 1"/>
          <p:cNvSpPr>
            <a:spLocks noGrp="1"/>
          </p:cNvSpPr>
          <p:nvPr>
            <p:ph type="title"/>
          </p:nvPr>
        </p:nvSpPr>
        <p:spPr>
          <a:xfrm>
            <a:off x="1219200" y="381000"/>
            <a:ext cx="6324600" cy="838200"/>
          </a:xfrm>
          <a:ln>
            <a:solidFill>
              <a:schemeClr val="accent1"/>
            </a:solidFill>
            <a:miter lim="800000"/>
            <a:headEnd/>
            <a:tailEnd/>
          </a:ln>
        </p:spPr>
        <p:txBody>
          <a:bodyPr/>
          <a:lstStyle/>
          <a:p>
            <a:r>
              <a:rPr lang="en-US" altLang="en-US" smtClean="0"/>
              <a:t>EQ</a:t>
            </a:r>
          </a:p>
        </p:txBody>
      </p:sp>
      <p:sp>
        <p:nvSpPr>
          <p:cNvPr id="67587" name="Content Placeholder 2"/>
          <p:cNvSpPr>
            <a:spLocks noGrp="1"/>
          </p:cNvSpPr>
          <p:nvPr>
            <p:ph type="body" orient="vert" idx="1"/>
          </p:nvPr>
        </p:nvSpPr>
        <p:spPr>
          <a:xfrm rot="16200000">
            <a:off x="2514600" y="-304800"/>
            <a:ext cx="4572000" cy="7924800"/>
          </a:xfrm>
          <a:ln>
            <a:solidFill>
              <a:schemeClr val="accent1"/>
            </a:solidFill>
            <a:miter lim="800000"/>
            <a:headEnd/>
            <a:tailEnd/>
          </a:ln>
        </p:spPr>
        <p:txBody>
          <a:bodyPr/>
          <a:lstStyle/>
          <a:p>
            <a:pPr algn="just"/>
            <a:r>
              <a:rPr lang="en-US" altLang="en-US" sz="2800" i="1" smtClean="0">
                <a:latin typeface="Bodoni MT" panose="02070603080606020203" pitchFamily="18" charset="0"/>
              </a:rPr>
              <a:t>“If your emotional abilities (</a:t>
            </a:r>
            <a:r>
              <a:rPr lang="en-US" altLang="en-US" sz="2800" i="1" smtClean="0">
                <a:solidFill>
                  <a:srgbClr val="FF33CC"/>
                </a:solidFill>
                <a:latin typeface="Bodoni MT" panose="02070603080606020203" pitchFamily="18" charset="0"/>
              </a:rPr>
              <a:t>EQ</a:t>
            </a:r>
            <a:r>
              <a:rPr lang="en-US" altLang="en-US" sz="2800" i="1" smtClean="0">
                <a:latin typeface="Bodoni MT" panose="02070603080606020203" pitchFamily="18" charset="0"/>
              </a:rPr>
              <a:t>) aren’t in hand, If you don’t have self-awareness, If you are not able to manage your distressing emotions, If you can’t have empathy and have effective relationships, </a:t>
            </a:r>
          </a:p>
          <a:p>
            <a:pPr algn="just"/>
            <a:r>
              <a:rPr lang="en-US" altLang="en-US" i="1" smtClean="0">
                <a:latin typeface="Bodoni MT" panose="02070603080606020203" pitchFamily="18" charset="0"/>
              </a:rPr>
              <a:t>Then no matter how smart</a:t>
            </a:r>
            <a:r>
              <a:rPr lang="en-US" altLang="en-US" sz="3600" b="0" i="1" smtClean="0">
                <a:solidFill>
                  <a:srgbClr val="FF33CC"/>
                </a:solidFill>
                <a:latin typeface="Times New Roman" panose="02020603050405020304" pitchFamily="18" charset="0"/>
                <a:cs typeface="Times New Roman" panose="02020603050405020304" pitchFamily="18" charset="0"/>
              </a:rPr>
              <a:t> (</a:t>
            </a:r>
            <a:r>
              <a:rPr lang="en-US" altLang="en-US" sz="3600" i="1" smtClean="0">
                <a:solidFill>
                  <a:srgbClr val="FF33CC"/>
                </a:solidFill>
                <a:latin typeface="Times New Roman" panose="02020603050405020304" pitchFamily="18" charset="0"/>
                <a:cs typeface="Times New Roman" panose="02020603050405020304" pitchFamily="18" charset="0"/>
              </a:rPr>
              <a:t>IQ</a:t>
            </a:r>
            <a:r>
              <a:rPr lang="en-US" altLang="en-US" sz="3600" b="0" i="1" smtClean="0">
                <a:solidFill>
                  <a:srgbClr val="FF33CC"/>
                </a:solidFill>
                <a:latin typeface="Times New Roman" panose="02020603050405020304" pitchFamily="18" charset="0"/>
                <a:cs typeface="Times New Roman" panose="02020603050405020304" pitchFamily="18" charset="0"/>
              </a:rPr>
              <a:t>)</a:t>
            </a:r>
            <a:r>
              <a:rPr lang="en-US" altLang="en-US" i="1" smtClean="0">
                <a:latin typeface="Bodoni MT" panose="02070603080606020203" pitchFamily="18" charset="0"/>
              </a:rPr>
              <a:t> you are, you are not going to get very far”.</a:t>
            </a:r>
            <a:endParaRPr lang="en-US" altLang="en-US" smtClean="0">
              <a:latin typeface="Bodoni MT" panose="02070603080606020203" pitchFamily="18" charset="0"/>
            </a:endParaRPr>
          </a:p>
          <a:p>
            <a:pPr algn="just">
              <a:buFont typeface="Wingdings" panose="05000000000000000000" pitchFamily="2" charset="2"/>
              <a:buNone/>
            </a:pPr>
            <a:r>
              <a:rPr lang="en-US" altLang="en-US" sz="2800" smtClean="0">
                <a:latin typeface="Bodoni MT" panose="02070603080606020203" pitchFamily="18" charset="0"/>
              </a:rPr>
              <a:t>              Daniel Goleman (1998)</a:t>
            </a:r>
          </a:p>
          <a:p>
            <a:pPr algn="just">
              <a:buFont typeface="Wingdings" panose="05000000000000000000" pitchFamily="2" charset="2"/>
              <a:buNone/>
            </a:pPr>
            <a:r>
              <a:rPr lang="en-US" altLang="en-US" sz="2800" smtClean="0">
                <a:latin typeface="Bodoni MT" panose="02070603080606020203" pitchFamily="18" charset="0"/>
              </a:rPr>
              <a:t> </a:t>
            </a:r>
          </a:p>
          <a:p>
            <a:pPr algn="just"/>
            <a:endParaRPr lang="en-US" altLang="en-US" sz="2800" smtClean="0">
              <a:latin typeface="Bodoni MT" panose="02070603080606020203" pitchFamily="18"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7587">
                                            <p:bg/>
                                          </p:spTgt>
                                        </p:tgtEl>
                                        <p:attrNameLst>
                                          <p:attrName>style.visibility</p:attrName>
                                        </p:attrNameLst>
                                      </p:cBhvr>
                                      <p:to>
                                        <p:strVal val="visible"/>
                                      </p:to>
                                    </p:set>
                                    <p:animEffect transition="in" filter="box(in)">
                                      <p:cBhvr>
                                        <p:cTn id="7" dur="500"/>
                                        <p:tgtEl>
                                          <p:spTgt spid="67587">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7587">
                                            <p:txEl>
                                              <p:pRg st="0" end="0"/>
                                            </p:txEl>
                                          </p:spTgt>
                                        </p:tgtEl>
                                        <p:attrNameLst>
                                          <p:attrName>style.visibility</p:attrName>
                                        </p:attrNameLst>
                                      </p:cBhvr>
                                      <p:to>
                                        <p:strVal val="visible"/>
                                      </p:to>
                                    </p:set>
                                    <p:animEffect transition="in" filter="box(in)">
                                      <p:cBhvr>
                                        <p:cTn id="12" dur="500"/>
                                        <p:tgtEl>
                                          <p:spTgt spid="675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7587">
                                            <p:txEl>
                                              <p:pRg st="1" end="1"/>
                                            </p:txEl>
                                          </p:spTgt>
                                        </p:tgtEl>
                                        <p:attrNameLst>
                                          <p:attrName>style.visibility</p:attrName>
                                        </p:attrNameLst>
                                      </p:cBhvr>
                                      <p:to>
                                        <p:strVal val="visible"/>
                                      </p:to>
                                    </p:set>
                                    <p:animEffect transition="in" filter="box(in)">
                                      <p:cBhvr>
                                        <p:cTn id="17" dur="500"/>
                                        <p:tgtEl>
                                          <p:spTgt spid="6758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7587">
                                            <p:txEl>
                                              <p:pRg st="2" end="2"/>
                                            </p:txEl>
                                          </p:spTgt>
                                        </p:tgtEl>
                                        <p:attrNameLst>
                                          <p:attrName>style.visibility</p:attrName>
                                        </p:attrNameLst>
                                      </p:cBhvr>
                                      <p:to>
                                        <p:strVal val="visible"/>
                                      </p:to>
                                    </p:set>
                                    <p:animEffect transition="in" filter="box(in)">
                                      <p:cBhvr>
                                        <p:cTn id="22" dur="500"/>
                                        <p:tgtEl>
                                          <p:spTgt spid="6758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7587">
                                            <p:txEl>
                                              <p:pRg st="3" end="3"/>
                                            </p:txEl>
                                          </p:spTgt>
                                        </p:tgtEl>
                                        <p:attrNameLst>
                                          <p:attrName>style.visibility</p:attrName>
                                        </p:attrNameLst>
                                      </p:cBhvr>
                                      <p:to>
                                        <p:strVal val="visible"/>
                                      </p:to>
                                    </p:set>
                                    <p:animEffect transition="in" filter="box(in)">
                                      <p:cBhvr>
                                        <p:cTn id="27" dur="500"/>
                                        <p:tgtEl>
                                          <p:spTgt spid="675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r>
              <a:rPr lang="en-US" altLang="en-US" sz="5400" smtClean="0">
                <a:solidFill>
                  <a:srgbClr val="FF33CC"/>
                </a:solidFill>
                <a:latin typeface="Bodoni MT" panose="02070603080606020203" pitchFamily="18" charset="0"/>
                <a:hlinkClick r:id="rId2" action="ppaction://hlinkfile"/>
              </a:rPr>
              <a:t>Emotional Intelligence </a:t>
            </a:r>
            <a:endParaRPr lang="en-US" altLang="en-US" sz="5400" smtClean="0">
              <a:solidFill>
                <a:srgbClr val="FF33CC"/>
              </a:solidFill>
              <a:latin typeface="Bodoni MT" panose="02070603080606020203" pitchFamily="18" charset="0"/>
            </a:endParaRPr>
          </a:p>
        </p:txBody>
      </p:sp>
      <p:sp>
        <p:nvSpPr>
          <p:cNvPr id="4" name="Text Placeholder 3"/>
          <p:cNvSpPr>
            <a:spLocks noGrp="1"/>
          </p:cNvSpPr>
          <p:nvPr>
            <p:ph type="body" sz="half" idx="1"/>
          </p:nvPr>
        </p:nvSpPr>
        <p:spPr>
          <a:xfrm>
            <a:off x="609600" y="1600200"/>
            <a:ext cx="8534400" cy="4525963"/>
          </a:xfrm>
        </p:spPr>
        <p:txBody>
          <a:bodyPr/>
          <a:lstStyle/>
          <a:p>
            <a:r>
              <a:rPr lang="en-US" altLang="en-US" smtClean="0">
                <a:solidFill>
                  <a:srgbClr val="FF0066"/>
                </a:solidFill>
              </a:rPr>
              <a:t>What is emotional intelligence?</a:t>
            </a:r>
          </a:p>
          <a:p>
            <a:r>
              <a:rPr lang="en-US" altLang="en-US" smtClean="0">
                <a:solidFill>
                  <a:srgbClr val="FF0066"/>
                </a:solidFill>
              </a:rPr>
              <a:t>Discuss and reflect!</a:t>
            </a:r>
          </a:p>
        </p:txBody>
      </p:sp>
      <p:pic>
        <p:nvPicPr>
          <p:cNvPr id="143364" name="Picture 6"/>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800600" y="2516188"/>
            <a:ext cx="4038600" cy="2692400"/>
          </a:xfrm>
          <a:noFill/>
          <a:effectLst>
            <a:prstShdw prst="shdw17" dist="17961" dir="2700000">
              <a:schemeClr val="bg2"/>
            </a:prstShdw>
          </a:effec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a:xfrm>
            <a:off x="838200" y="228600"/>
            <a:ext cx="8077200" cy="914400"/>
          </a:xfrm>
        </p:spPr>
        <p:txBody>
          <a:bodyPr/>
          <a:lstStyle/>
          <a:p>
            <a:r>
              <a:rPr lang="en-US" altLang="en-US" sz="5400" smtClean="0">
                <a:solidFill>
                  <a:srgbClr val="FF33CC"/>
                </a:solidFill>
                <a:latin typeface="Bodoni MT" panose="02070603080606020203" pitchFamily="18" charset="0"/>
              </a:rPr>
              <a:t/>
            </a:r>
            <a:br>
              <a:rPr lang="en-US" altLang="en-US" sz="5400" smtClean="0">
                <a:solidFill>
                  <a:srgbClr val="FF33CC"/>
                </a:solidFill>
                <a:latin typeface="Bodoni MT" panose="02070603080606020203" pitchFamily="18" charset="0"/>
              </a:rPr>
            </a:br>
            <a:r>
              <a:rPr lang="en-US" altLang="en-US" sz="5400" smtClean="0">
                <a:solidFill>
                  <a:srgbClr val="FF33CC"/>
                </a:solidFill>
                <a:latin typeface="Bodoni MT" panose="02070603080606020203" pitchFamily="18" charset="0"/>
              </a:rPr>
              <a:t>Emotional Intelligence</a:t>
            </a:r>
            <a:br>
              <a:rPr lang="en-US" altLang="en-US" sz="5400" smtClean="0">
                <a:solidFill>
                  <a:srgbClr val="FF33CC"/>
                </a:solidFill>
                <a:latin typeface="Bodoni MT" panose="02070603080606020203" pitchFamily="18" charset="0"/>
              </a:rPr>
            </a:br>
            <a:endParaRPr lang="en-US" altLang="en-US" sz="5400" smtClean="0">
              <a:solidFill>
                <a:srgbClr val="FF33CC"/>
              </a:solidFill>
              <a:latin typeface="Bodoni MT" panose="02070603080606020203" pitchFamily="18" charset="0"/>
            </a:endParaRPr>
          </a:p>
        </p:txBody>
      </p:sp>
      <p:sp>
        <p:nvSpPr>
          <p:cNvPr id="74755" name="Vertical Text Placeholder 2"/>
          <p:cNvSpPr>
            <a:spLocks noGrp="1"/>
          </p:cNvSpPr>
          <p:nvPr>
            <p:ph type="body" orient="vert" idx="1"/>
          </p:nvPr>
        </p:nvSpPr>
        <p:spPr>
          <a:xfrm rot="16200000">
            <a:off x="2514600" y="-76200"/>
            <a:ext cx="4572000" cy="7924800"/>
          </a:xfrm>
          <a:ln>
            <a:solidFill>
              <a:schemeClr val="accent1"/>
            </a:solidFill>
            <a:miter lim="800000"/>
            <a:headEnd/>
            <a:tailEnd/>
          </a:ln>
        </p:spPr>
        <p:txBody>
          <a:bodyPr/>
          <a:lstStyle/>
          <a:p>
            <a:r>
              <a:rPr lang="en-US" altLang="en-US" sz="2800" smtClean="0"/>
              <a:t>Emotional intelligence (EI) refers to an assortment of non-cognitive </a:t>
            </a:r>
          </a:p>
          <a:p>
            <a:pPr lvl="1"/>
            <a:r>
              <a:rPr lang="en-US" altLang="en-US" smtClean="0"/>
              <a:t>skills, </a:t>
            </a:r>
          </a:p>
          <a:p>
            <a:pPr lvl="1"/>
            <a:r>
              <a:rPr lang="en-US" altLang="en-US" smtClean="0"/>
              <a:t>capabilities, and </a:t>
            </a:r>
          </a:p>
          <a:p>
            <a:pPr lvl="1"/>
            <a:r>
              <a:rPr lang="en-US" altLang="en-US" smtClean="0"/>
              <a:t>competencies </a:t>
            </a:r>
          </a:p>
          <a:p>
            <a:r>
              <a:rPr lang="en-US" altLang="en-US" sz="2800" smtClean="0"/>
              <a:t>that influence a person’s ability to succeed in coping with environmental demands and pressures. </a:t>
            </a:r>
          </a:p>
          <a:p>
            <a:r>
              <a:rPr lang="en-US" altLang="en-US" sz="2800" smtClean="0"/>
              <a:t>It’s composed of five dimensions</a:t>
            </a:r>
          </a:p>
          <a:p>
            <a:pPr>
              <a:buFont typeface="Wingdings" panose="05000000000000000000" pitchFamily="2" charset="2"/>
              <a:buNone/>
            </a:pPr>
            <a:endParaRPr lang="en-US" altLang="en-US" sz="2800" smtClean="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4755">
                                            <p:bg/>
                                          </p:spTgt>
                                        </p:tgtEl>
                                        <p:attrNameLst>
                                          <p:attrName>style.visibility</p:attrName>
                                        </p:attrNameLst>
                                      </p:cBhvr>
                                      <p:to>
                                        <p:strVal val="visible"/>
                                      </p:to>
                                    </p:set>
                                    <p:animEffect transition="in" filter="box(in)">
                                      <p:cBhvr>
                                        <p:cTn id="7" dur="500"/>
                                        <p:tgtEl>
                                          <p:spTgt spid="74755">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4755">
                                            <p:txEl>
                                              <p:pRg st="0" end="0"/>
                                            </p:txEl>
                                          </p:spTgt>
                                        </p:tgtEl>
                                        <p:attrNameLst>
                                          <p:attrName>style.visibility</p:attrName>
                                        </p:attrNameLst>
                                      </p:cBhvr>
                                      <p:to>
                                        <p:strVal val="visible"/>
                                      </p:to>
                                    </p:set>
                                    <p:animEffect transition="in" filter="box(in)">
                                      <p:cBhvr>
                                        <p:cTn id="12" dur="500"/>
                                        <p:tgtEl>
                                          <p:spTgt spid="74755">
                                            <p:txEl>
                                              <p:pRg st="0" end="0"/>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74755">
                                            <p:txEl>
                                              <p:pRg st="1" end="1"/>
                                            </p:txEl>
                                          </p:spTgt>
                                        </p:tgtEl>
                                        <p:attrNameLst>
                                          <p:attrName>style.visibility</p:attrName>
                                        </p:attrNameLst>
                                      </p:cBhvr>
                                      <p:to>
                                        <p:strVal val="visible"/>
                                      </p:to>
                                    </p:set>
                                    <p:animEffect transition="in" filter="box(in)">
                                      <p:cBhvr>
                                        <p:cTn id="15" dur="500"/>
                                        <p:tgtEl>
                                          <p:spTgt spid="74755">
                                            <p:txEl>
                                              <p:pRg st="1" end="1"/>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74755">
                                            <p:txEl>
                                              <p:pRg st="2" end="2"/>
                                            </p:txEl>
                                          </p:spTgt>
                                        </p:tgtEl>
                                        <p:attrNameLst>
                                          <p:attrName>style.visibility</p:attrName>
                                        </p:attrNameLst>
                                      </p:cBhvr>
                                      <p:to>
                                        <p:strVal val="visible"/>
                                      </p:to>
                                    </p:set>
                                    <p:animEffect transition="in" filter="box(in)">
                                      <p:cBhvr>
                                        <p:cTn id="18" dur="500"/>
                                        <p:tgtEl>
                                          <p:spTgt spid="74755">
                                            <p:txEl>
                                              <p:pRg st="2" end="2"/>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74755">
                                            <p:txEl>
                                              <p:pRg st="3" end="3"/>
                                            </p:txEl>
                                          </p:spTgt>
                                        </p:tgtEl>
                                        <p:attrNameLst>
                                          <p:attrName>style.visibility</p:attrName>
                                        </p:attrNameLst>
                                      </p:cBhvr>
                                      <p:to>
                                        <p:strVal val="visible"/>
                                      </p:to>
                                    </p:set>
                                    <p:animEffect transition="in" filter="box(in)">
                                      <p:cBhvr>
                                        <p:cTn id="21" dur="500"/>
                                        <p:tgtEl>
                                          <p:spTgt spid="74755">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74755">
                                            <p:txEl>
                                              <p:pRg st="4" end="4"/>
                                            </p:txEl>
                                          </p:spTgt>
                                        </p:tgtEl>
                                        <p:attrNameLst>
                                          <p:attrName>style.visibility</p:attrName>
                                        </p:attrNameLst>
                                      </p:cBhvr>
                                      <p:to>
                                        <p:strVal val="visible"/>
                                      </p:to>
                                    </p:set>
                                    <p:animEffect transition="in" filter="box(in)">
                                      <p:cBhvr>
                                        <p:cTn id="26" dur="500"/>
                                        <p:tgtEl>
                                          <p:spTgt spid="74755">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74755">
                                            <p:txEl>
                                              <p:pRg st="5" end="5"/>
                                            </p:txEl>
                                          </p:spTgt>
                                        </p:tgtEl>
                                        <p:attrNameLst>
                                          <p:attrName>style.visibility</p:attrName>
                                        </p:attrNameLst>
                                      </p:cBhvr>
                                      <p:to>
                                        <p:strVal val="visible"/>
                                      </p:to>
                                    </p:set>
                                    <p:animEffect transition="in" filter="box(in)">
                                      <p:cBhvr>
                                        <p:cTn id="31" dur="500"/>
                                        <p:tgtEl>
                                          <p:spTgt spid="747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animBg="1"/>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3"/>
          <p:cNvSpPr>
            <a:spLocks noGrp="1" noChangeArrowheads="1"/>
          </p:cNvSpPr>
          <p:nvPr>
            <p:ph type="title"/>
          </p:nvPr>
        </p:nvSpPr>
        <p:spPr>
          <a:xfrm>
            <a:off x="685800" y="76200"/>
            <a:ext cx="8077200" cy="762000"/>
          </a:xfrm>
        </p:spPr>
        <p:txBody>
          <a:bodyPr/>
          <a:lstStyle/>
          <a:p>
            <a:pPr eaLnBrk="1" hangingPunct="1">
              <a:defRPr/>
            </a:pPr>
            <a:r>
              <a:rPr lang="en-US" sz="4000" dirty="0" smtClean="0">
                <a:solidFill>
                  <a:srgbClr val="FF33CC"/>
                </a:solidFill>
                <a:effectLst>
                  <a:outerShdw blurRad="38100" dist="38100" dir="2700000" algn="tl">
                    <a:srgbClr val="000000">
                      <a:alpha val="43137"/>
                    </a:srgbClr>
                  </a:outerShdw>
                </a:effectLst>
                <a:latin typeface="Bodoni MT" pitchFamily="18" charset="0"/>
              </a:rPr>
              <a:t>Emotional Intelligence Competencies</a:t>
            </a:r>
          </a:p>
        </p:txBody>
      </p:sp>
      <p:pic>
        <p:nvPicPr>
          <p:cNvPr id="70659"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 y="762000"/>
            <a:ext cx="9067800" cy="6096000"/>
          </a:xfrm>
          <a:noFill/>
          <a:effectLst>
            <a:prstShdw prst="shdw17" dist="17961" dir="2700000">
              <a:schemeClr val="bg2"/>
            </a:prst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0659"/>
                                        </p:tgtEl>
                                        <p:attrNameLst>
                                          <p:attrName>style.visibility</p:attrName>
                                        </p:attrNameLst>
                                      </p:cBhvr>
                                      <p:to>
                                        <p:strVal val="visible"/>
                                      </p:to>
                                    </p:set>
                                    <p:anim calcmode="lin" valueType="num">
                                      <p:cBhvr additive="base">
                                        <p:cTn id="7" dur="500" fill="hold"/>
                                        <p:tgtEl>
                                          <p:spTgt spid="70659"/>
                                        </p:tgtEl>
                                        <p:attrNameLst>
                                          <p:attrName>ppt_x</p:attrName>
                                        </p:attrNameLst>
                                      </p:cBhvr>
                                      <p:tavLst>
                                        <p:tav tm="0">
                                          <p:val>
                                            <p:strVal val="#ppt_x"/>
                                          </p:val>
                                        </p:tav>
                                        <p:tav tm="100000">
                                          <p:val>
                                            <p:strVal val="#ppt_x"/>
                                          </p:val>
                                        </p:tav>
                                      </p:tavLst>
                                    </p:anim>
                                    <p:anim calcmode="lin" valueType="num">
                                      <p:cBhvr additive="base">
                                        <p:cTn id="8" dur="500" fill="hold"/>
                                        <p:tgtEl>
                                          <p:spTgt spid="706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3"/>
          <p:cNvSpPr>
            <a:spLocks noGrp="1"/>
          </p:cNvSpPr>
          <p:nvPr>
            <p:ph type="title"/>
          </p:nvPr>
        </p:nvSpPr>
        <p:spPr/>
        <p:txBody>
          <a:bodyPr/>
          <a:lstStyle/>
          <a:p>
            <a:r>
              <a:rPr lang="en-US" altLang="en-US" smtClean="0">
                <a:hlinkClick r:id="rId2" action="ppaction://hlinkpres?slideindex=1&amp;slidetitle="/>
              </a:rPr>
              <a:t>Emotional intelligence</a:t>
            </a:r>
            <a:endParaRPr lang="en-US" altLang="en-US" smtClean="0"/>
          </a:p>
        </p:txBody>
      </p:sp>
      <p:pic>
        <p:nvPicPr>
          <p:cNvPr id="146435" name="Picture 2" descr="C:\Users\Admin\Desktop\EMI  CSNB &amp; TOT\SYL\eidiagram.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1143000"/>
            <a:ext cx="8534400" cy="5715000"/>
          </a:xfrm>
          <a:noFill/>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2"/>
          <p:cNvSpPr>
            <a:spLocks noGrp="1"/>
          </p:cNvSpPr>
          <p:nvPr>
            <p:ph type="title"/>
          </p:nvPr>
        </p:nvSpPr>
        <p:spPr>
          <a:xfrm>
            <a:off x="1447800" y="457200"/>
            <a:ext cx="7239000" cy="838200"/>
          </a:xfrm>
        </p:spPr>
        <p:txBody>
          <a:bodyPr/>
          <a:lstStyle/>
          <a:p>
            <a:r>
              <a:rPr lang="en-US" altLang="en-US" sz="3200" smtClean="0">
                <a:solidFill>
                  <a:srgbClr val="3333CC"/>
                </a:solidFill>
                <a:latin typeface="Bodoni MT" panose="02070603080606020203" pitchFamily="18" charset="0"/>
              </a:rPr>
              <a:t>Self Awareness </a:t>
            </a:r>
          </a:p>
        </p:txBody>
      </p:sp>
      <p:sp>
        <p:nvSpPr>
          <p:cNvPr id="75778" name="Vertical Text Placeholder 2"/>
          <p:cNvSpPr>
            <a:spLocks noGrp="1"/>
          </p:cNvSpPr>
          <p:nvPr>
            <p:ph type="body" orient="vert" idx="1"/>
          </p:nvPr>
        </p:nvSpPr>
        <p:spPr>
          <a:xfrm rot="16200000">
            <a:off x="2247900" y="-342900"/>
            <a:ext cx="5105400" cy="7924800"/>
          </a:xfrm>
          <a:ln>
            <a:solidFill>
              <a:schemeClr val="accent1"/>
            </a:solidFill>
            <a:miter lim="800000"/>
            <a:headEnd/>
            <a:tailEnd/>
          </a:ln>
        </p:spPr>
        <p:txBody>
          <a:bodyPr/>
          <a:lstStyle/>
          <a:p>
            <a:pPr algn="just">
              <a:lnSpc>
                <a:spcPct val="150000"/>
              </a:lnSpc>
            </a:pPr>
            <a:r>
              <a:rPr lang="en-US" altLang="en-US" sz="2400" smtClean="0"/>
              <a:t>Being aware of what you are feeling.</a:t>
            </a:r>
          </a:p>
          <a:p>
            <a:pPr algn="just">
              <a:lnSpc>
                <a:spcPct val="150000"/>
              </a:lnSpc>
            </a:pPr>
            <a:r>
              <a:rPr lang="en-US" altLang="en-US" sz="2400" smtClean="0"/>
              <a:t>It is exhibited by self-confidence, realistic self-assessment, and </a:t>
            </a:r>
          </a:p>
          <a:p>
            <a:pPr algn="just">
              <a:lnSpc>
                <a:spcPct val="150000"/>
              </a:lnSpc>
            </a:pPr>
            <a:r>
              <a:rPr lang="en-US" altLang="en-US" sz="2400" smtClean="0"/>
              <a:t>A self-deprecating/criticism sense of humor.</a:t>
            </a:r>
          </a:p>
          <a:p>
            <a:pPr>
              <a:buFont typeface="Wingdings" panose="05000000000000000000" pitchFamily="2" charset="2"/>
              <a:buNone/>
            </a:pPr>
            <a:endParaRPr lang="en-US" altLang="en-US" smtClean="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5778">
                                            <p:bg/>
                                          </p:spTgt>
                                        </p:tgtEl>
                                        <p:attrNameLst>
                                          <p:attrName>style.visibility</p:attrName>
                                        </p:attrNameLst>
                                      </p:cBhvr>
                                      <p:to>
                                        <p:strVal val="visible"/>
                                      </p:to>
                                    </p:set>
                                    <p:animEffect transition="in" filter="box(in)">
                                      <p:cBhvr>
                                        <p:cTn id="7" dur="500"/>
                                        <p:tgtEl>
                                          <p:spTgt spid="75778">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5778">
                                            <p:txEl>
                                              <p:pRg st="0" end="0"/>
                                            </p:txEl>
                                          </p:spTgt>
                                        </p:tgtEl>
                                        <p:attrNameLst>
                                          <p:attrName>style.visibility</p:attrName>
                                        </p:attrNameLst>
                                      </p:cBhvr>
                                      <p:to>
                                        <p:strVal val="visible"/>
                                      </p:to>
                                    </p:set>
                                    <p:animEffect transition="in" filter="box(in)">
                                      <p:cBhvr>
                                        <p:cTn id="12" dur="500"/>
                                        <p:tgtEl>
                                          <p:spTgt spid="7577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5778">
                                            <p:txEl>
                                              <p:pRg st="1" end="1"/>
                                            </p:txEl>
                                          </p:spTgt>
                                        </p:tgtEl>
                                        <p:attrNameLst>
                                          <p:attrName>style.visibility</p:attrName>
                                        </p:attrNameLst>
                                      </p:cBhvr>
                                      <p:to>
                                        <p:strVal val="visible"/>
                                      </p:to>
                                    </p:set>
                                    <p:animEffect transition="in" filter="box(in)">
                                      <p:cBhvr>
                                        <p:cTn id="17" dur="500"/>
                                        <p:tgtEl>
                                          <p:spTgt spid="7577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5778">
                                            <p:txEl>
                                              <p:pRg st="2" end="2"/>
                                            </p:txEl>
                                          </p:spTgt>
                                        </p:tgtEl>
                                        <p:attrNameLst>
                                          <p:attrName>style.visibility</p:attrName>
                                        </p:attrNameLst>
                                      </p:cBhvr>
                                      <p:to>
                                        <p:strVal val="visible"/>
                                      </p:to>
                                    </p:set>
                                    <p:animEffect transition="in" filter="box(in)">
                                      <p:cBhvr>
                                        <p:cTn id="22" dur="500"/>
                                        <p:tgtEl>
                                          <p:spTgt spid="757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build="p"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2"/>
          <p:cNvSpPr>
            <a:spLocks noGrp="1"/>
          </p:cNvSpPr>
          <p:nvPr>
            <p:ph type="title"/>
          </p:nvPr>
        </p:nvSpPr>
        <p:spPr>
          <a:xfrm>
            <a:off x="1447800" y="457200"/>
            <a:ext cx="7239000" cy="838200"/>
          </a:xfrm>
        </p:spPr>
        <p:txBody>
          <a:bodyPr/>
          <a:lstStyle/>
          <a:p>
            <a:r>
              <a:rPr lang="en-US" altLang="en-US" sz="3200" smtClean="0">
                <a:solidFill>
                  <a:srgbClr val="3333CC"/>
                </a:solidFill>
                <a:latin typeface="Bodoni MT" panose="02070603080606020203" pitchFamily="18" charset="0"/>
              </a:rPr>
              <a:t>Self Management</a:t>
            </a:r>
          </a:p>
        </p:txBody>
      </p:sp>
      <p:sp>
        <p:nvSpPr>
          <p:cNvPr id="75778" name="Vertical Text Placeholder 2"/>
          <p:cNvSpPr>
            <a:spLocks noGrp="1"/>
          </p:cNvSpPr>
          <p:nvPr>
            <p:ph type="body" orient="vert" idx="1"/>
          </p:nvPr>
        </p:nvSpPr>
        <p:spPr>
          <a:xfrm rot="16200000">
            <a:off x="2514600" y="-152400"/>
            <a:ext cx="4572000" cy="7924800"/>
          </a:xfrm>
          <a:ln>
            <a:solidFill>
              <a:schemeClr val="accent1"/>
            </a:solidFill>
            <a:miter lim="800000"/>
            <a:headEnd/>
            <a:tailEnd/>
          </a:ln>
        </p:spPr>
        <p:txBody>
          <a:bodyPr/>
          <a:lstStyle/>
          <a:p>
            <a:pPr algn="just">
              <a:lnSpc>
                <a:spcPct val="150000"/>
              </a:lnSpc>
            </a:pPr>
            <a:r>
              <a:rPr lang="en-US" altLang="en-US" sz="2800" b="0" smtClean="0">
                <a:latin typeface="Bodoni MT" panose="02070603080606020203" pitchFamily="18" charset="0"/>
              </a:rPr>
              <a:t>The ability to manage your own emotions and impulses. </a:t>
            </a:r>
          </a:p>
          <a:p>
            <a:pPr algn="just">
              <a:lnSpc>
                <a:spcPct val="150000"/>
              </a:lnSpc>
            </a:pPr>
            <a:r>
              <a:rPr lang="en-US" altLang="en-US" sz="2800" b="0" smtClean="0">
                <a:latin typeface="Bodoni MT" panose="02070603080606020203" pitchFamily="18" charset="0"/>
              </a:rPr>
              <a:t>It is exhibited by trustworthiness and integrity, comfort with ambiguity, and openness to change.</a:t>
            </a:r>
          </a:p>
          <a:p>
            <a:pPr algn="just"/>
            <a:endParaRPr lang="en-US" altLang="en-US" sz="2800" smtClean="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5778">
                                            <p:bg/>
                                          </p:spTgt>
                                        </p:tgtEl>
                                        <p:attrNameLst>
                                          <p:attrName>style.visibility</p:attrName>
                                        </p:attrNameLst>
                                      </p:cBhvr>
                                      <p:to>
                                        <p:strVal val="visible"/>
                                      </p:to>
                                    </p:set>
                                    <p:animEffect transition="in" filter="box(in)">
                                      <p:cBhvr>
                                        <p:cTn id="7" dur="500"/>
                                        <p:tgtEl>
                                          <p:spTgt spid="75778">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Title 1"/>
          <p:cNvSpPr>
            <a:spLocks noGrp="1"/>
          </p:cNvSpPr>
          <p:nvPr>
            <p:ph type="title"/>
          </p:nvPr>
        </p:nvSpPr>
        <p:spPr>
          <a:xfrm>
            <a:off x="609600" y="304800"/>
            <a:ext cx="8077200" cy="609600"/>
          </a:xfrm>
        </p:spPr>
        <p:txBody>
          <a:bodyPr rtlCol="0">
            <a:noAutofit/>
          </a:bodyPr>
          <a:lstStyle/>
          <a:p>
            <a:pPr eaLnBrk="1" fontAlgn="auto" hangingPunct="1">
              <a:spcAft>
                <a:spcPts val="0"/>
              </a:spcAft>
              <a:defRPr/>
            </a:pPr>
            <a:r>
              <a:rPr lang="en-US" sz="3600" dirty="0" smtClean="0"/>
              <a:t/>
            </a:r>
            <a:br>
              <a:rPr lang="en-US" sz="3600" dirty="0" smtClean="0"/>
            </a:br>
            <a:r>
              <a:rPr lang="en-US" sz="4000" dirty="0" smtClean="0">
                <a:solidFill>
                  <a:srgbClr val="0000CC"/>
                </a:solidFill>
                <a:latin typeface="Goudy Old Style" pitchFamily="18" charset="0"/>
                <a:ea typeface="+mn-ea"/>
                <a:cs typeface="+mn-cs"/>
              </a:rPr>
              <a:t>DON’T</a:t>
            </a:r>
            <a:r>
              <a:rPr lang="en-US" sz="3600" dirty="0" smtClean="0"/>
              <a:t/>
            </a:r>
            <a:br>
              <a:rPr lang="en-US" sz="3600" dirty="0" smtClean="0"/>
            </a:br>
            <a:endParaRPr lang="en-US" sz="3600" dirty="0" smtClean="0"/>
          </a:p>
        </p:txBody>
      </p:sp>
      <p:sp>
        <p:nvSpPr>
          <p:cNvPr id="35843" name="Content Placeholder 2"/>
          <p:cNvSpPr>
            <a:spLocks noGrp="1"/>
          </p:cNvSpPr>
          <p:nvPr>
            <p:ph idx="1"/>
          </p:nvPr>
        </p:nvSpPr>
        <p:spPr>
          <a:xfrm>
            <a:off x="152400" y="914400"/>
            <a:ext cx="8839200" cy="5791200"/>
          </a:xfrm>
          <a:ln>
            <a:solidFill>
              <a:schemeClr val="accent1"/>
            </a:solidFill>
            <a:miter lim="800000"/>
            <a:headEnd/>
            <a:tailEnd/>
          </a:ln>
        </p:spPr>
        <p:txBody>
          <a:bodyPr/>
          <a:lstStyle/>
          <a:p>
            <a:pPr eaLnBrk="1" hangingPunct="1"/>
            <a:r>
              <a:rPr lang="en-US" altLang="en-US" sz="2800" smtClean="0">
                <a:latin typeface="Goudy Old Style" panose="02020502050305020303" pitchFamily="18" charset="0"/>
              </a:rPr>
              <a:t>Try to develop an extreme problem just to prove the trainer doesn’t have all the answers. (The trainer doesn’t.)</a:t>
            </a:r>
          </a:p>
          <a:p>
            <a:pPr eaLnBrk="1" hangingPunct="1"/>
            <a:r>
              <a:rPr lang="en-US" altLang="en-US" sz="2800" smtClean="0">
                <a:latin typeface="Goudy Old Style" panose="02020502050305020303" pitchFamily="18" charset="0"/>
              </a:rPr>
              <a:t> Close your mind by saying, </a:t>
            </a:r>
            <a:r>
              <a:rPr lang="en-US" altLang="en-US" sz="2400" smtClean="0">
                <a:solidFill>
                  <a:srgbClr val="FF0000"/>
                </a:solidFill>
                <a:latin typeface="Goudy Old Style" panose="02020502050305020303" pitchFamily="18" charset="0"/>
              </a:rPr>
              <a:t>“This is all fine in theory, but...”</a:t>
            </a:r>
            <a:endParaRPr lang="en-US" altLang="en-US" sz="2800" smtClean="0">
              <a:solidFill>
                <a:srgbClr val="FF0000"/>
              </a:solidFill>
              <a:latin typeface="Goudy Old Style" panose="02020502050305020303" pitchFamily="18" charset="0"/>
            </a:endParaRPr>
          </a:p>
          <a:p>
            <a:pPr eaLnBrk="1" hangingPunct="1"/>
            <a:r>
              <a:rPr lang="en-US" altLang="en-US" sz="2800" smtClean="0">
                <a:latin typeface="Goudy Old Style" panose="02020502050305020303" pitchFamily="18" charset="0"/>
              </a:rPr>
              <a:t> Assume that all topics covered will be equally relevant to your needs.</a:t>
            </a:r>
          </a:p>
          <a:p>
            <a:pPr eaLnBrk="1" hangingPunct="1"/>
            <a:r>
              <a:rPr lang="en-US" altLang="en-US" sz="2800" smtClean="0">
                <a:latin typeface="Goudy Old Style" panose="02020502050305020303" pitchFamily="18" charset="0"/>
              </a:rPr>
              <a:t> Take extensive notes; the handouts will satisfy most of your needs.</a:t>
            </a:r>
          </a:p>
          <a:p>
            <a:pPr eaLnBrk="1" hangingPunct="1"/>
            <a:r>
              <a:rPr lang="en-US" altLang="en-US" sz="2800" smtClean="0">
                <a:latin typeface="Goudy Old Style" panose="02020502050305020303" pitchFamily="18" charset="0"/>
              </a:rPr>
              <a:t> Don’t try to show how much you know by monopolizing class time.</a:t>
            </a:r>
          </a:p>
          <a:p>
            <a:pPr eaLnBrk="1" hangingPunct="1"/>
            <a:r>
              <a:rPr lang="en-US" altLang="en-US" sz="2800" smtClean="0">
                <a:latin typeface="Goudy Old Style" panose="02020502050305020303" pitchFamily="18" charset="0"/>
              </a:rPr>
              <a:t> Engage in side talk. </a:t>
            </a:r>
          </a:p>
          <a:p>
            <a:pPr eaLnBrk="1" hangingPunct="1"/>
            <a:r>
              <a:rPr lang="en-US" altLang="en-US" sz="2800" smtClean="0">
                <a:latin typeface="Goudy Old Style" panose="02020502050305020303" pitchFamily="18" charset="0"/>
              </a:rPr>
              <a:t>Interrupt others.</a:t>
            </a:r>
          </a:p>
          <a:p>
            <a:pPr eaLnBrk="1" hangingPunct="1"/>
            <a:endParaRPr lang="en-US" altLang="en-US" sz="2800" smtClean="0">
              <a:latin typeface="Goudy Old Style" panose="02020502050305020303" pitchFamily="18" charset="0"/>
            </a:endParaRPr>
          </a:p>
        </p:txBody>
      </p:sp>
      <p:pic>
        <p:nvPicPr>
          <p:cNvPr id="5" name="Picture 2" descr="http://www.genedelibero.com/wp-content/uploads/2009/10/leadership_compass-300x2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5843">
                                            <p:bg/>
                                          </p:spTgt>
                                        </p:tgtEl>
                                        <p:attrNameLst>
                                          <p:attrName>style.visibility</p:attrName>
                                        </p:attrNameLst>
                                      </p:cBhvr>
                                      <p:to>
                                        <p:strVal val="visible"/>
                                      </p:to>
                                    </p:set>
                                    <p:animEffect transition="in" filter="box(in)">
                                      <p:cBhvr>
                                        <p:cTn id="7" dur="500"/>
                                        <p:tgtEl>
                                          <p:spTgt spid="3584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5843">
                                            <p:txEl>
                                              <p:pRg st="0" end="0"/>
                                            </p:txEl>
                                          </p:spTgt>
                                        </p:tgtEl>
                                        <p:attrNameLst>
                                          <p:attrName>style.visibility</p:attrName>
                                        </p:attrNameLst>
                                      </p:cBhvr>
                                      <p:to>
                                        <p:strVal val="visible"/>
                                      </p:to>
                                    </p:set>
                                    <p:animEffect transition="in" filter="box(in)">
                                      <p:cBhvr>
                                        <p:cTn id="12" dur="500"/>
                                        <p:tgtEl>
                                          <p:spTgt spid="358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5843">
                                            <p:txEl>
                                              <p:pRg st="1" end="1"/>
                                            </p:txEl>
                                          </p:spTgt>
                                        </p:tgtEl>
                                        <p:attrNameLst>
                                          <p:attrName>style.visibility</p:attrName>
                                        </p:attrNameLst>
                                      </p:cBhvr>
                                      <p:to>
                                        <p:strVal val="visible"/>
                                      </p:to>
                                    </p:set>
                                    <p:animEffect transition="in" filter="box(in)">
                                      <p:cBhvr>
                                        <p:cTn id="17" dur="500"/>
                                        <p:tgtEl>
                                          <p:spTgt spid="3584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5843">
                                            <p:txEl>
                                              <p:pRg st="2" end="2"/>
                                            </p:txEl>
                                          </p:spTgt>
                                        </p:tgtEl>
                                        <p:attrNameLst>
                                          <p:attrName>style.visibility</p:attrName>
                                        </p:attrNameLst>
                                      </p:cBhvr>
                                      <p:to>
                                        <p:strVal val="visible"/>
                                      </p:to>
                                    </p:set>
                                    <p:animEffect transition="in" filter="box(in)">
                                      <p:cBhvr>
                                        <p:cTn id="22" dur="500"/>
                                        <p:tgtEl>
                                          <p:spTgt spid="3584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5843">
                                            <p:txEl>
                                              <p:pRg st="3" end="3"/>
                                            </p:txEl>
                                          </p:spTgt>
                                        </p:tgtEl>
                                        <p:attrNameLst>
                                          <p:attrName>style.visibility</p:attrName>
                                        </p:attrNameLst>
                                      </p:cBhvr>
                                      <p:to>
                                        <p:strVal val="visible"/>
                                      </p:to>
                                    </p:set>
                                    <p:animEffect transition="in" filter="box(in)">
                                      <p:cBhvr>
                                        <p:cTn id="27" dur="500"/>
                                        <p:tgtEl>
                                          <p:spTgt spid="3584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5843">
                                            <p:txEl>
                                              <p:pRg st="4" end="4"/>
                                            </p:txEl>
                                          </p:spTgt>
                                        </p:tgtEl>
                                        <p:attrNameLst>
                                          <p:attrName>style.visibility</p:attrName>
                                        </p:attrNameLst>
                                      </p:cBhvr>
                                      <p:to>
                                        <p:strVal val="visible"/>
                                      </p:to>
                                    </p:set>
                                    <p:animEffect transition="in" filter="box(in)">
                                      <p:cBhvr>
                                        <p:cTn id="32" dur="500"/>
                                        <p:tgtEl>
                                          <p:spTgt spid="3584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5843">
                                            <p:txEl>
                                              <p:pRg st="5" end="5"/>
                                            </p:txEl>
                                          </p:spTgt>
                                        </p:tgtEl>
                                        <p:attrNameLst>
                                          <p:attrName>style.visibility</p:attrName>
                                        </p:attrNameLst>
                                      </p:cBhvr>
                                      <p:to>
                                        <p:strVal val="visible"/>
                                      </p:to>
                                    </p:set>
                                    <p:animEffect transition="in" filter="box(in)">
                                      <p:cBhvr>
                                        <p:cTn id="37" dur="500"/>
                                        <p:tgtEl>
                                          <p:spTgt spid="3584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5843">
                                            <p:txEl>
                                              <p:pRg st="6" end="6"/>
                                            </p:txEl>
                                          </p:spTgt>
                                        </p:tgtEl>
                                        <p:attrNameLst>
                                          <p:attrName>style.visibility</p:attrName>
                                        </p:attrNameLst>
                                      </p:cBhvr>
                                      <p:to>
                                        <p:strVal val="visible"/>
                                      </p:to>
                                    </p:set>
                                    <p:animEffect transition="in" filter="box(in)">
                                      <p:cBhvr>
                                        <p:cTn id="42" dur="500"/>
                                        <p:tgtEl>
                                          <p:spTgt spid="35843">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2"/>
          <p:cNvSpPr>
            <a:spLocks noGrp="1"/>
          </p:cNvSpPr>
          <p:nvPr>
            <p:ph type="title"/>
          </p:nvPr>
        </p:nvSpPr>
        <p:spPr>
          <a:xfrm>
            <a:off x="1447800" y="457200"/>
            <a:ext cx="7239000" cy="838200"/>
          </a:xfrm>
        </p:spPr>
        <p:txBody>
          <a:bodyPr/>
          <a:lstStyle/>
          <a:p>
            <a:r>
              <a:rPr lang="en-US" altLang="en-US" sz="3200" smtClean="0">
                <a:solidFill>
                  <a:srgbClr val="3333CC"/>
                </a:solidFill>
                <a:latin typeface="Bodoni MT" panose="02070603080606020203" pitchFamily="18" charset="0"/>
              </a:rPr>
              <a:t>Self Motivation </a:t>
            </a:r>
          </a:p>
        </p:txBody>
      </p:sp>
      <p:sp>
        <p:nvSpPr>
          <p:cNvPr id="75778" name="Vertical Text Placeholder 2"/>
          <p:cNvSpPr>
            <a:spLocks noGrp="1"/>
          </p:cNvSpPr>
          <p:nvPr>
            <p:ph type="body" orient="vert" idx="1"/>
          </p:nvPr>
        </p:nvSpPr>
        <p:spPr>
          <a:xfrm rot="16200000">
            <a:off x="2514600" y="-152400"/>
            <a:ext cx="4572000" cy="7924800"/>
          </a:xfrm>
          <a:ln>
            <a:solidFill>
              <a:schemeClr val="accent1"/>
            </a:solidFill>
            <a:miter lim="800000"/>
            <a:headEnd/>
            <a:tailEnd/>
          </a:ln>
        </p:spPr>
        <p:txBody>
          <a:bodyPr/>
          <a:lstStyle/>
          <a:p>
            <a:pPr algn="just">
              <a:lnSpc>
                <a:spcPct val="150000"/>
              </a:lnSpc>
            </a:pPr>
            <a:r>
              <a:rPr lang="en-US" altLang="en-US" sz="2800" b="0" smtClean="0">
                <a:latin typeface="Bodoni MT" panose="02070603080606020203" pitchFamily="18" charset="0"/>
              </a:rPr>
              <a:t>The ability to persist in the face of setbacks and failures. </a:t>
            </a:r>
          </a:p>
          <a:p>
            <a:pPr algn="just">
              <a:lnSpc>
                <a:spcPct val="150000"/>
              </a:lnSpc>
            </a:pPr>
            <a:r>
              <a:rPr lang="en-US" altLang="en-US" sz="2800" b="0" smtClean="0">
                <a:latin typeface="Bodoni MT" panose="02070603080606020203" pitchFamily="18" charset="0"/>
              </a:rPr>
              <a:t>It is exhibited by a strong drive to achieve, optimism, and high organizational commitment.</a:t>
            </a:r>
          </a:p>
          <a:p>
            <a:pPr algn="just">
              <a:buFont typeface="Wingdings" panose="05000000000000000000" pitchFamily="2" charset="2"/>
              <a:buNone/>
            </a:pPr>
            <a:endParaRPr lang="en-US" altLang="en-US" sz="2800" smtClean="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5778">
                                            <p:bg/>
                                          </p:spTgt>
                                        </p:tgtEl>
                                        <p:attrNameLst>
                                          <p:attrName>style.visibility</p:attrName>
                                        </p:attrNameLst>
                                      </p:cBhvr>
                                      <p:to>
                                        <p:strVal val="visible"/>
                                      </p:to>
                                    </p:set>
                                    <p:animEffect transition="in" filter="box(in)">
                                      <p:cBhvr>
                                        <p:cTn id="7" dur="500"/>
                                        <p:tgtEl>
                                          <p:spTgt spid="75778">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build="p"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2"/>
          <p:cNvSpPr>
            <a:spLocks noGrp="1"/>
          </p:cNvSpPr>
          <p:nvPr>
            <p:ph type="title"/>
          </p:nvPr>
        </p:nvSpPr>
        <p:spPr>
          <a:xfrm>
            <a:off x="1447800" y="457200"/>
            <a:ext cx="7239000" cy="838200"/>
          </a:xfrm>
        </p:spPr>
        <p:txBody>
          <a:bodyPr/>
          <a:lstStyle/>
          <a:p>
            <a:r>
              <a:rPr lang="en-US" altLang="en-US" sz="3200" smtClean="0">
                <a:solidFill>
                  <a:srgbClr val="3333CC"/>
                </a:solidFill>
                <a:latin typeface="Bodoni MT" panose="02070603080606020203" pitchFamily="18" charset="0"/>
              </a:rPr>
              <a:t>EMPATHY</a:t>
            </a:r>
          </a:p>
        </p:txBody>
      </p:sp>
      <p:sp>
        <p:nvSpPr>
          <p:cNvPr id="75778" name="Vertical Text Placeholder 2"/>
          <p:cNvSpPr>
            <a:spLocks noGrp="1"/>
          </p:cNvSpPr>
          <p:nvPr>
            <p:ph type="body" orient="vert" idx="1"/>
          </p:nvPr>
        </p:nvSpPr>
        <p:spPr>
          <a:xfrm rot="16200000">
            <a:off x="2514600" y="-152400"/>
            <a:ext cx="4572000" cy="7924800"/>
          </a:xfrm>
          <a:ln>
            <a:solidFill>
              <a:schemeClr val="accent1"/>
            </a:solidFill>
            <a:miter lim="800000"/>
            <a:headEnd/>
            <a:tailEnd/>
          </a:ln>
        </p:spPr>
        <p:txBody>
          <a:bodyPr/>
          <a:lstStyle/>
          <a:p>
            <a:pPr algn="just">
              <a:lnSpc>
                <a:spcPct val="150000"/>
              </a:lnSpc>
            </a:pPr>
            <a:r>
              <a:rPr lang="en-US" altLang="en-US" sz="2800" b="0" smtClean="0">
                <a:latin typeface="Bodoni MT" panose="02070603080606020203" pitchFamily="18" charset="0"/>
              </a:rPr>
              <a:t>The ability to sense how others are feeling. </a:t>
            </a:r>
          </a:p>
          <a:p>
            <a:pPr algn="just">
              <a:lnSpc>
                <a:spcPct val="150000"/>
              </a:lnSpc>
            </a:pPr>
            <a:r>
              <a:rPr lang="en-US" altLang="en-US" sz="2800" b="0" smtClean="0">
                <a:latin typeface="Bodoni MT" panose="02070603080606020203" pitchFamily="18" charset="0"/>
              </a:rPr>
              <a:t>It is exhibited by expertise in building and retaining talent, cross-cultural sensitivity, and service to clients and customers.</a:t>
            </a:r>
          </a:p>
          <a:p>
            <a:pPr algn="just">
              <a:buFont typeface="Wingdings" panose="05000000000000000000" pitchFamily="2" charset="2"/>
              <a:buNone/>
            </a:pPr>
            <a:endParaRPr lang="en-US" altLang="en-US" sz="2800" smtClean="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5778">
                                            <p:bg/>
                                          </p:spTgt>
                                        </p:tgtEl>
                                        <p:attrNameLst>
                                          <p:attrName>style.visibility</p:attrName>
                                        </p:attrNameLst>
                                      </p:cBhvr>
                                      <p:to>
                                        <p:strVal val="visible"/>
                                      </p:to>
                                    </p:set>
                                    <p:animEffect transition="in" filter="box(in)">
                                      <p:cBhvr>
                                        <p:cTn id="7" dur="500"/>
                                        <p:tgtEl>
                                          <p:spTgt spid="75778">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build="p"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2"/>
          <p:cNvSpPr>
            <a:spLocks noGrp="1"/>
          </p:cNvSpPr>
          <p:nvPr>
            <p:ph type="title"/>
          </p:nvPr>
        </p:nvSpPr>
        <p:spPr>
          <a:xfrm>
            <a:off x="1447800" y="457200"/>
            <a:ext cx="7239000" cy="533400"/>
          </a:xfrm>
        </p:spPr>
        <p:txBody>
          <a:bodyPr/>
          <a:lstStyle/>
          <a:p>
            <a:r>
              <a:rPr lang="en-US" altLang="en-US" sz="3200" smtClean="0">
                <a:solidFill>
                  <a:srgbClr val="3333CC"/>
                </a:solidFill>
                <a:latin typeface="Bodoni MT" panose="02070603080606020203" pitchFamily="18" charset="0"/>
              </a:rPr>
              <a:t>Social Skills </a:t>
            </a:r>
          </a:p>
        </p:txBody>
      </p:sp>
      <p:sp>
        <p:nvSpPr>
          <p:cNvPr id="75778" name="Vertical Text Placeholder 2"/>
          <p:cNvSpPr>
            <a:spLocks noGrp="1"/>
          </p:cNvSpPr>
          <p:nvPr>
            <p:ph type="body" orient="vert" idx="1"/>
          </p:nvPr>
        </p:nvSpPr>
        <p:spPr>
          <a:xfrm rot="16200000">
            <a:off x="2400300" y="-495300"/>
            <a:ext cx="4800600" cy="7924800"/>
          </a:xfrm>
          <a:ln>
            <a:solidFill>
              <a:schemeClr val="accent1"/>
            </a:solidFill>
            <a:miter lim="800000"/>
            <a:headEnd/>
            <a:tailEnd/>
          </a:ln>
        </p:spPr>
        <p:txBody>
          <a:bodyPr/>
          <a:lstStyle/>
          <a:p>
            <a:pPr algn="just">
              <a:lnSpc>
                <a:spcPct val="150000"/>
              </a:lnSpc>
            </a:pPr>
            <a:r>
              <a:rPr lang="en-US" altLang="en-US" sz="2800" b="0" smtClean="0">
                <a:latin typeface="Bodoni MT" panose="02070603080606020203" pitchFamily="18" charset="0"/>
              </a:rPr>
              <a:t>The ability to handle the emotions of others. </a:t>
            </a:r>
          </a:p>
          <a:p>
            <a:pPr algn="just">
              <a:lnSpc>
                <a:spcPct val="150000"/>
              </a:lnSpc>
            </a:pPr>
            <a:r>
              <a:rPr lang="en-US" altLang="en-US" sz="2800" b="0" smtClean="0">
                <a:latin typeface="Bodoni MT" panose="02070603080606020203" pitchFamily="18" charset="0"/>
              </a:rPr>
              <a:t>It is exhibited by persuasiveness, and expertise in building and leading groups and teams</a:t>
            </a:r>
          </a:p>
          <a:p>
            <a:pPr algn="just">
              <a:lnSpc>
                <a:spcPct val="150000"/>
              </a:lnSpc>
            </a:pPr>
            <a:r>
              <a:rPr lang="en-US" altLang="en-US" sz="2800" b="0" smtClean="0">
                <a:latin typeface="Bodoni MT" panose="02070603080606020203" pitchFamily="18" charset="0"/>
              </a:rPr>
              <a:t>EI differs from emotional labor because the latter is a job requirement (the demand to smile, express enthusiasm, etc.) while the former is regarded as a personality trait. </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5778">
                                            <p:bg/>
                                          </p:spTgt>
                                        </p:tgtEl>
                                        <p:attrNameLst>
                                          <p:attrName>style.visibility</p:attrName>
                                        </p:attrNameLst>
                                      </p:cBhvr>
                                      <p:to>
                                        <p:strVal val="visible"/>
                                      </p:to>
                                    </p:set>
                                    <p:animEffect transition="in" filter="box(in)">
                                      <p:cBhvr>
                                        <p:cTn id="7" dur="500"/>
                                        <p:tgtEl>
                                          <p:spTgt spid="75778">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build="p"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2"/>
          <p:cNvSpPr>
            <a:spLocks noGrp="1"/>
          </p:cNvSpPr>
          <p:nvPr>
            <p:ph type="title"/>
          </p:nvPr>
        </p:nvSpPr>
        <p:spPr>
          <a:xfrm>
            <a:off x="1447800" y="457200"/>
            <a:ext cx="7239000" cy="533400"/>
          </a:xfrm>
        </p:spPr>
        <p:txBody>
          <a:bodyPr/>
          <a:lstStyle/>
          <a:p>
            <a:r>
              <a:rPr lang="en-US" altLang="en-US" sz="3200" smtClean="0">
                <a:solidFill>
                  <a:srgbClr val="3333CC"/>
                </a:solidFill>
                <a:latin typeface="Bodoni MT" panose="02070603080606020203" pitchFamily="18" charset="0"/>
              </a:rPr>
              <a:t>….Social Skills </a:t>
            </a:r>
          </a:p>
        </p:txBody>
      </p:sp>
      <p:sp>
        <p:nvSpPr>
          <p:cNvPr id="75778" name="Vertical Text Placeholder 2"/>
          <p:cNvSpPr>
            <a:spLocks noGrp="1"/>
          </p:cNvSpPr>
          <p:nvPr>
            <p:ph type="body" orient="vert" idx="1"/>
          </p:nvPr>
        </p:nvSpPr>
        <p:spPr>
          <a:xfrm rot="16200000">
            <a:off x="2514600" y="-609600"/>
            <a:ext cx="4572000" cy="7924800"/>
          </a:xfrm>
          <a:ln>
            <a:solidFill>
              <a:schemeClr val="accent1"/>
            </a:solidFill>
            <a:miter lim="800000"/>
            <a:headEnd/>
            <a:tailEnd/>
          </a:ln>
        </p:spPr>
        <p:txBody>
          <a:bodyPr/>
          <a:lstStyle/>
          <a:p>
            <a:pPr algn="just">
              <a:lnSpc>
                <a:spcPct val="150000"/>
              </a:lnSpc>
            </a:pPr>
            <a:r>
              <a:rPr lang="en-US" altLang="en-US" sz="2800" b="0" smtClean="0">
                <a:latin typeface="Bodoni MT" panose="02070603080606020203" pitchFamily="18" charset="0"/>
              </a:rPr>
              <a:t>A person with low EI may control his emotions because of a request from a manager (thus engaging in emotional labour), but might otherwise not do so.</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5778">
                                            <p:bg/>
                                          </p:spTgt>
                                        </p:tgtEl>
                                        <p:attrNameLst>
                                          <p:attrName>style.visibility</p:attrName>
                                        </p:attrNameLst>
                                      </p:cBhvr>
                                      <p:to>
                                        <p:strVal val="visible"/>
                                      </p:to>
                                    </p:set>
                                    <p:animEffect transition="in" filter="box(in)">
                                      <p:cBhvr>
                                        <p:cTn id="7" dur="500"/>
                                        <p:tgtEl>
                                          <p:spTgt spid="75778">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build="p"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p:txBody>
          <a:bodyPr/>
          <a:lstStyle/>
          <a:p>
            <a:r>
              <a:rPr lang="en-US" altLang="en-US" sz="6600" smtClean="0">
                <a:solidFill>
                  <a:srgbClr val="FF0066"/>
                </a:solidFill>
                <a:hlinkClick r:id="rId2" action="ppaction://hlinkfile"/>
              </a:rPr>
              <a:t>ANY QUESTION?</a:t>
            </a:r>
            <a:endParaRPr lang="en-US" altLang="en-US" sz="6600" smtClean="0">
              <a:solidFill>
                <a:srgbClr val="FF0066"/>
              </a:solidFill>
            </a:endParaRPr>
          </a:p>
        </p:txBody>
      </p:sp>
      <p:sp>
        <p:nvSpPr>
          <p:cNvPr id="153603" name="Vertical Text Placeholder 2"/>
          <p:cNvSpPr>
            <a:spLocks noGrp="1"/>
          </p:cNvSpPr>
          <p:nvPr>
            <p:ph type="body" orient="vert" idx="1"/>
          </p:nvPr>
        </p:nvSpPr>
        <p:spPr>
          <a:xfrm rot="16200000">
            <a:off x="2514600" y="76200"/>
            <a:ext cx="4572000" cy="7924800"/>
          </a:xfrm>
        </p:spPr>
        <p:txBody>
          <a:bodyPr/>
          <a:lstStyle/>
          <a:p>
            <a:r>
              <a:rPr lang="en-US" altLang="en-US" smtClean="0">
                <a:hlinkClick r:id="rId3" action="ppaction://hlinkpres?slideindex=1&amp;slidetitle="/>
              </a:rPr>
              <a:t>EI, PRACTICAL CASE?</a:t>
            </a:r>
            <a:endParaRPr lang="en-US" altLang="en-US" smtClean="0"/>
          </a:p>
        </p:txBody>
      </p:sp>
      <p:pic>
        <p:nvPicPr>
          <p:cNvPr id="4" name="Picture 6" descr="PE0323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2650" y="2438400"/>
            <a:ext cx="73691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0"/>
          </p:nvPr>
        </p:nvSpPr>
        <p:spPr bwMode="auto">
          <a:xfrm>
            <a:off x="6781800" y="6324600"/>
            <a:ext cx="1905000" cy="457200"/>
          </a:xfrm>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AA251517-E1F5-4A2A-A41E-F039264AAD55}" type="slidenum">
              <a:rPr lang="en-US" altLang="en-US">
                <a:solidFill>
                  <a:schemeClr val="bg1"/>
                </a:solidFill>
              </a:rPr>
              <a:pPr algn="r" eaLnBrk="1" hangingPunct="1"/>
              <a:t>145</a:t>
            </a:fld>
            <a:endParaRPr lang="en-US" altLang="en-US">
              <a:solidFill>
                <a:schemeClr val="bg1"/>
              </a:solidFill>
            </a:endParaRPr>
          </a:p>
        </p:txBody>
      </p:sp>
      <p:sp>
        <p:nvSpPr>
          <p:cNvPr id="132099" name="Rectangle 3"/>
          <p:cNvSpPr>
            <a:spLocks noGrp="1" noChangeArrowheads="1"/>
          </p:cNvSpPr>
          <p:nvPr>
            <p:ph type="body" sz="half" idx="4294967295"/>
          </p:nvPr>
        </p:nvSpPr>
        <p:spPr>
          <a:xfrm>
            <a:off x="3048000" y="0"/>
            <a:ext cx="5478463" cy="4162425"/>
          </a:xfrm>
        </p:spPr>
        <p:txBody>
          <a:bodyPr/>
          <a:lstStyle/>
          <a:p>
            <a:pPr algn="ctr" eaLnBrk="1" hangingPunct="1">
              <a:buFontTx/>
              <a:buNone/>
            </a:pPr>
            <a:endParaRPr lang="en-US" altLang="en-US" sz="6600" smtClean="0"/>
          </a:p>
          <a:p>
            <a:pPr algn="ctr" eaLnBrk="1" hangingPunct="1">
              <a:buFontTx/>
              <a:buNone/>
            </a:pPr>
            <a:r>
              <a:rPr lang="en-US" altLang="en-US" sz="5400" smtClean="0">
                <a:solidFill>
                  <a:schemeClr val="folHlink"/>
                </a:solidFill>
              </a:rPr>
              <a:t>Forming </a:t>
            </a:r>
          </a:p>
          <a:p>
            <a:pPr algn="ctr" eaLnBrk="1" hangingPunct="1">
              <a:buFontTx/>
              <a:buNone/>
            </a:pPr>
            <a:r>
              <a:rPr lang="en-US" altLang="en-US" sz="5400" smtClean="0">
                <a:solidFill>
                  <a:schemeClr val="folHlink"/>
                </a:solidFill>
              </a:rPr>
              <a:t>and </a:t>
            </a:r>
          </a:p>
          <a:p>
            <a:pPr algn="ctr" eaLnBrk="1" hangingPunct="1">
              <a:buFontTx/>
              <a:buNone/>
            </a:pPr>
            <a:r>
              <a:rPr lang="en-US" altLang="en-US" sz="5400" smtClean="0">
                <a:solidFill>
                  <a:schemeClr val="folHlink"/>
                </a:solidFill>
              </a:rPr>
              <a:t>Leading Teams</a:t>
            </a:r>
          </a:p>
          <a:p>
            <a:pPr algn="ctr" eaLnBrk="1" hangingPunct="1">
              <a:buFontTx/>
              <a:buNone/>
            </a:pPr>
            <a:endParaRPr lang="en-US" altLang="en-US" sz="6600" smtClean="0">
              <a:solidFill>
                <a:schemeClr val="folHlink"/>
              </a:solidFill>
            </a:endParaRPr>
          </a:p>
        </p:txBody>
      </p:sp>
      <p:sp>
        <p:nvSpPr>
          <p:cNvPr id="154628" name="Rectangle 4"/>
          <p:cNvSpPr>
            <a:spLocks noChangeArrowheads="1"/>
          </p:cNvSpPr>
          <p:nvPr/>
        </p:nvSpPr>
        <p:spPr bwMode="auto">
          <a:xfrm flipH="1">
            <a:off x="457200" y="3219450"/>
            <a:ext cx="28194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4400">
              <a:solidFill>
                <a:schemeClr val="tx2"/>
              </a:solidFill>
              <a:latin typeface="Geneva" panose="020B0503030404040204" pitchFamily="34" charset="0"/>
            </a:endParaRPr>
          </a:p>
        </p:txBody>
      </p:sp>
      <p:pic>
        <p:nvPicPr>
          <p:cNvPr id="132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09800"/>
            <a:ext cx="25019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32101"/>
                                        </p:tgtEl>
                                        <p:attrNameLst>
                                          <p:attrName>style.visibility</p:attrName>
                                        </p:attrNameLst>
                                      </p:cBhvr>
                                      <p:to>
                                        <p:strVal val="visible"/>
                                      </p:to>
                                    </p:set>
                                    <p:anim calcmode="lin" valueType="num">
                                      <p:cBhvr>
                                        <p:cTn id="7" dur="500" fill="hold"/>
                                        <p:tgtEl>
                                          <p:spTgt spid="132101"/>
                                        </p:tgtEl>
                                        <p:attrNameLst>
                                          <p:attrName>ppt_w</p:attrName>
                                        </p:attrNameLst>
                                      </p:cBhvr>
                                      <p:tavLst>
                                        <p:tav tm="0">
                                          <p:val>
                                            <p:strVal val="#ppt_w*0.05"/>
                                          </p:val>
                                        </p:tav>
                                        <p:tav tm="100000">
                                          <p:val>
                                            <p:strVal val="#ppt_w"/>
                                          </p:val>
                                        </p:tav>
                                      </p:tavLst>
                                    </p:anim>
                                    <p:anim calcmode="lin" valueType="num">
                                      <p:cBhvr>
                                        <p:cTn id="8" dur="500" fill="hold"/>
                                        <p:tgtEl>
                                          <p:spTgt spid="132101"/>
                                        </p:tgtEl>
                                        <p:attrNameLst>
                                          <p:attrName>ppt_h</p:attrName>
                                        </p:attrNameLst>
                                      </p:cBhvr>
                                      <p:tavLst>
                                        <p:tav tm="0">
                                          <p:val>
                                            <p:strVal val="#ppt_h"/>
                                          </p:val>
                                        </p:tav>
                                        <p:tav tm="100000">
                                          <p:val>
                                            <p:strVal val="#ppt_h"/>
                                          </p:val>
                                        </p:tav>
                                      </p:tavLst>
                                    </p:anim>
                                    <p:anim calcmode="lin" valueType="num">
                                      <p:cBhvr>
                                        <p:cTn id="9" dur="500" fill="hold"/>
                                        <p:tgtEl>
                                          <p:spTgt spid="132101"/>
                                        </p:tgtEl>
                                        <p:attrNameLst>
                                          <p:attrName>ppt_x</p:attrName>
                                        </p:attrNameLst>
                                      </p:cBhvr>
                                      <p:tavLst>
                                        <p:tav tm="0">
                                          <p:val>
                                            <p:strVal val="#ppt_x-.2"/>
                                          </p:val>
                                        </p:tav>
                                        <p:tav tm="100000">
                                          <p:val>
                                            <p:strVal val="#ppt_x"/>
                                          </p:val>
                                        </p:tav>
                                      </p:tavLst>
                                    </p:anim>
                                    <p:anim calcmode="lin" valueType="num">
                                      <p:cBhvr>
                                        <p:cTn id="10" dur="500" fill="hold"/>
                                        <p:tgtEl>
                                          <p:spTgt spid="132101"/>
                                        </p:tgtEl>
                                        <p:attrNameLst>
                                          <p:attrName>ppt_y</p:attrName>
                                        </p:attrNameLst>
                                      </p:cBhvr>
                                      <p:tavLst>
                                        <p:tav tm="0">
                                          <p:val>
                                            <p:strVal val="#ppt_y"/>
                                          </p:val>
                                        </p:tav>
                                        <p:tav tm="100000">
                                          <p:val>
                                            <p:strVal val="#ppt_y"/>
                                          </p:val>
                                        </p:tav>
                                      </p:tavLst>
                                    </p:anim>
                                    <p:animEffect transition="in" filter="fade">
                                      <p:cBhvr>
                                        <p:cTn id="11" dur="500"/>
                                        <p:tgtEl>
                                          <p:spTgt spid="13210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5" presetClass="entr" presetSubtype="0" fill="hold" grpId="0" nodeType="clickEffect">
                                  <p:stCondLst>
                                    <p:cond delay="0"/>
                                  </p:stCondLst>
                                  <p:childTnLst>
                                    <p:set>
                                      <p:cBhvr>
                                        <p:cTn id="15" dur="1" fill="hold">
                                          <p:stCondLst>
                                            <p:cond delay="0"/>
                                          </p:stCondLst>
                                        </p:cTn>
                                        <p:tgtEl>
                                          <p:spTgt spid="132099">
                                            <p:txEl>
                                              <p:pRg st="1" end="1"/>
                                            </p:txEl>
                                          </p:spTgt>
                                        </p:tgtEl>
                                        <p:attrNameLst>
                                          <p:attrName>style.visibility</p:attrName>
                                        </p:attrNameLst>
                                      </p:cBhvr>
                                      <p:to>
                                        <p:strVal val="visible"/>
                                      </p:to>
                                    </p:set>
                                    <p:anim calcmode="lin" valueType="num">
                                      <p:cBhvr>
                                        <p:cTn id="16" dur="1000" fill="hold"/>
                                        <p:tgtEl>
                                          <p:spTgt spid="132099">
                                            <p:txEl>
                                              <p:pRg st="1" end="1"/>
                                            </p:txEl>
                                          </p:spTgt>
                                        </p:tgtEl>
                                        <p:attrNameLst>
                                          <p:attrName>ppt_w</p:attrName>
                                        </p:attrNameLst>
                                      </p:cBhvr>
                                      <p:tavLst>
                                        <p:tav tm="0">
                                          <p:val>
                                            <p:fltVal val="0"/>
                                          </p:val>
                                        </p:tav>
                                        <p:tav tm="100000">
                                          <p:val>
                                            <p:strVal val="#ppt_w"/>
                                          </p:val>
                                        </p:tav>
                                      </p:tavLst>
                                    </p:anim>
                                    <p:anim calcmode="lin" valueType="num">
                                      <p:cBhvr>
                                        <p:cTn id="17" dur="1000" fill="hold"/>
                                        <p:tgtEl>
                                          <p:spTgt spid="132099">
                                            <p:txEl>
                                              <p:pRg st="1" end="1"/>
                                            </p:txEl>
                                          </p:spTgt>
                                        </p:tgtEl>
                                        <p:attrNameLst>
                                          <p:attrName>ppt_h</p:attrName>
                                        </p:attrNameLst>
                                      </p:cBhvr>
                                      <p:tavLst>
                                        <p:tav tm="0">
                                          <p:val>
                                            <p:fltVal val="0"/>
                                          </p:val>
                                        </p:tav>
                                        <p:tav tm="100000">
                                          <p:val>
                                            <p:strVal val="#ppt_h"/>
                                          </p:val>
                                        </p:tav>
                                      </p:tavLst>
                                    </p:anim>
                                    <p:anim calcmode="lin" valueType="num">
                                      <p:cBhvr>
                                        <p:cTn id="18" dur="1000" fill="hold"/>
                                        <p:tgtEl>
                                          <p:spTgt spid="13209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3209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5" presetClass="entr" presetSubtype="0" fill="hold" grpId="0" nodeType="clickEffect">
                                  <p:stCondLst>
                                    <p:cond delay="0"/>
                                  </p:stCondLst>
                                  <p:childTnLst>
                                    <p:set>
                                      <p:cBhvr>
                                        <p:cTn id="23" dur="1" fill="hold">
                                          <p:stCondLst>
                                            <p:cond delay="0"/>
                                          </p:stCondLst>
                                        </p:cTn>
                                        <p:tgtEl>
                                          <p:spTgt spid="132099">
                                            <p:txEl>
                                              <p:pRg st="2" end="2"/>
                                            </p:txEl>
                                          </p:spTgt>
                                        </p:tgtEl>
                                        <p:attrNameLst>
                                          <p:attrName>style.visibility</p:attrName>
                                        </p:attrNameLst>
                                      </p:cBhvr>
                                      <p:to>
                                        <p:strVal val="visible"/>
                                      </p:to>
                                    </p:set>
                                    <p:anim calcmode="lin" valueType="num">
                                      <p:cBhvr>
                                        <p:cTn id="24" dur="1000" fill="hold"/>
                                        <p:tgtEl>
                                          <p:spTgt spid="132099">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132099">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13209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3209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5" presetClass="entr" presetSubtype="0" fill="hold" grpId="0" nodeType="clickEffect">
                                  <p:stCondLst>
                                    <p:cond delay="0"/>
                                  </p:stCondLst>
                                  <p:childTnLst>
                                    <p:set>
                                      <p:cBhvr>
                                        <p:cTn id="31" dur="1" fill="hold">
                                          <p:stCondLst>
                                            <p:cond delay="0"/>
                                          </p:stCondLst>
                                        </p:cTn>
                                        <p:tgtEl>
                                          <p:spTgt spid="132099">
                                            <p:txEl>
                                              <p:pRg st="3" end="3"/>
                                            </p:txEl>
                                          </p:spTgt>
                                        </p:tgtEl>
                                        <p:attrNameLst>
                                          <p:attrName>style.visibility</p:attrName>
                                        </p:attrNameLst>
                                      </p:cBhvr>
                                      <p:to>
                                        <p:strVal val="visible"/>
                                      </p:to>
                                    </p:set>
                                    <p:anim calcmode="lin" valueType="num">
                                      <p:cBhvr>
                                        <p:cTn id="32" dur="1000" fill="hold"/>
                                        <p:tgtEl>
                                          <p:spTgt spid="132099">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132099">
                                            <p:txEl>
                                              <p:pRg st="3" end="3"/>
                                            </p:txEl>
                                          </p:spTgt>
                                        </p:tgtEl>
                                        <p:attrNameLst>
                                          <p:attrName>ppt_h</p:attrName>
                                        </p:attrNameLst>
                                      </p:cBhvr>
                                      <p:tavLst>
                                        <p:tav tm="0">
                                          <p:val>
                                            <p:fltVal val="0"/>
                                          </p:val>
                                        </p:tav>
                                        <p:tav tm="100000">
                                          <p:val>
                                            <p:strVal val="#ppt_h"/>
                                          </p:val>
                                        </p:tav>
                                      </p:tavLst>
                                    </p:anim>
                                    <p:anim calcmode="lin" valueType="num">
                                      <p:cBhvr>
                                        <p:cTn id="34" dur="1000" fill="hold"/>
                                        <p:tgtEl>
                                          <p:spTgt spid="132099">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32099">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bwMode="auto">
          <a:xfrm>
            <a:off x="6781800" y="6324600"/>
            <a:ext cx="1905000" cy="457200"/>
          </a:xfrm>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E25FDB6D-453B-4BEE-84D7-EFE17F284138}" type="slidenum">
              <a:rPr lang="en-US" altLang="en-US">
                <a:solidFill>
                  <a:schemeClr val="bg1"/>
                </a:solidFill>
              </a:rPr>
              <a:pPr algn="r" eaLnBrk="1" hangingPunct="1"/>
              <a:t>146</a:t>
            </a:fld>
            <a:endParaRPr lang="en-US" altLang="en-US">
              <a:solidFill>
                <a:schemeClr val="bg1"/>
              </a:solidFill>
            </a:endParaRPr>
          </a:p>
        </p:txBody>
      </p:sp>
      <p:sp>
        <p:nvSpPr>
          <p:cNvPr id="155651" name="Rectangle 2"/>
          <p:cNvSpPr>
            <a:spLocks noGrp="1" noChangeArrowheads="1"/>
          </p:cNvSpPr>
          <p:nvPr>
            <p:ph type="title" idx="4294967295"/>
          </p:nvPr>
        </p:nvSpPr>
        <p:spPr/>
        <p:txBody>
          <a:bodyPr anchor="b"/>
          <a:lstStyle/>
          <a:p>
            <a:pPr eaLnBrk="1" hangingPunct="1"/>
            <a:r>
              <a:rPr lang="en-US" altLang="en-US" i="1" smtClean="0">
                <a:solidFill>
                  <a:schemeClr val="folHlink"/>
                </a:solidFill>
              </a:rPr>
              <a:t>Reflection</a:t>
            </a:r>
            <a:endParaRPr lang="en-US" altLang="en-US" i="1" smtClean="0">
              <a:solidFill>
                <a:schemeClr val="folHlink"/>
              </a:solidFill>
              <a:latin typeface="New York" panose="02020502060305060204" pitchFamily="18" charset="0"/>
            </a:endParaRPr>
          </a:p>
        </p:txBody>
      </p:sp>
      <p:sp>
        <p:nvSpPr>
          <p:cNvPr id="155652" name="Text Box 3"/>
          <p:cNvSpPr txBox="1">
            <a:spLocks noChangeArrowheads="1"/>
          </p:cNvSpPr>
          <p:nvPr/>
        </p:nvSpPr>
        <p:spPr bwMode="auto">
          <a:xfrm>
            <a:off x="685800" y="1828800"/>
            <a:ext cx="76962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en-US" altLang="en-US" sz="3200">
                <a:solidFill>
                  <a:srgbClr val="000000"/>
                </a:solidFill>
                <a:latin typeface="Geneva" panose="020B0503030404040204" pitchFamily="34" charset="0"/>
              </a:rPr>
              <a:t>What is a team to you? </a:t>
            </a:r>
          </a:p>
          <a:p>
            <a:pPr algn="just" eaLnBrk="1" hangingPunct="1">
              <a:lnSpc>
                <a:spcPct val="150000"/>
              </a:lnSpc>
            </a:pPr>
            <a:r>
              <a:rPr lang="en-US" altLang="en-US" sz="3200">
                <a:solidFill>
                  <a:srgbClr val="000000"/>
                </a:solidFill>
                <a:latin typeface="Geneva" panose="020B0503030404040204" pitchFamily="34" charset="0"/>
              </a:rPr>
              <a:t>Have you ever been on a team?   What was that like for you?</a:t>
            </a:r>
          </a:p>
          <a:p>
            <a:pPr eaLnBrk="1" hangingPunct="1">
              <a:spcBef>
                <a:spcPct val="50000"/>
              </a:spcBef>
            </a:pPr>
            <a:endParaRPr lang="en-US" altLang="en-US" sz="3200">
              <a:solidFill>
                <a:srgbClr val="000000"/>
              </a:solidFill>
              <a:latin typeface="Geneva" panose="020B0503030404040204" pitchFamily="34" charset="0"/>
            </a:endParaRPr>
          </a:p>
        </p:txBody>
      </p:sp>
    </p:spTree>
  </p:cSld>
  <p:clrMapOvr>
    <a:masterClrMapping/>
  </p:clrMapOvr>
  <p:transition>
    <p:zoom dir="in"/>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bwMode="auto">
          <a:xfrm>
            <a:off x="6781800" y="6324600"/>
            <a:ext cx="1905000" cy="457200"/>
          </a:xfrm>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18FBFF0B-B41B-4A39-A53D-EE88683494C3}" type="slidenum">
              <a:rPr lang="en-US" altLang="en-US">
                <a:solidFill>
                  <a:schemeClr val="bg1"/>
                </a:solidFill>
              </a:rPr>
              <a:pPr algn="r" eaLnBrk="1" hangingPunct="1"/>
              <a:t>147</a:t>
            </a:fld>
            <a:endParaRPr lang="en-US" altLang="en-US">
              <a:solidFill>
                <a:schemeClr val="bg1"/>
              </a:solidFill>
            </a:endParaRPr>
          </a:p>
        </p:txBody>
      </p:sp>
      <p:sp>
        <p:nvSpPr>
          <p:cNvPr id="156675" name="Rectangle 2"/>
          <p:cNvSpPr>
            <a:spLocks noGrp="1" noChangeArrowheads="1"/>
          </p:cNvSpPr>
          <p:nvPr>
            <p:ph type="title" idx="4294967295"/>
          </p:nvPr>
        </p:nvSpPr>
        <p:spPr/>
        <p:txBody>
          <a:bodyPr anchor="b"/>
          <a:lstStyle/>
          <a:p>
            <a:pPr eaLnBrk="1" hangingPunct="1"/>
            <a:r>
              <a:rPr lang="en-US" altLang="en-US" sz="3600" i="1" smtClean="0">
                <a:solidFill>
                  <a:schemeClr val="folHlink"/>
                </a:solidFill>
              </a:rPr>
              <a:t>What is a team?</a:t>
            </a:r>
            <a:endParaRPr lang="en-US" altLang="en-US" sz="3600" i="1" smtClean="0">
              <a:solidFill>
                <a:schemeClr val="folHlink"/>
              </a:solidFill>
              <a:latin typeface="New York" panose="02020502060305060204" pitchFamily="18" charset="0"/>
            </a:endParaRPr>
          </a:p>
        </p:txBody>
      </p:sp>
      <p:sp>
        <p:nvSpPr>
          <p:cNvPr id="156676" name="Text Box 3"/>
          <p:cNvSpPr txBox="1">
            <a:spLocks noChangeArrowheads="1"/>
          </p:cNvSpPr>
          <p:nvPr/>
        </p:nvSpPr>
        <p:spPr bwMode="auto">
          <a:xfrm>
            <a:off x="3276600" y="1905000"/>
            <a:ext cx="53340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solidFill>
                <a:srgbClr val="000000"/>
              </a:solidFill>
              <a:latin typeface="New York" panose="02020502060305060204" pitchFamily="18" charset="0"/>
            </a:endParaRPr>
          </a:p>
          <a:p>
            <a:pPr algn="just" eaLnBrk="1" hangingPunct="1">
              <a:lnSpc>
                <a:spcPct val="150000"/>
              </a:lnSpc>
            </a:pPr>
            <a:r>
              <a:rPr lang="en-US" altLang="en-US" sz="3200">
                <a:solidFill>
                  <a:srgbClr val="000000"/>
                </a:solidFill>
              </a:rPr>
              <a:t>One answer: A team is a group of people who need to work together closely to get a task done well.</a:t>
            </a:r>
          </a:p>
        </p:txBody>
      </p:sp>
      <p:pic>
        <p:nvPicPr>
          <p:cNvPr id="15667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23002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ctrTitle" idx="4294967295"/>
          </p:nvPr>
        </p:nvSpPr>
        <p:spPr>
          <a:xfrm>
            <a:off x="1066800" y="381000"/>
            <a:ext cx="7772400" cy="685800"/>
          </a:xfrm>
        </p:spPr>
        <p:txBody>
          <a:bodyPr/>
          <a:lstStyle/>
          <a:p>
            <a:r>
              <a:rPr lang="en-US" altLang="en-US" sz="3200" smtClean="0">
                <a:solidFill>
                  <a:srgbClr val="0070C0"/>
                </a:solidFill>
                <a:latin typeface="Bodoni MT" panose="02070603080606020203" pitchFamily="18" charset="0"/>
                <a:cs typeface="Times New Roman" panose="02020603050405020304" pitchFamily="18" charset="0"/>
              </a:rPr>
              <a:t>Teamwork and its importance </a:t>
            </a:r>
          </a:p>
        </p:txBody>
      </p:sp>
      <p:sp>
        <p:nvSpPr>
          <p:cNvPr id="9219" name="Rectangle 4"/>
          <p:cNvSpPr>
            <a:spLocks noGrp="1" noChangeArrowheads="1"/>
          </p:cNvSpPr>
          <p:nvPr>
            <p:ph type="subTitle" idx="4294967295"/>
          </p:nvPr>
        </p:nvSpPr>
        <p:spPr>
          <a:xfrm>
            <a:off x="1066800" y="990600"/>
            <a:ext cx="7696200" cy="4953000"/>
          </a:xfrm>
        </p:spPr>
        <p:txBody>
          <a:bodyPr/>
          <a:lstStyle/>
          <a:p>
            <a:pPr algn="just">
              <a:lnSpc>
                <a:spcPct val="150000"/>
              </a:lnSpc>
              <a:defRPr/>
            </a:pPr>
            <a:r>
              <a:rPr lang="en-US" sz="2800" b="0" i="1" dirty="0" smtClean="0">
                <a:solidFill>
                  <a:srgbClr val="002060"/>
                </a:solidFill>
                <a:latin typeface="Bodoni MT" pitchFamily="18" charset="0"/>
                <a:cs typeface="Times New Roman" pitchFamily="18" charset="0"/>
              </a:rPr>
              <a:t>Working towards a common goal.</a:t>
            </a:r>
          </a:p>
          <a:p>
            <a:pPr algn="just">
              <a:lnSpc>
                <a:spcPct val="150000"/>
              </a:lnSpc>
              <a:defRPr/>
            </a:pPr>
            <a:r>
              <a:rPr lang="en-US" sz="2800" b="0" i="1" dirty="0" smtClean="0">
                <a:solidFill>
                  <a:srgbClr val="002060"/>
                </a:solidFill>
                <a:latin typeface="Bodoni MT" pitchFamily="18" charset="0"/>
                <a:cs typeface="Times New Roman" pitchFamily="18" charset="0"/>
              </a:rPr>
              <a:t>Synergy </a:t>
            </a:r>
          </a:p>
          <a:p>
            <a:pPr algn="just">
              <a:lnSpc>
                <a:spcPct val="150000"/>
              </a:lnSpc>
              <a:defRPr/>
            </a:pPr>
            <a:r>
              <a:rPr lang="en-US" sz="2800" b="0" i="1" dirty="0" smtClean="0">
                <a:solidFill>
                  <a:srgbClr val="002060"/>
                </a:solidFill>
                <a:latin typeface="Bodoni MT" pitchFamily="18" charset="0"/>
                <a:cs typeface="Times New Roman" pitchFamily="18" charset="0"/>
              </a:rPr>
              <a:t>Multiple perspectives</a:t>
            </a:r>
          </a:p>
          <a:p>
            <a:pPr marL="342900" lvl="1" indent="-342900" algn="just">
              <a:lnSpc>
                <a:spcPct val="150000"/>
              </a:lnSpc>
              <a:buClr>
                <a:srgbClr val="00A800"/>
              </a:buClr>
              <a:buFont typeface="Wingdings" panose="05000000000000000000" pitchFamily="2" charset="2"/>
              <a:buChar char="§"/>
              <a:defRPr/>
            </a:pPr>
            <a:r>
              <a:rPr lang="en-US" i="1" dirty="0" smtClean="0">
                <a:solidFill>
                  <a:srgbClr val="002060"/>
                </a:solidFill>
                <a:latin typeface="Goudy Old Style" pitchFamily="18" charset="0"/>
              </a:rPr>
              <a:t>better decisions</a:t>
            </a:r>
          </a:p>
          <a:p>
            <a:pPr algn="just">
              <a:lnSpc>
                <a:spcPct val="150000"/>
              </a:lnSpc>
              <a:defRPr/>
            </a:pPr>
            <a:r>
              <a:rPr lang="en-US" sz="2800" b="0" i="1" dirty="0" smtClean="0">
                <a:solidFill>
                  <a:srgbClr val="002060"/>
                </a:solidFill>
                <a:latin typeface="Bodoni MT" pitchFamily="18" charset="0"/>
                <a:cs typeface="Times New Roman" pitchFamily="18" charset="0"/>
              </a:rPr>
              <a:t>If you want to go fast, go alone. If you want to go far, go together. African Proverb</a:t>
            </a:r>
          </a:p>
          <a:p>
            <a:pPr algn="just">
              <a:lnSpc>
                <a:spcPct val="150000"/>
              </a:lnSpc>
              <a:spcBef>
                <a:spcPct val="0"/>
              </a:spcBef>
              <a:defRPr/>
            </a:pPr>
            <a:r>
              <a:rPr lang="en-US" sz="2800" b="0" i="1" dirty="0" smtClean="0">
                <a:solidFill>
                  <a:srgbClr val="002060"/>
                </a:solidFill>
                <a:latin typeface="Bodoni MT" pitchFamily="18" charset="0"/>
                <a:cs typeface="Times New Roman" pitchFamily="18" charset="0"/>
              </a:rPr>
              <a:t>No I</a:t>
            </a:r>
          </a:p>
          <a:p>
            <a:pPr marL="0" lvl="1" indent="0" algn="just">
              <a:lnSpc>
                <a:spcPct val="150000"/>
              </a:lnSpc>
              <a:buClr>
                <a:srgbClr val="00A800"/>
              </a:buClr>
              <a:buFont typeface="Wingdings" panose="05000000000000000000" pitchFamily="2" charset="2"/>
              <a:buChar char="§"/>
              <a:defRPr/>
            </a:pPr>
            <a:r>
              <a:rPr lang="en-US" i="1" dirty="0" smtClean="0">
                <a:solidFill>
                  <a:srgbClr val="002060"/>
                </a:solidFill>
                <a:latin typeface="Goudy Old Style" pitchFamily="18" charset="0"/>
              </a:rPr>
              <a:t>None of us are as smart as all of us</a:t>
            </a:r>
          </a:p>
          <a:p>
            <a:pPr marL="0" lvl="1" indent="0" algn="just">
              <a:lnSpc>
                <a:spcPct val="120000"/>
              </a:lnSpc>
              <a:buClr>
                <a:srgbClr val="00A800"/>
              </a:buClr>
              <a:buFont typeface="Wingdings" panose="05000000000000000000" pitchFamily="2" charset="2"/>
              <a:buNone/>
              <a:defRPr/>
            </a:pPr>
            <a:endParaRPr lang="en-US" b="0" i="1" dirty="0" smtClean="0">
              <a:solidFill>
                <a:srgbClr val="002060"/>
              </a:solidFill>
              <a:latin typeface="Bodoni MT" pitchFamily="18" charset="0"/>
              <a:cs typeface="Times New Roman" pitchFamily="18" charset="0"/>
            </a:endParaRPr>
          </a:p>
          <a:p>
            <a:pPr algn="r">
              <a:buFont typeface="Wingdings" panose="05000000000000000000" pitchFamily="2" charset="2"/>
              <a:buNone/>
              <a:defRPr/>
            </a:pPr>
            <a:endParaRPr lang="en-US" sz="3600" b="0" i="1" dirty="0" smtClean="0">
              <a:solidFill>
                <a:srgbClr val="002060"/>
              </a:solidFill>
              <a:latin typeface="Times New Roman" pitchFamily="18" charset="0"/>
              <a:cs typeface="Times New Roman" pitchFamily="18" charset="0"/>
            </a:endParaRPr>
          </a:p>
        </p:txBody>
      </p:sp>
    </p:spTree>
  </p:cSld>
  <p:clrMapOvr>
    <a:masterClrMapping/>
  </p:clrMapOvr>
  <p:transition>
    <p:zoom dir="in"/>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ctrTitle" idx="4294967295"/>
          </p:nvPr>
        </p:nvSpPr>
        <p:spPr>
          <a:xfrm>
            <a:off x="1066800" y="381000"/>
            <a:ext cx="7772400" cy="685800"/>
          </a:xfrm>
        </p:spPr>
        <p:txBody>
          <a:bodyPr/>
          <a:lstStyle/>
          <a:p>
            <a:r>
              <a:rPr lang="en-US" altLang="en-US" sz="3200" smtClean="0">
                <a:solidFill>
                  <a:srgbClr val="0070C0"/>
                </a:solidFill>
                <a:latin typeface="Bodoni MT" panose="02070603080606020203" pitchFamily="18" charset="0"/>
                <a:cs typeface="Times New Roman" panose="02020603050405020304" pitchFamily="18" charset="0"/>
              </a:rPr>
              <a:t>Teamwork</a:t>
            </a:r>
          </a:p>
        </p:txBody>
      </p:sp>
      <p:sp>
        <p:nvSpPr>
          <p:cNvPr id="158723" name="Rectangle 4"/>
          <p:cNvSpPr>
            <a:spLocks noGrp="1" noChangeArrowheads="1"/>
          </p:cNvSpPr>
          <p:nvPr>
            <p:ph type="subTitle" idx="4294967295"/>
          </p:nvPr>
        </p:nvSpPr>
        <p:spPr>
          <a:xfrm>
            <a:off x="1066800" y="990600"/>
            <a:ext cx="7696200" cy="4953000"/>
          </a:xfrm>
        </p:spPr>
        <p:txBody>
          <a:bodyPr/>
          <a:lstStyle/>
          <a:p>
            <a:pPr algn="ctr">
              <a:buFont typeface="Wingdings" panose="05000000000000000000" pitchFamily="2" charset="2"/>
              <a:buNone/>
            </a:pPr>
            <a:endParaRPr lang="en-US" altLang="en-US" sz="3600" b="0" i="1" smtClean="0">
              <a:solidFill>
                <a:srgbClr val="002060"/>
              </a:solidFill>
              <a:latin typeface="Times New Roman" panose="02020603050405020304" pitchFamily="18" charset="0"/>
              <a:cs typeface="Times New Roman" panose="02020603050405020304" pitchFamily="18" charset="0"/>
            </a:endParaRPr>
          </a:p>
          <a:p>
            <a:pPr algn="ctr">
              <a:buFont typeface="Wingdings" panose="05000000000000000000" pitchFamily="2" charset="2"/>
              <a:buNone/>
            </a:pPr>
            <a:r>
              <a:rPr lang="en-US" altLang="en-US" sz="2800" b="0" smtClean="0">
                <a:solidFill>
                  <a:srgbClr val="002060"/>
                </a:solidFill>
                <a:latin typeface="Times New Roman" panose="02020603050405020304" pitchFamily="18" charset="0"/>
                <a:cs typeface="Times New Roman" panose="02020603050405020304" pitchFamily="18" charset="0"/>
              </a:rPr>
              <a:t>It is amazing what you can accomplish if you do not care who gets the credit.                    </a:t>
            </a:r>
          </a:p>
          <a:p>
            <a:pPr algn="ctr">
              <a:buFont typeface="Wingdings" panose="05000000000000000000" pitchFamily="2" charset="2"/>
              <a:buNone/>
            </a:pPr>
            <a:r>
              <a:rPr lang="en-US" altLang="en-US" sz="2800" b="0" smtClean="0">
                <a:solidFill>
                  <a:srgbClr val="002060"/>
                </a:solidFill>
                <a:latin typeface="Times New Roman" panose="02020603050405020304" pitchFamily="18" charset="0"/>
                <a:cs typeface="Times New Roman" panose="02020603050405020304" pitchFamily="18" charset="0"/>
              </a:rPr>
              <a:t>                            </a:t>
            </a:r>
            <a:r>
              <a:rPr lang="en-US" altLang="en-US" sz="2400" b="0" smtClean="0">
                <a:solidFill>
                  <a:srgbClr val="002060"/>
                </a:solidFill>
                <a:latin typeface="Times New Roman" panose="02020603050405020304" pitchFamily="18" charset="0"/>
                <a:cs typeface="Times New Roman" panose="02020603050405020304" pitchFamily="18" charset="0"/>
              </a:rPr>
              <a:t>Harry S Truman</a:t>
            </a:r>
            <a:endParaRPr lang="en-US" altLang="en-US" sz="3600" b="0" smtClean="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Title 6"/>
          <p:cNvSpPr>
            <a:spLocks noGrp="1"/>
          </p:cNvSpPr>
          <p:nvPr>
            <p:ph type="ctrTitle" idx="4294967295"/>
          </p:nvPr>
        </p:nvSpPr>
        <p:spPr>
          <a:xfrm>
            <a:off x="-304800" y="152400"/>
            <a:ext cx="8610600" cy="1524000"/>
          </a:xfrm>
        </p:spPr>
        <p:txBody>
          <a:bodyPr/>
          <a:lstStyle/>
          <a:p>
            <a:pPr eaLnBrk="1" hangingPunct="1"/>
            <a:r>
              <a:rPr lang="en-US" altLang="en-US" i="1" smtClean="0">
                <a:solidFill>
                  <a:srgbClr val="3333FF"/>
                </a:solidFill>
                <a:latin typeface="Bodoni MT" panose="02070603080606020203" pitchFamily="18" charset="0"/>
              </a:rPr>
              <a:t/>
            </a:r>
            <a:br>
              <a:rPr lang="en-US" altLang="en-US" i="1" smtClean="0">
                <a:solidFill>
                  <a:srgbClr val="3333FF"/>
                </a:solidFill>
                <a:latin typeface="Bodoni MT" panose="02070603080606020203" pitchFamily="18" charset="0"/>
              </a:rPr>
            </a:br>
            <a:r>
              <a:rPr lang="en-US" altLang="en-US" i="1" smtClean="0">
                <a:solidFill>
                  <a:srgbClr val="3333FF"/>
                </a:solidFill>
                <a:latin typeface="Bodoni MT" panose="02070603080606020203" pitchFamily="18" charset="0"/>
              </a:rPr>
              <a:t>What do you Expect from this training ?</a:t>
            </a:r>
            <a:r>
              <a:rPr lang="en-US" altLang="en-US" sz="4000" smtClean="0"/>
              <a:t> </a:t>
            </a:r>
            <a:br>
              <a:rPr lang="en-US" altLang="en-US" sz="4000" smtClean="0"/>
            </a:br>
            <a:endParaRPr lang="en-US" altLang="en-US" i="1" smtClean="0">
              <a:solidFill>
                <a:srgbClr val="3333FF"/>
              </a:solidFill>
              <a:latin typeface="Bodoni MT" panose="02070603080606020203" pitchFamily="18" charset="0"/>
            </a:endParaRPr>
          </a:p>
        </p:txBody>
      </p:sp>
      <p:graphicFrame>
        <p:nvGraphicFramePr>
          <p:cNvPr id="3074" name="Object 4"/>
          <p:cNvGraphicFramePr>
            <a:graphicFrameLocks/>
          </p:cNvGraphicFramePr>
          <p:nvPr/>
        </p:nvGraphicFramePr>
        <p:xfrm>
          <a:off x="152400" y="762000"/>
          <a:ext cx="2362200" cy="6019800"/>
        </p:xfrm>
        <a:graphic>
          <a:graphicData uri="http://schemas.openxmlformats.org/presentationml/2006/ole">
            <mc:AlternateContent xmlns:mc="http://schemas.openxmlformats.org/markup-compatibility/2006">
              <mc:Choice xmlns:v="urn:schemas-microsoft-com:vml" Requires="v">
                <p:oleObj spid="_x0000_s3098" name="ClipArt" r:id="rId3" imgW="1700871" imgH="3659054" progId="">
                  <p:embed/>
                </p:oleObj>
              </mc:Choice>
              <mc:Fallback>
                <p:oleObj name="ClipArt" r:id="rId3" imgW="1700871" imgH="3659054" progId="">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762000"/>
                        <a:ext cx="2362200" cy="60198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762000"/>
            <a:ext cx="3429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362200" y="1447800"/>
            <a:ext cx="3352800" cy="40386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marL="514350" indent="-514350">
              <a:buFont typeface="+mj-lt"/>
              <a:buAutoNum type="arabicPeriod"/>
              <a:defRPr/>
            </a:pPr>
            <a:r>
              <a:rPr lang="en-US" sz="2600" dirty="0">
                <a:solidFill>
                  <a:srgbClr val="FFFF00"/>
                </a:solidFill>
              </a:rPr>
              <a:t>Write your </a:t>
            </a:r>
            <a:r>
              <a:rPr lang="en-US" sz="2800" b="1" u="sng" dirty="0">
                <a:solidFill>
                  <a:srgbClr val="FFFF00"/>
                </a:solidFill>
                <a:effectLst>
                  <a:outerShdw blurRad="38100" dist="38100" dir="2700000" algn="tl">
                    <a:srgbClr val="000000">
                      <a:alpha val="43137"/>
                    </a:srgbClr>
                  </a:outerShdw>
                </a:effectLst>
              </a:rPr>
              <a:t>Expectations</a:t>
            </a:r>
            <a:r>
              <a:rPr lang="en-US" sz="2600" dirty="0">
                <a:solidFill>
                  <a:srgbClr val="FFFF00"/>
                </a:solidFill>
              </a:rPr>
              <a:t>!</a:t>
            </a:r>
          </a:p>
          <a:p>
            <a:pPr marL="514350" indent="-514350">
              <a:buFont typeface="+mj-lt"/>
              <a:buAutoNum type="arabicPeriod"/>
              <a:defRPr/>
            </a:pPr>
            <a:r>
              <a:rPr lang="en-US" sz="2600" dirty="0">
                <a:solidFill>
                  <a:srgbClr val="FFFF00"/>
                </a:solidFill>
              </a:rPr>
              <a:t>List down your </a:t>
            </a:r>
            <a:r>
              <a:rPr lang="en-US" sz="2800" b="1" u="sng" dirty="0">
                <a:solidFill>
                  <a:srgbClr val="FFFF00"/>
                </a:solidFill>
                <a:effectLst>
                  <a:outerShdw blurRad="38100" dist="38100" dir="2700000" algn="tl">
                    <a:srgbClr val="000000">
                      <a:alpha val="43137"/>
                    </a:srgbClr>
                  </a:outerShdw>
                </a:effectLst>
              </a:rPr>
              <a:t>Fears</a:t>
            </a:r>
            <a:r>
              <a:rPr lang="en-US" sz="2600" dirty="0">
                <a:solidFill>
                  <a:srgbClr val="FFFF00"/>
                </a:solidFill>
              </a:rPr>
              <a:t> of achieving your expectations , if any!!!</a:t>
            </a:r>
          </a:p>
          <a:p>
            <a:pPr marL="514350" indent="-514350">
              <a:buFont typeface="+mj-lt"/>
              <a:buAutoNum type="arabicPeriod"/>
              <a:defRPr/>
            </a:pPr>
            <a:r>
              <a:rPr lang="en-US" sz="2600" dirty="0">
                <a:solidFill>
                  <a:srgbClr val="FFFF00"/>
                </a:solidFill>
              </a:rPr>
              <a:t>Write down a </a:t>
            </a:r>
            <a:r>
              <a:rPr lang="en-US" sz="2800" b="1" u="sng" dirty="0">
                <a:solidFill>
                  <a:srgbClr val="FFFF00"/>
                </a:solidFill>
                <a:effectLst>
                  <a:outerShdw blurRad="38100" dist="38100" dir="2700000" algn="tl">
                    <a:srgbClr val="000000">
                      <a:alpha val="43137"/>
                    </a:srgbClr>
                  </a:outerShdw>
                </a:effectLst>
              </a:rPr>
              <a:t>Solutions</a:t>
            </a:r>
            <a:r>
              <a:rPr lang="en-US" sz="2600" dirty="0">
                <a:solidFill>
                  <a:srgbClr val="FFFF00"/>
                </a:solidFill>
              </a:rPr>
              <a:t> for that fears!!!</a:t>
            </a:r>
          </a:p>
        </p:txBody>
      </p:sp>
      <p:graphicFrame>
        <p:nvGraphicFramePr>
          <p:cNvPr id="6" name="Table 5"/>
          <p:cNvGraphicFramePr>
            <a:graphicFrameLocks noGrp="1"/>
          </p:cNvGraphicFramePr>
          <p:nvPr/>
        </p:nvGraphicFramePr>
        <p:xfrm>
          <a:off x="1524000" y="5461000"/>
          <a:ext cx="6096000" cy="1320800"/>
        </p:xfrm>
        <a:graphic>
          <a:graphicData uri="http://schemas.openxmlformats.org/drawingml/2006/table">
            <a:tbl>
              <a:tblPr firstRow="1" bandRow="1">
                <a:tableStyleId>{7DF18680-E054-41AD-8BC1-D1AEF772440D}</a:tableStyleId>
              </a:tblPr>
              <a:tblGrid>
                <a:gridCol w="2032000"/>
                <a:gridCol w="2032000"/>
                <a:gridCol w="2032000"/>
              </a:tblGrid>
              <a:tr h="370840">
                <a:tc>
                  <a:txBody>
                    <a:bodyPr/>
                    <a:lstStyle/>
                    <a:p>
                      <a:r>
                        <a:rPr lang="en-US" sz="2400" b="1" u="sng" dirty="0" smtClean="0">
                          <a:solidFill>
                            <a:srgbClr val="FFFF00"/>
                          </a:solidFill>
                          <a:effectLst>
                            <a:outerShdw blurRad="38100" dist="38100" dir="2700000" algn="tl">
                              <a:srgbClr val="000000">
                                <a:alpha val="43137"/>
                              </a:srgbClr>
                            </a:outerShdw>
                          </a:effectLst>
                          <a:latin typeface="Andy" pitchFamily="2" charset="0"/>
                        </a:rPr>
                        <a:t>Expectations</a:t>
                      </a:r>
                      <a:endParaRPr lang="en-US" b="1" dirty="0">
                        <a:solidFill>
                          <a:srgbClr val="FFFF00"/>
                        </a:solidFill>
                        <a:latin typeface="Andy" pitchFamily="2" charset="0"/>
                      </a:endParaRPr>
                    </a:p>
                  </a:txBody>
                  <a:tcPr>
                    <a:solidFill>
                      <a:schemeClr val="tx1"/>
                    </a:solidFill>
                  </a:tcPr>
                </a:tc>
                <a:tc>
                  <a:txBody>
                    <a:bodyPr/>
                    <a:lstStyle/>
                    <a:p>
                      <a:r>
                        <a:rPr lang="en-US" sz="2800" b="1" u="sng" kern="1200" dirty="0" smtClean="0">
                          <a:solidFill>
                            <a:srgbClr val="FFFF00"/>
                          </a:solidFill>
                          <a:effectLst>
                            <a:outerShdw blurRad="38100" dist="38100" dir="2700000" algn="tl">
                              <a:srgbClr val="000000">
                                <a:alpha val="43137"/>
                              </a:srgbClr>
                            </a:outerShdw>
                          </a:effectLst>
                          <a:latin typeface="Andy" pitchFamily="2" charset="0"/>
                          <a:ea typeface="+mn-ea"/>
                          <a:cs typeface="+mn-cs"/>
                        </a:rPr>
                        <a:t>Fears</a:t>
                      </a:r>
                      <a:r>
                        <a:rPr lang="en-US" sz="3200" b="1" dirty="0" smtClean="0">
                          <a:solidFill>
                            <a:srgbClr val="FFFF00"/>
                          </a:solidFill>
                          <a:latin typeface="Andy" pitchFamily="2" charset="0"/>
                        </a:rPr>
                        <a:t> </a:t>
                      </a:r>
                      <a:endParaRPr lang="en-US" b="1" dirty="0">
                        <a:solidFill>
                          <a:srgbClr val="FFFF00"/>
                        </a:solidFill>
                        <a:latin typeface="Andy" pitchFamily="2" charset="0"/>
                      </a:endParaRPr>
                    </a:p>
                  </a:txBody>
                  <a:tcPr>
                    <a:solidFill>
                      <a:schemeClr val="tx1"/>
                    </a:solidFill>
                  </a:tcPr>
                </a:tc>
                <a:tc>
                  <a:txBody>
                    <a:bodyPr/>
                    <a:lstStyle/>
                    <a:p>
                      <a:r>
                        <a:rPr lang="en-US" sz="2800" b="1" u="sng" kern="1200" dirty="0" smtClean="0">
                          <a:solidFill>
                            <a:srgbClr val="FFFF00"/>
                          </a:solidFill>
                          <a:effectLst>
                            <a:outerShdw blurRad="38100" dist="38100" dir="2700000" algn="tl">
                              <a:srgbClr val="000000">
                                <a:alpha val="43137"/>
                              </a:srgbClr>
                            </a:outerShdw>
                          </a:effectLst>
                          <a:latin typeface="Andy" pitchFamily="2" charset="0"/>
                          <a:ea typeface="+mn-ea"/>
                          <a:cs typeface="+mn-cs"/>
                        </a:rPr>
                        <a:t>Solutions</a:t>
                      </a:r>
                      <a:r>
                        <a:rPr lang="en-US" sz="3200" b="1" dirty="0" smtClean="0">
                          <a:solidFill>
                            <a:srgbClr val="FFFF00"/>
                          </a:solidFill>
                          <a:latin typeface="Andy" pitchFamily="2" charset="0"/>
                        </a:rPr>
                        <a:t> </a:t>
                      </a:r>
                      <a:endParaRPr lang="en-US" b="1" dirty="0">
                        <a:solidFill>
                          <a:srgbClr val="FFFF00"/>
                        </a:solidFill>
                        <a:latin typeface="Andy" pitchFamily="2" charset="0"/>
                      </a:endParaRPr>
                    </a:p>
                  </a:txBody>
                  <a:tcPr>
                    <a:solidFill>
                      <a:schemeClr val="tx1"/>
                    </a:solidFill>
                  </a:tcPr>
                </a:tc>
              </a:tr>
              <a:tr h="370840">
                <a:tc>
                  <a:txBody>
                    <a:bodyPr/>
                    <a:lstStyle/>
                    <a:p>
                      <a:endParaRPr lang="en-US" b="1" dirty="0">
                        <a:latin typeface="Andy" pitchFamily="2" charset="0"/>
                      </a:endParaRPr>
                    </a:p>
                  </a:txBody>
                  <a:tcPr>
                    <a:solidFill>
                      <a:schemeClr val="tx1"/>
                    </a:solidFill>
                  </a:tcPr>
                </a:tc>
                <a:tc>
                  <a:txBody>
                    <a:bodyPr/>
                    <a:lstStyle/>
                    <a:p>
                      <a:endParaRPr lang="en-US" b="1" dirty="0">
                        <a:latin typeface="Andy" pitchFamily="2" charset="0"/>
                      </a:endParaRPr>
                    </a:p>
                  </a:txBody>
                  <a:tcPr>
                    <a:solidFill>
                      <a:schemeClr val="tx1"/>
                    </a:solidFill>
                  </a:tcPr>
                </a:tc>
                <a:tc>
                  <a:txBody>
                    <a:bodyPr/>
                    <a:lstStyle/>
                    <a:p>
                      <a:endParaRPr lang="en-US" b="1" dirty="0">
                        <a:latin typeface="Andy" pitchFamily="2" charset="0"/>
                      </a:endParaRPr>
                    </a:p>
                  </a:txBody>
                  <a:tcPr>
                    <a:solidFill>
                      <a:schemeClr val="tx1"/>
                    </a:solidFill>
                  </a:tcPr>
                </a:tc>
              </a:tr>
              <a:tr h="370840">
                <a:tc>
                  <a:txBody>
                    <a:bodyPr/>
                    <a:lstStyle/>
                    <a:p>
                      <a:endParaRPr lang="en-US" b="1" dirty="0">
                        <a:latin typeface="Andy" pitchFamily="2" charset="0"/>
                      </a:endParaRPr>
                    </a:p>
                  </a:txBody>
                  <a:tcPr>
                    <a:solidFill>
                      <a:schemeClr val="tx1"/>
                    </a:solidFill>
                  </a:tcPr>
                </a:tc>
                <a:tc>
                  <a:txBody>
                    <a:bodyPr/>
                    <a:lstStyle/>
                    <a:p>
                      <a:endParaRPr lang="en-US" b="1" dirty="0">
                        <a:latin typeface="Andy" pitchFamily="2" charset="0"/>
                      </a:endParaRPr>
                    </a:p>
                  </a:txBody>
                  <a:tcPr>
                    <a:solidFill>
                      <a:schemeClr val="tx1"/>
                    </a:solidFill>
                  </a:tcPr>
                </a:tc>
                <a:tc>
                  <a:txBody>
                    <a:bodyPr/>
                    <a:lstStyle/>
                    <a:p>
                      <a:endParaRPr lang="en-US" b="1" dirty="0">
                        <a:latin typeface="Andy" pitchFamily="2" charset="0"/>
                      </a:endParaRPr>
                    </a:p>
                  </a:txBody>
                  <a:tcPr>
                    <a:solidFill>
                      <a:schemeClr val="tx1"/>
                    </a:solidFill>
                  </a:tcPr>
                </a:tc>
              </a:tr>
            </a:tbl>
          </a:graphicData>
        </a:graphic>
      </p:graphicFrame>
      <p:pic>
        <p:nvPicPr>
          <p:cNvPr id="7" name="Picture 2" descr="http://www.genedelibero.com/wp-content/uploads/2009/10/leadership_compass-300x27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0"/>
            <a:ext cx="129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14748364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ox(in)">
                                      <p:cBhvr>
                                        <p:cTn id="7" dur="500"/>
                                        <p:tgtEl>
                                          <p:spTgt spid="10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P spid="5"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altLang="en-US" sz="4000" smtClean="0"/>
              <a:t> Exercise</a:t>
            </a:r>
            <a:r>
              <a:rPr lang="en-US" altLang="en-US" smtClean="0"/>
              <a:t> </a:t>
            </a:r>
          </a:p>
        </p:txBody>
      </p:sp>
      <p:sp>
        <p:nvSpPr>
          <p:cNvPr id="159747" name="Rectangle 3"/>
          <p:cNvSpPr>
            <a:spLocks noGrp="1" noChangeArrowheads="1"/>
          </p:cNvSpPr>
          <p:nvPr>
            <p:ph type="body" idx="1"/>
          </p:nvPr>
        </p:nvSpPr>
        <p:spPr>
          <a:xfrm>
            <a:off x="762000" y="1600200"/>
            <a:ext cx="7651750" cy="4495800"/>
          </a:xfrm>
        </p:spPr>
        <p:txBody>
          <a:bodyPr/>
          <a:lstStyle/>
          <a:p>
            <a:pPr>
              <a:buFontTx/>
              <a:buNone/>
            </a:pPr>
            <a:r>
              <a:rPr lang="en-US" altLang="en-US" smtClean="0"/>
              <a:t> carpet  exercise </a:t>
            </a:r>
          </a:p>
        </p:txBody>
      </p:sp>
    </p:spTree>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0"/>
          </p:nvPr>
        </p:nvSpPr>
        <p:spPr bwMode="auto">
          <a:xfrm>
            <a:off x="6781800" y="6324600"/>
            <a:ext cx="1905000" cy="457200"/>
          </a:xfrm>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1414BF65-107A-4A6E-B973-60A9729F03E5}" type="slidenum">
              <a:rPr lang="en-US" altLang="en-US">
                <a:solidFill>
                  <a:schemeClr val="bg1"/>
                </a:solidFill>
              </a:rPr>
              <a:pPr algn="r" eaLnBrk="1" hangingPunct="1"/>
              <a:t>151</a:t>
            </a:fld>
            <a:endParaRPr lang="en-US" altLang="en-US">
              <a:solidFill>
                <a:schemeClr val="bg1"/>
              </a:solidFill>
            </a:endParaRPr>
          </a:p>
        </p:txBody>
      </p:sp>
      <p:sp>
        <p:nvSpPr>
          <p:cNvPr id="136194" name="Rectangle 2"/>
          <p:cNvSpPr>
            <a:spLocks noGrp="1" noChangeArrowheads="1"/>
          </p:cNvSpPr>
          <p:nvPr>
            <p:ph type="title" idx="4294967295"/>
          </p:nvPr>
        </p:nvSpPr>
        <p:spPr>
          <a:xfrm>
            <a:off x="762000" y="76200"/>
            <a:ext cx="7924800" cy="715963"/>
          </a:xfrm>
        </p:spPr>
        <p:txBody>
          <a:bodyPr anchor="b"/>
          <a:lstStyle/>
          <a:p>
            <a:pPr eaLnBrk="1" hangingPunct="1"/>
            <a:r>
              <a:rPr lang="en-US" altLang="en-US" sz="3600" i="1" smtClean="0">
                <a:solidFill>
                  <a:schemeClr val="folHlink"/>
                </a:solidFill>
              </a:rPr>
              <a:t>Reflection</a:t>
            </a:r>
            <a:endParaRPr lang="en-US" altLang="en-US" sz="3600" i="1" smtClean="0">
              <a:solidFill>
                <a:schemeClr val="folHlink"/>
              </a:solidFill>
              <a:latin typeface="New York" panose="02020502060305060204" pitchFamily="18" charset="0"/>
            </a:endParaRPr>
          </a:p>
        </p:txBody>
      </p:sp>
      <p:sp>
        <p:nvSpPr>
          <p:cNvPr id="136195" name="Text Box 3"/>
          <p:cNvSpPr txBox="1">
            <a:spLocks noChangeArrowheads="1"/>
          </p:cNvSpPr>
          <p:nvPr/>
        </p:nvSpPr>
        <p:spPr bwMode="auto">
          <a:xfrm>
            <a:off x="3581400" y="838200"/>
            <a:ext cx="53340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800">
                <a:solidFill>
                  <a:srgbClr val="000000"/>
                </a:solidFill>
                <a:latin typeface="Geneva" panose="020B0503030404040204" pitchFamily="34" charset="0"/>
              </a:rPr>
              <a:t>What would you say are the qualities of really great team? </a:t>
            </a:r>
          </a:p>
          <a:p>
            <a:pPr algn="just" eaLnBrk="1" hangingPunct="1"/>
            <a:endParaRPr lang="en-US" altLang="en-US" sz="2800">
              <a:solidFill>
                <a:srgbClr val="000000"/>
              </a:solidFill>
              <a:latin typeface="Geneva" panose="020B0503030404040204" pitchFamily="34" charset="0"/>
            </a:endParaRPr>
          </a:p>
          <a:p>
            <a:pPr algn="just" eaLnBrk="1" hangingPunct="1"/>
            <a:r>
              <a:rPr lang="en-US" altLang="en-US" sz="2800">
                <a:solidFill>
                  <a:srgbClr val="000000"/>
                </a:solidFill>
                <a:latin typeface="Geneva" panose="020B0503030404040204" pitchFamily="34" charset="0"/>
              </a:rPr>
              <a:t>What makes a team great</a:t>
            </a:r>
            <a:r>
              <a:rPr lang="en-US" altLang="en-US" sz="2800">
                <a:solidFill>
                  <a:srgbClr val="000000"/>
                </a:solidFill>
                <a:latin typeface="New York" panose="02020502060305060204" pitchFamily="18" charset="0"/>
              </a:rPr>
              <a:t>?</a:t>
            </a:r>
          </a:p>
          <a:p>
            <a:pPr eaLnBrk="1" hangingPunct="1"/>
            <a:endParaRPr lang="en-US" altLang="en-US" sz="2800">
              <a:solidFill>
                <a:srgbClr val="000000"/>
              </a:solidFill>
              <a:latin typeface="New York" panose="02020502060305060204" pitchFamily="18" charset="0"/>
            </a:endParaRPr>
          </a:p>
          <a:p>
            <a:pPr eaLnBrk="1" hangingPunct="1">
              <a:spcBef>
                <a:spcPct val="50000"/>
              </a:spcBef>
            </a:pPr>
            <a:endParaRPr lang="en-US" altLang="en-US" sz="4400">
              <a:solidFill>
                <a:schemeClr val="tx2"/>
              </a:solidFill>
              <a:latin typeface="Geneva" panose="020B0503030404040204" pitchFamily="34" charset="0"/>
            </a:endParaRPr>
          </a:p>
        </p:txBody>
      </p:sp>
      <p:pic>
        <p:nvPicPr>
          <p:cNvPr id="136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352800"/>
            <a:ext cx="36195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267200"/>
            <a:ext cx="3681413"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838200"/>
            <a:ext cx="2819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124200"/>
            <a:ext cx="1676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7"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5029200"/>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36194"/>
                                        </p:tgtEl>
                                        <p:attrNameLst>
                                          <p:attrName>style.visibility</p:attrName>
                                        </p:attrNameLst>
                                      </p:cBhvr>
                                      <p:to>
                                        <p:strVal val="visible"/>
                                      </p:to>
                                    </p:set>
                                    <p:anim calcmode="lin" valueType="num">
                                      <p:cBhvr>
                                        <p:cTn id="7" dur="1000" fill="hold"/>
                                        <p:tgtEl>
                                          <p:spTgt spid="136194"/>
                                        </p:tgtEl>
                                        <p:attrNameLst>
                                          <p:attrName>ppt_w</p:attrName>
                                        </p:attrNameLst>
                                      </p:cBhvr>
                                      <p:tavLst>
                                        <p:tav tm="0">
                                          <p:val>
                                            <p:fltVal val="0"/>
                                          </p:val>
                                        </p:tav>
                                        <p:tav tm="100000">
                                          <p:val>
                                            <p:strVal val="#ppt_w"/>
                                          </p:val>
                                        </p:tav>
                                      </p:tavLst>
                                    </p:anim>
                                    <p:anim calcmode="lin" valueType="num">
                                      <p:cBhvr>
                                        <p:cTn id="8" dur="1000" fill="hold"/>
                                        <p:tgtEl>
                                          <p:spTgt spid="136194"/>
                                        </p:tgtEl>
                                        <p:attrNameLst>
                                          <p:attrName>ppt_h</p:attrName>
                                        </p:attrNameLst>
                                      </p:cBhvr>
                                      <p:tavLst>
                                        <p:tav tm="0">
                                          <p:val>
                                            <p:fltVal val="0"/>
                                          </p:val>
                                        </p:tav>
                                        <p:tav tm="100000">
                                          <p:val>
                                            <p:strVal val="#ppt_h"/>
                                          </p:val>
                                        </p:tav>
                                      </p:tavLst>
                                    </p:anim>
                                    <p:anim calcmode="lin" valueType="num">
                                      <p:cBhvr>
                                        <p:cTn id="9" dur="1000" fill="hold"/>
                                        <p:tgtEl>
                                          <p:spTgt spid="13619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619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4" presetClass="entr" presetSubtype="0" accel="100000" fill="hold" nodeType="clickEffect">
                                  <p:stCondLst>
                                    <p:cond delay="0"/>
                                  </p:stCondLst>
                                  <p:childTnLst>
                                    <p:set>
                                      <p:cBhvr>
                                        <p:cTn id="14" dur="1" fill="hold">
                                          <p:stCondLst>
                                            <p:cond delay="0"/>
                                          </p:stCondLst>
                                        </p:cTn>
                                        <p:tgtEl>
                                          <p:spTgt spid="136198"/>
                                        </p:tgtEl>
                                        <p:attrNameLst>
                                          <p:attrName>style.visibility</p:attrName>
                                        </p:attrNameLst>
                                      </p:cBhvr>
                                      <p:to>
                                        <p:strVal val="visible"/>
                                      </p:to>
                                    </p:set>
                                    <p:anim calcmode="lin" valueType="num">
                                      <p:cBhvr>
                                        <p:cTn id="15" dur="500" fill="hold"/>
                                        <p:tgtEl>
                                          <p:spTgt spid="136198"/>
                                        </p:tgtEl>
                                        <p:attrNameLst>
                                          <p:attrName>ppt_w</p:attrName>
                                        </p:attrNameLst>
                                      </p:cBhvr>
                                      <p:tavLst>
                                        <p:tav tm="0">
                                          <p:val>
                                            <p:strVal val="#ppt_w*0.05"/>
                                          </p:val>
                                        </p:tav>
                                        <p:tav tm="100000">
                                          <p:val>
                                            <p:strVal val="#ppt_w"/>
                                          </p:val>
                                        </p:tav>
                                      </p:tavLst>
                                    </p:anim>
                                    <p:anim calcmode="lin" valueType="num">
                                      <p:cBhvr>
                                        <p:cTn id="16" dur="500" fill="hold"/>
                                        <p:tgtEl>
                                          <p:spTgt spid="136198"/>
                                        </p:tgtEl>
                                        <p:attrNameLst>
                                          <p:attrName>ppt_h</p:attrName>
                                        </p:attrNameLst>
                                      </p:cBhvr>
                                      <p:tavLst>
                                        <p:tav tm="0">
                                          <p:val>
                                            <p:strVal val="#ppt_h"/>
                                          </p:val>
                                        </p:tav>
                                        <p:tav tm="100000">
                                          <p:val>
                                            <p:strVal val="#ppt_h"/>
                                          </p:val>
                                        </p:tav>
                                      </p:tavLst>
                                    </p:anim>
                                    <p:anim calcmode="lin" valueType="num">
                                      <p:cBhvr>
                                        <p:cTn id="17" dur="500" fill="hold"/>
                                        <p:tgtEl>
                                          <p:spTgt spid="136198"/>
                                        </p:tgtEl>
                                        <p:attrNameLst>
                                          <p:attrName>ppt_x</p:attrName>
                                        </p:attrNameLst>
                                      </p:cBhvr>
                                      <p:tavLst>
                                        <p:tav tm="0">
                                          <p:val>
                                            <p:strVal val="#ppt_x-.2"/>
                                          </p:val>
                                        </p:tav>
                                        <p:tav tm="100000">
                                          <p:val>
                                            <p:strVal val="#ppt_x"/>
                                          </p:val>
                                        </p:tav>
                                      </p:tavLst>
                                    </p:anim>
                                    <p:anim calcmode="lin" valueType="num">
                                      <p:cBhvr>
                                        <p:cTn id="18" dur="500" fill="hold"/>
                                        <p:tgtEl>
                                          <p:spTgt spid="136198"/>
                                        </p:tgtEl>
                                        <p:attrNameLst>
                                          <p:attrName>ppt_y</p:attrName>
                                        </p:attrNameLst>
                                      </p:cBhvr>
                                      <p:tavLst>
                                        <p:tav tm="0">
                                          <p:val>
                                            <p:strVal val="#ppt_y"/>
                                          </p:val>
                                        </p:tav>
                                        <p:tav tm="100000">
                                          <p:val>
                                            <p:strVal val="#ppt_y"/>
                                          </p:val>
                                        </p:tav>
                                      </p:tavLst>
                                    </p:anim>
                                    <p:animEffect transition="in" filter="fade">
                                      <p:cBhvr>
                                        <p:cTn id="19" dur="500"/>
                                        <p:tgtEl>
                                          <p:spTgt spid="13619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4" presetClass="entr" presetSubtype="0" accel="100000" fill="hold" nodeType="clickEffect">
                                  <p:stCondLst>
                                    <p:cond delay="0"/>
                                  </p:stCondLst>
                                  <p:childTnLst>
                                    <p:set>
                                      <p:cBhvr>
                                        <p:cTn id="23" dur="1" fill="hold">
                                          <p:stCondLst>
                                            <p:cond delay="0"/>
                                          </p:stCondLst>
                                        </p:cTn>
                                        <p:tgtEl>
                                          <p:spTgt spid="136195">
                                            <p:txEl>
                                              <p:pRg st="0" end="0"/>
                                            </p:txEl>
                                          </p:spTgt>
                                        </p:tgtEl>
                                        <p:attrNameLst>
                                          <p:attrName>style.visibility</p:attrName>
                                        </p:attrNameLst>
                                      </p:cBhvr>
                                      <p:to>
                                        <p:strVal val="visible"/>
                                      </p:to>
                                    </p:set>
                                    <p:anim calcmode="lin" valueType="num">
                                      <p:cBhvr>
                                        <p:cTn id="24" dur="500" fill="hold"/>
                                        <p:tgtEl>
                                          <p:spTgt spid="136195">
                                            <p:txEl>
                                              <p:pRg st="0" end="0"/>
                                            </p:txEl>
                                          </p:spTgt>
                                        </p:tgtEl>
                                        <p:attrNameLst>
                                          <p:attrName>ppt_w</p:attrName>
                                        </p:attrNameLst>
                                      </p:cBhvr>
                                      <p:tavLst>
                                        <p:tav tm="0">
                                          <p:val>
                                            <p:strVal val="#ppt_w*0.05"/>
                                          </p:val>
                                        </p:tav>
                                        <p:tav tm="100000">
                                          <p:val>
                                            <p:strVal val="#ppt_w"/>
                                          </p:val>
                                        </p:tav>
                                      </p:tavLst>
                                    </p:anim>
                                    <p:anim calcmode="lin" valueType="num">
                                      <p:cBhvr>
                                        <p:cTn id="25" dur="500" fill="hold"/>
                                        <p:tgtEl>
                                          <p:spTgt spid="136195">
                                            <p:txEl>
                                              <p:pRg st="0" end="0"/>
                                            </p:txEl>
                                          </p:spTgt>
                                        </p:tgtEl>
                                        <p:attrNameLst>
                                          <p:attrName>ppt_h</p:attrName>
                                        </p:attrNameLst>
                                      </p:cBhvr>
                                      <p:tavLst>
                                        <p:tav tm="0">
                                          <p:val>
                                            <p:strVal val="#ppt_h"/>
                                          </p:val>
                                        </p:tav>
                                        <p:tav tm="100000">
                                          <p:val>
                                            <p:strVal val="#ppt_h"/>
                                          </p:val>
                                        </p:tav>
                                      </p:tavLst>
                                    </p:anim>
                                    <p:anim calcmode="lin" valueType="num">
                                      <p:cBhvr>
                                        <p:cTn id="26" dur="500" fill="hold"/>
                                        <p:tgtEl>
                                          <p:spTgt spid="136195">
                                            <p:txEl>
                                              <p:pRg st="0" end="0"/>
                                            </p:txEl>
                                          </p:spTgt>
                                        </p:tgtEl>
                                        <p:attrNameLst>
                                          <p:attrName>ppt_x</p:attrName>
                                        </p:attrNameLst>
                                      </p:cBhvr>
                                      <p:tavLst>
                                        <p:tav tm="0">
                                          <p:val>
                                            <p:strVal val="#ppt_x-.2"/>
                                          </p:val>
                                        </p:tav>
                                        <p:tav tm="100000">
                                          <p:val>
                                            <p:strVal val="#ppt_x"/>
                                          </p:val>
                                        </p:tav>
                                      </p:tavLst>
                                    </p:anim>
                                    <p:anim calcmode="lin" valueType="num">
                                      <p:cBhvr>
                                        <p:cTn id="27" dur="500" fill="hold"/>
                                        <p:tgtEl>
                                          <p:spTgt spid="136195">
                                            <p:txEl>
                                              <p:pRg st="0" end="0"/>
                                            </p:txEl>
                                          </p:spTgt>
                                        </p:tgtEl>
                                        <p:attrNameLst>
                                          <p:attrName>ppt_y</p:attrName>
                                        </p:attrNameLst>
                                      </p:cBhvr>
                                      <p:tavLst>
                                        <p:tav tm="0">
                                          <p:val>
                                            <p:strVal val="#ppt_y"/>
                                          </p:val>
                                        </p:tav>
                                        <p:tav tm="100000">
                                          <p:val>
                                            <p:strVal val="#ppt_y"/>
                                          </p:val>
                                        </p:tav>
                                      </p:tavLst>
                                    </p:anim>
                                    <p:animEffect transition="in" filter="fade">
                                      <p:cBhvr>
                                        <p:cTn id="28" dur="500"/>
                                        <p:tgtEl>
                                          <p:spTgt spid="136195">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4" presetClass="entr" presetSubtype="0" accel="100000" fill="hold" nodeType="clickEffect">
                                  <p:stCondLst>
                                    <p:cond delay="0"/>
                                  </p:stCondLst>
                                  <p:childTnLst>
                                    <p:set>
                                      <p:cBhvr>
                                        <p:cTn id="32" dur="1" fill="hold">
                                          <p:stCondLst>
                                            <p:cond delay="0"/>
                                          </p:stCondLst>
                                        </p:cTn>
                                        <p:tgtEl>
                                          <p:spTgt spid="136195">
                                            <p:txEl>
                                              <p:pRg st="2" end="2"/>
                                            </p:txEl>
                                          </p:spTgt>
                                        </p:tgtEl>
                                        <p:attrNameLst>
                                          <p:attrName>style.visibility</p:attrName>
                                        </p:attrNameLst>
                                      </p:cBhvr>
                                      <p:to>
                                        <p:strVal val="visible"/>
                                      </p:to>
                                    </p:set>
                                    <p:anim calcmode="lin" valueType="num">
                                      <p:cBhvr>
                                        <p:cTn id="33" dur="500" fill="hold"/>
                                        <p:tgtEl>
                                          <p:spTgt spid="136195">
                                            <p:txEl>
                                              <p:pRg st="2" end="2"/>
                                            </p:txEl>
                                          </p:spTgt>
                                        </p:tgtEl>
                                        <p:attrNameLst>
                                          <p:attrName>ppt_w</p:attrName>
                                        </p:attrNameLst>
                                      </p:cBhvr>
                                      <p:tavLst>
                                        <p:tav tm="0">
                                          <p:val>
                                            <p:strVal val="#ppt_w*0.05"/>
                                          </p:val>
                                        </p:tav>
                                        <p:tav tm="100000">
                                          <p:val>
                                            <p:strVal val="#ppt_w"/>
                                          </p:val>
                                        </p:tav>
                                      </p:tavLst>
                                    </p:anim>
                                    <p:anim calcmode="lin" valueType="num">
                                      <p:cBhvr>
                                        <p:cTn id="34" dur="500" fill="hold"/>
                                        <p:tgtEl>
                                          <p:spTgt spid="136195">
                                            <p:txEl>
                                              <p:pRg st="2" end="2"/>
                                            </p:txEl>
                                          </p:spTgt>
                                        </p:tgtEl>
                                        <p:attrNameLst>
                                          <p:attrName>ppt_h</p:attrName>
                                        </p:attrNameLst>
                                      </p:cBhvr>
                                      <p:tavLst>
                                        <p:tav tm="0">
                                          <p:val>
                                            <p:strVal val="#ppt_h"/>
                                          </p:val>
                                        </p:tav>
                                        <p:tav tm="100000">
                                          <p:val>
                                            <p:strVal val="#ppt_h"/>
                                          </p:val>
                                        </p:tav>
                                      </p:tavLst>
                                    </p:anim>
                                    <p:anim calcmode="lin" valueType="num">
                                      <p:cBhvr>
                                        <p:cTn id="35" dur="500" fill="hold"/>
                                        <p:tgtEl>
                                          <p:spTgt spid="136195">
                                            <p:txEl>
                                              <p:pRg st="2" end="2"/>
                                            </p:txEl>
                                          </p:spTgt>
                                        </p:tgtEl>
                                        <p:attrNameLst>
                                          <p:attrName>ppt_x</p:attrName>
                                        </p:attrNameLst>
                                      </p:cBhvr>
                                      <p:tavLst>
                                        <p:tav tm="0">
                                          <p:val>
                                            <p:strVal val="#ppt_x-.2"/>
                                          </p:val>
                                        </p:tav>
                                        <p:tav tm="100000">
                                          <p:val>
                                            <p:strVal val="#ppt_x"/>
                                          </p:val>
                                        </p:tav>
                                      </p:tavLst>
                                    </p:anim>
                                    <p:anim calcmode="lin" valueType="num">
                                      <p:cBhvr>
                                        <p:cTn id="36" dur="500" fill="hold"/>
                                        <p:tgtEl>
                                          <p:spTgt spid="136195">
                                            <p:txEl>
                                              <p:pRg st="2" end="2"/>
                                            </p:txEl>
                                          </p:spTgt>
                                        </p:tgtEl>
                                        <p:attrNameLst>
                                          <p:attrName>ppt_y</p:attrName>
                                        </p:attrNameLst>
                                      </p:cBhvr>
                                      <p:tavLst>
                                        <p:tav tm="0">
                                          <p:val>
                                            <p:strVal val="#ppt_y"/>
                                          </p:val>
                                        </p:tav>
                                        <p:tav tm="100000">
                                          <p:val>
                                            <p:strVal val="#ppt_y"/>
                                          </p:val>
                                        </p:tav>
                                      </p:tavLst>
                                    </p:anim>
                                    <p:animEffect transition="in" filter="fade">
                                      <p:cBhvr>
                                        <p:cTn id="37" dur="500"/>
                                        <p:tgtEl>
                                          <p:spTgt spid="136195">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4" presetClass="entr" presetSubtype="0" accel="100000" fill="hold" nodeType="clickEffect">
                                  <p:stCondLst>
                                    <p:cond delay="0"/>
                                  </p:stCondLst>
                                  <p:childTnLst>
                                    <p:set>
                                      <p:cBhvr>
                                        <p:cTn id="41" dur="1" fill="hold">
                                          <p:stCondLst>
                                            <p:cond delay="0"/>
                                          </p:stCondLst>
                                        </p:cTn>
                                        <p:tgtEl>
                                          <p:spTgt spid="136196"/>
                                        </p:tgtEl>
                                        <p:attrNameLst>
                                          <p:attrName>style.visibility</p:attrName>
                                        </p:attrNameLst>
                                      </p:cBhvr>
                                      <p:to>
                                        <p:strVal val="visible"/>
                                      </p:to>
                                    </p:set>
                                    <p:anim calcmode="lin" valueType="num">
                                      <p:cBhvr>
                                        <p:cTn id="42" dur="500" fill="hold"/>
                                        <p:tgtEl>
                                          <p:spTgt spid="136196"/>
                                        </p:tgtEl>
                                        <p:attrNameLst>
                                          <p:attrName>ppt_w</p:attrName>
                                        </p:attrNameLst>
                                      </p:cBhvr>
                                      <p:tavLst>
                                        <p:tav tm="0">
                                          <p:val>
                                            <p:strVal val="#ppt_w*0.05"/>
                                          </p:val>
                                        </p:tav>
                                        <p:tav tm="100000">
                                          <p:val>
                                            <p:strVal val="#ppt_w"/>
                                          </p:val>
                                        </p:tav>
                                      </p:tavLst>
                                    </p:anim>
                                    <p:anim calcmode="lin" valueType="num">
                                      <p:cBhvr>
                                        <p:cTn id="43" dur="500" fill="hold"/>
                                        <p:tgtEl>
                                          <p:spTgt spid="136196"/>
                                        </p:tgtEl>
                                        <p:attrNameLst>
                                          <p:attrName>ppt_h</p:attrName>
                                        </p:attrNameLst>
                                      </p:cBhvr>
                                      <p:tavLst>
                                        <p:tav tm="0">
                                          <p:val>
                                            <p:strVal val="#ppt_h"/>
                                          </p:val>
                                        </p:tav>
                                        <p:tav tm="100000">
                                          <p:val>
                                            <p:strVal val="#ppt_h"/>
                                          </p:val>
                                        </p:tav>
                                      </p:tavLst>
                                    </p:anim>
                                    <p:anim calcmode="lin" valueType="num">
                                      <p:cBhvr>
                                        <p:cTn id="44" dur="500" fill="hold"/>
                                        <p:tgtEl>
                                          <p:spTgt spid="136196"/>
                                        </p:tgtEl>
                                        <p:attrNameLst>
                                          <p:attrName>ppt_x</p:attrName>
                                        </p:attrNameLst>
                                      </p:cBhvr>
                                      <p:tavLst>
                                        <p:tav tm="0">
                                          <p:val>
                                            <p:strVal val="#ppt_x-.2"/>
                                          </p:val>
                                        </p:tav>
                                        <p:tav tm="100000">
                                          <p:val>
                                            <p:strVal val="#ppt_x"/>
                                          </p:val>
                                        </p:tav>
                                      </p:tavLst>
                                    </p:anim>
                                    <p:anim calcmode="lin" valueType="num">
                                      <p:cBhvr>
                                        <p:cTn id="45" dur="500" fill="hold"/>
                                        <p:tgtEl>
                                          <p:spTgt spid="136196"/>
                                        </p:tgtEl>
                                        <p:attrNameLst>
                                          <p:attrName>ppt_y</p:attrName>
                                        </p:attrNameLst>
                                      </p:cBhvr>
                                      <p:tavLst>
                                        <p:tav tm="0">
                                          <p:val>
                                            <p:strVal val="#ppt_y"/>
                                          </p:val>
                                        </p:tav>
                                        <p:tav tm="100000">
                                          <p:val>
                                            <p:strVal val="#ppt_y"/>
                                          </p:val>
                                        </p:tav>
                                      </p:tavLst>
                                    </p:anim>
                                    <p:animEffect transition="in" filter="fade">
                                      <p:cBhvr>
                                        <p:cTn id="46" dur="500"/>
                                        <p:tgtEl>
                                          <p:spTgt spid="13619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4" presetClass="entr" presetSubtype="0" accel="100000" fill="hold" nodeType="clickEffect">
                                  <p:stCondLst>
                                    <p:cond delay="0"/>
                                  </p:stCondLst>
                                  <p:childTnLst>
                                    <p:set>
                                      <p:cBhvr>
                                        <p:cTn id="50" dur="1" fill="hold">
                                          <p:stCondLst>
                                            <p:cond delay="0"/>
                                          </p:stCondLst>
                                        </p:cTn>
                                        <p:tgtEl>
                                          <p:spTgt spid="136197"/>
                                        </p:tgtEl>
                                        <p:attrNameLst>
                                          <p:attrName>style.visibility</p:attrName>
                                        </p:attrNameLst>
                                      </p:cBhvr>
                                      <p:to>
                                        <p:strVal val="visible"/>
                                      </p:to>
                                    </p:set>
                                    <p:anim calcmode="lin" valueType="num">
                                      <p:cBhvr>
                                        <p:cTn id="51" dur="500" fill="hold"/>
                                        <p:tgtEl>
                                          <p:spTgt spid="136197"/>
                                        </p:tgtEl>
                                        <p:attrNameLst>
                                          <p:attrName>ppt_w</p:attrName>
                                        </p:attrNameLst>
                                      </p:cBhvr>
                                      <p:tavLst>
                                        <p:tav tm="0">
                                          <p:val>
                                            <p:strVal val="#ppt_w*0.05"/>
                                          </p:val>
                                        </p:tav>
                                        <p:tav tm="100000">
                                          <p:val>
                                            <p:strVal val="#ppt_w"/>
                                          </p:val>
                                        </p:tav>
                                      </p:tavLst>
                                    </p:anim>
                                    <p:anim calcmode="lin" valueType="num">
                                      <p:cBhvr>
                                        <p:cTn id="52" dur="500" fill="hold"/>
                                        <p:tgtEl>
                                          <p:spTgt spid="136197"/>
                                        </p:tgtEl>
                                        <p:attrNameLst>
                                          <p:attrName>ppt_h</p:attrName>
                                        </p:attrNameLst>
                                      </p:cBhvr>
                                      <p:tavLst>
                                        <p:tav tm="0">
                                          <p:val>
                                            <p:strVal val="#ppt_h"/>
                                          </p:val>
                                        </p:tav>
                                        <p:tav tm="100000">
                                          <p:val>
                                            <p:strVal val="#ppt_h"/>
                                          </p:val>
                                        </p:tav>
                                      </p:tavLst>
                                    </p:anim>
                                    <p:anim calcmode="lin" valueType="num">
                                      <p:cBhvr>
                                        <p:cTn id="53" dur="500" fill="hold"/>
                                        <p:tgtEl>
                                          <p:spTgt spid="136197"/>
                                        </p:tgtEl>
                                        <p:attrNameLst>
                                          <p:attrName>ppt_x</p:attrName>
                                        </p:attrNameLst>
                                      </p:cBhvr>
                                      <p:tavLst>
                                        <p:tav tm="0">
                                          <p:val>
                                            <p:strVal val="#ppt_x-.2"/>
                                          </p:val>
                                        </p:tav>
                                        <p:tav tm="100000">
                                          <p:val>
                                            <p:strVal val="#ppt_x"/>
                                          </p:val>
                                        </p:tav>
                                      </p:tavLst>
                                    </p:anim>
                                    <p:anim calcmode="lin" valueType="num">
                                      <p:cBhvr>
                                        <p:cTn id="54" dur="500" fill="hold"/>
                                        <p:tgtEl>
                                          <p:spTgt spid="136197"/>
                                        </p:tgtEl>
                                        <p:attrNameLst>
                                          <p:attrName>ppt_y</p:attrName>
                                        </p:attrNameLst>
                                      </p:cBhvr>
                                      <p:tavLst>
                                        <p:tav tm="0">
                                          <p:val>
                                            <p:strVal val="#ppt_y"/>
                                          </p:val>
                                        </p:tav>
                                        <p:tav tm="100000">
                                          <p:val>
                                            <p:strVal val="#ppt_y"/>
                                          </p:val>
                                        </p:tav>
                                      </p:tavLst>
                                    </p:anim>
                                    <p:animEffect transition="in" filter="fade">
                                      <p:cBhvr>
                                        <p:cTn id="55" dur="500"/>
                                        <p:tgtEl>
                                          <p:spTgt spid="136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p:bldLst>
  </p:timing>
</p:sld>
</file>

<file path=ppt/slides/slide1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bwMode="auto">
          <a:xfrm>
            <a:off x="6781800" y="6324600"/>
            <a:ext cx="1905000" cy="457200"/>
          </a:xfrm>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9129B99-4C03-40AF-B2A0-37676BC7ADB6}" type="slidenum">
              <a:rPr lang="en-US" altLang="en-US">
                <a:solidFill>
                  <a:schemeClr val="bg1"/>
                </a:solidFill>
              </a:rPr>
              <a:pPr algn="r" eaLnBrk="1" hangingPunct="1"/>
              <a:t>152</a:t>
            </a:fld>
            <a:endParaRPr lang="en-US" altLang="en-US">
              <a:solidFill>
                <a:schemeClr val="bg1"/>
              </a:solidFill>
            </a:endParaRPr>
          </a:p>
        </p:txBody>
      </p:sp>
      <p:sp>
        <p:nvSpPr>
          <p:cNvPr id="161795" name="Rectangle 2"/>
          <p:cNvSpPr>
            <a:spLocks noGrp="1" noChangeArrowheads="1"/>
          </p:cNvSpPr>
          <p:nvPr>
            <p:ph type="title" idx="4294967295"/>
          </p:nvPr>
        </p:nvSpPr>
        <p:spPr>
          <a:xfrm>
            <a:off x="762000" y="274638"/>
            <a:ext cx="7924800" cy="944562"/>
          </a:xfrm>
        </p:spPr>
        <p:txBody>
          <a:bodyPr anchor="b"/>
          <a:lstStyle/>
          <a:p>
            <a:pPr eaLnBrk="1" hangingPunct="1"/>
            <a:r>
              <a:rPr lang="en-US" altLang="en-US" sz="3200" i="1" smtClean="0">
                <a:solidFill>
                  <a:schemeClr val="folHlink"/>
                </a:solidFill>
              </a:rPr>
              <a:t>What it takes to be a great team:</a:t>
            </a:r>
            <a:endParaRPr lang="en-US" altLang="en-US" i="1" smtClean="0">
              <a:solidFill>
                <a:schemeClr val="folHlink"/>
              </a:solidFill>
            </a:endParaRPr>
          </a:p>
        </p:txBody>
      </p:sp>
      <p:sp>
        <p:nvSpPr>
          <p:cNvPr id="137219" name="Rectangle 3"/>
          <p:cNvSpPr>
            <a:spLocks noGrp="1" noChangeArrowheads="1"/>
          </p:cNvSpPr>
          <p:nvPr>
            <p:ph type="body" idx="4294967295"/>
          </p:nvPr>
        </p:nvSpPr>
        <p:spPr>
          <a:xfrm>
            <a:off x="609600" y="1447800"/>
            <a:ext cx="8345488" cy="5181600"/>
          </a:xfrm>
        </p:spPr>
        <p:txBody>
          <a:bodyPr/>
          <a:lstStyle/>
          <a:p>
            <a:pPr marL="609600" indent="-609600" eaLnBrk="1" hangingPunct="1">
              <a:lnSpc>
                <a:spcPct val="80000"/>
              </a:lnSpc>
              <a:buFontTx/>
              <a:buNone/>
            </a:pPr>
            <a:endParaRPr lang="en-US" altLang="en-US" sz="1600" smtClean="0"/>
          </a:p>
          <a:p>
            <a:pPr marL="609600" indent="-609600" algn="just" eaLnBrk="1" hangingPunct="1">
              <a:lnSpc>
                <a:spcPct val="125000"/>
              </a:lnSpc>
              <a:spcBef>
                <a:spcPct val="10000"/>
              </a:spcBef>
              <a:buClr>
                <a:schemeClr val="accent2"/>
              </a:buClr>
              <a:buFont typeface="Arial" panose="020B0604020202020204" pitchFamily="34" charset="0"/>
              <a:buAutoNum type="arabicPeriod"/>
            </a:pPr>
            <a:r>
              <a:rPr lang="en-US" altLang="en-US" sz="2800" smtClean="0"/>
              <a:t>The team has a goal big enough to demand greatness.</a:t>
            </a:r>
          </a:p>
          <a:p>
            <a:pPr marL="609600" indent="-609600" algn="just" eaLnBrk="1" hangingPunct="1">
              <a:lnSpc>
                <a:spcPct val="125000"/>
              </a:lnSpc>
              <a:spcBef>
                <a:spcPct val="10000"/>
              </a:spcBef>
              <a:buClr>
                <a:schemeClr val="accent2"/>
              </a:buClr>
              <a:buFont typeface="Arial" panose="020B0604020202020204" pitchFamily="34" charset="0"/>
              <a:buAutoNum type="arabicPeriod"/>
            </a:pPr>
            <a:r>
              <a:rPr lang="en-US" altLang="en-US" sz="2800" smtClean="0"/>
              <a:t>Each member is clear on their own and other’s accountabilities -- what they can be counted on to do.</a:t>
            </a:r>
          </a:p>
          <a:p>
            <a:pPr marL="609600" indent="-609600" algn="just" eaLnBrk="1" hangingPunct="1">
              <a:lnSpc>
                <a:spcPct val="125000"/>
              </a:lnSpc>
              <a:spcBef>
                <a:spcPct val="10000"/>
              </a:spcBef>
              <a:buClr>
                <a:schemeClr val="accent2"/>
              </a:buClr>
              <a:buFont typeface="Arial" panose="020B0604020202020204" pitchFamily="34" charset="0"/>
              <a:buAutoNum type="arabicPeriod"/>
            </a:pPr>
            <a:r>
              <a:rPr lang="en-US" altLang="en-US" sz="2800" smtClean="0"/>
              <a:t>Each person on the team has chosen to stand for and  be responsible for the entire team’s success -- beyond their individual accountability.</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72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72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7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autoUpdateAnimBg="0"/>
    </p:bldLst>
  </p:timing>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txBox="1">
            <a:spLocks noGrp="1"/>
          </p:cNvSpPr>
          <p:nvPr/>
        </p:nvSpPr>
        <p:spPr bwMode="auto">
          <a:xfrm>
            <a:off x="6781800" y="6324600"/>
            <a:ext cx="19050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68CE0EA8-EAF9-4E09-B81F-C26DA45B8DBC}" type="slidenum">
              <a:rPr lang="en-US" altLang="en-US" sz="1400"/>
              <a:pPr algn="r" eaLnBrk="1" hangingPunct="1"/>
              <a:t>153</a:t>
            </a:fld>
            <a:endParaRPr lang="en-US" altLang="en-US" sz="1400"/>
          </a:p>
        </p:txBody>
      </p:sp>
      <p:sp>
        <p:nvSpPr>
          <p:cNvPr id="162819" name="Rectangle 2"/>
          <p:cNvSpPr>
            <a:spLocks noGrp="1" noChangeArrowheads="1"/>
          </p:cNvSpPr>
          <p:nvPr>
            <p:ph type="title" idx="4294967295"/>
          </p:nvPr>
        </p:nvSpPr>
        <p:spPr>
          <a:xfrm>
            <a:off x="762000" y="274638"/>
            <a:ext cx="7924800" cy="944562"/>
          </a:xfrm>
        </p:spPr>
        <p:txBody>
          <a:bodyPr anchor="b"/>
          <a:lstStyle/>
          <a:p>
            <a:pPr eaLnBrk="1" hangingPunct="1"/>
            <a:r>
              <a:rPr lang="en-US" altLang="en-US" sz="3200" i="1" smtClean="0">
                <a:solidFill>
                  <a:schemeClr val="folHlink"/>
                </a:solidFill>
              </a:rPr>
              <a:t>What it takes to be a great team…</a:t>
            </a:r>
            <a:endParaRPr lang="en-US" altLang="en-US" i="1" smtClean="0">
              <a:solidFill>
                <a:schemeClr val="folHlink"/>
              </a:solidFill>
            </a:endParaRPr>
          </a:p>
        </p:txBody>
      </p:sp>
      <p:sp>
        <p:nvSpPr>
          <p:cNvPr id="137219" name="Rectangle 3"/>
          <p:cNvSpPr>
            <a:spLocks noGrp="1" noChangeArrowheads="1"/>
          </p:cNvSpPr>
          <p:nvPr>
            <p:ph type="body" idx="4294967295"/>
          </p:nvPr>
        </p:nvSpPr>
        <p:spPr>
          <a:xfrm>
            <a:off x="609600" y="1447800"/>
            <a:ext cx="8345488" cy="5181600"/>
          </a:xfrm>
        </p:spPr>
        <p:txBody>
          <a:bodyPr/>
          <a:lstStyle/>
          <a:p>
            <a:pPr marL="609600" indent="-609600" algn="just" eaLnBrk="1" hangingPunct="1">
              <a:lnSpc>
                <a:spcPct val="150000"/>
              </a:lnSpc>
              <a:spcBef>
                <a:spcPct val="10000"/>
              </a:spcBef>
              <a:buClr>
                <a:schemeClr val="accent2"/>
              </a:buClr>
              <a:buFont typeface="Arial" panose="020B0604020202020204" pitchFamily="34" charset="0"/>
              <a:buAutoNum type="arabicPeriod" startAt="4"/>
            </a:pPr>
            <a:r>
              <a:rPr lang="en-US" altLang="en-US" sz="2800" smtClean="0"/>
              <a:t>Team members agree to support and empower the leader(s).</a:t>
            </a:r>
          </a:p>
          <a:p>
            <a:pPr marL="609600" indent="-609600" algn="just" eaLnBrk="1" hangingPunct="1">
              <a:lnSpc>
                <a:spcPct val="150000"/>
              </a:lnSpc>
              <a:buClr>
                <a:schemeClr val="accent2"/>
              </a:buClr>
              <a:buFont typeface="Arial" panose="020B0604020202020204" pitchFamily="34" charset="0"/>
              <a:buAutoNum type="arabicPeriod" startAt="4"/>
            </a:pPr>
            <a:r>
              <a:rPr lang="en-US" altLang="en-US" sz="2800" smtClean="0"/>
              <a:t>Team members make it a high priority to be in full communication with each other and to interact respectfully and effectively with each other (no gossiping).</a:t>
            </a:r>
            <a:endParaRPr lang="en-US" altLang="en-US" sz="2800" i="1" smtClean="0">
              <a:latin typeface="New York" panose="02020502060305060204" pitchFamily="18" charset="0"/>
            </a:endParaRPr>
          </a:p>
          <a:p>
            <a:pPr marL="609600" indent="-609600" algn="just" eaLnBrk="1" hangingPunct="1">
              <a:lnSpc>
                <a:spcPct val="125000"/>
              </a:lnSpc>
              <a:spcBef>
                <a:spcPct val="10000"/>
              </a:spcBef>
              <a:buClr>
                <a:schemeClr val="accent2"/>
              </a:buClr>
              <a:buFontTx/>
              <a:buNone/>
            </a:pPr>
            <a:endParaRPr lang="en-US" altLang="en-US" sz="2800" smtClean="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7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72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autoUpdateAnimBg="0"/>
    </p:bldLst>
  </p:timing>
</p:sld>
</file>

<file path=ppt/slides/slide1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bwMode="auto">
          <a:xfrm>
            <a:off x="6781800" y="6324600"/>
            <a:ext cx="1905000" cy="457200"/>
          </a:xfrm>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1F8C45D4-9506-4DC4-8DD1-85626D6E460B}" type="slidenum">
              <a:rPr lang="en-US" altLang="en-US">
                <a:solidFill>
                  <a:schemeClr val="bg1"/>
                </a:solidFill>
              </a:rPr>
              <a:pPr algn="r" eaLnBrk="1" hangingPunct="1"/>
              <a:t>154</a:t>
            </a:fld>
            <a:endParaRPr lang="en-US" altLang="en-US">
              <a:solidFill>
                <a:schemeClr val="bg1"/>
              </a:solidFill>
            </a:endParaRPr>
          </a:p>
        </p:txBody>
      </p:sp>
      <p:sp>
        <p:nvSpPr>
          <p:cNvPr id="163843" name="Rectangle 2"/>
          <p:cNvSpPr>
            <a:spLocks noGrp="1" noChangeArrowheads="1"/>
          </p:cNvSpPr>
          <p:nvPr>
            <p:ph type="title" idx="4294967295"/>
          </p:nvPr>
        </p:nvSpPr>
        <p:spPr>
          <a:xfrm>
            <a:off x="762000" y="274638"/>
            <a:ext cx="7924800" cy="868362"/>
          </a:xfrm>
        </p:spPr>
        <p:txBody>
          <a:bodyPr anchor="b"/>
          <a:lstStyle/>
          <a:p>
            <a:pPr eaLnBrk="1" hangingPunct="1"/>
            <a:r>
              <a:rPr lang="en-US" altLang="en-US" sz="3200" i="1" smtClean="0">
                <a:solidFill>
                  <a:schemeClr val="folHlink"/>
                </a:solidFill>
              </a:rPr>
              <a:t>What it takes to be a great team…</a:t>
            </a:r>
          </a:p>
        </p:txBody>
      </p:sp>
      <p:sp>
        <p:nvSpPr>
          <p:cNvPr id="138243" name="Rectangle 3"/>
          <p:cNvSpPr>
            <a:spLocks noGrp="1" noChangeArrowheads="1"/>
          </p:cNvSpPr>
          <p:nvPr>
            <p:ph type="body" idx="4294967295"/>
          </p:nvPr>
        </p:nvSpPr>
        <p:spPr/>
        <p:txBody>
          <a:bodyPr/>
          <a:lstStyle/>
          <a:p>
            <a:pPr marL="609600" indent="-609600" algn="just" eaLnBrk="1" hangingPunct="1">
              <a:lnSpc>
                <a:spcPct val="150000"/>
              </a:lnSpc>
              <a:buClr>
                <a:schemeClr val="accent2"/>
              </a:buClr>
              <a:buFont typeface="Arial" panose="020B0604020202020204" pitchFamily="34" charset="0"/>
              <a:buAutoNum type="arabicPeriod" startAt="6"/>
            </a:pPr>
            <a:r>
              <a:rPr lang="en-US" altLang="en-US" sz="2800" smtClean="0"/>
              <a:t>Each person gives up the “right to blame” others on the team for breakdowns or mistakes. </a:t>
            </a:r>
          </a:p>
          <a:p>
            <a:pPr marL="609600" indent="-609600" algn="just" eaLnBrk="1" hangingPunct="1">
              <a:lnSpc>
                <a:spcPct val="150000"/>
              </a:lnSpc>
              <a:buClr>
                <a:schemeClr val="accent2"/>
              </a:buClr>
              <a:buFont typeface="Arial" panose="020B0604020202020204" pitchFamily="34" charset="0"/>
              <a:buAutoNum type="arabicPeriod" startAt="6"/>
            </a:pPr>
            <a:r>
              <a:rPr lang="en-US" altLang="en-US" sz="2800" smtClean="0"/>
              <a:t>Team members engage in committed listening and speaking. (declarations, promises and requests)</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8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82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autoUpdateAnimBg="0"/>
    </p:bldLst>
  </p:timing>
</p:sld>
</file>

<file path=ppt/slides/slide1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bwMode="auto">
          <a:xfrm>
            <a:off x="6781800" y="6324600"/>
            <a:ext cx="1905000" cy="457200"/>
          </a:xfrm>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8928CCE0-22C2-4278-A1A2-5753C5A7A99D}" type="slidenum">
              <a:rPr lang="en-US" altLang="en-US">
                <a:solidFill>
                  <a:schemeClr val="bg1"/>
                </a:solidFill>
              </a:rPr>
              <a:pPr algn="r" eaLnBrk="1" hangingPunct="1"/>
              <a:t>155</a:t>
            </a:fld>
            <a:endParaRPr lang="en-US" altLang="en-US">
              <a:solidFill>
                <a:schemeClr val="bg1"/>
              </a:solidFill>
            </a:endParaRPr>
          </a:p>
        </p:txBody>
      </p:sp>
      <p:sp>
        <p:nvSpPr>
          <p:cNvPr id="139266" name="Rectangle 2"/>
          <p:cNvSpPr>
            <a:spLocks noGrp="1" noChangeArrowheads="1"/>
          </p:cNvSpPr>
          <p:nvPr>
            <p:ph type="title" idx="4294967295"/>
          </p:nvPr>
        </p:nvSpPr>
        <p:spPr>
          <a:xfrm>
            <a:off x="762000" y="274638"/>
            <a:ext cx="7924800" cy="715962"/>
          </a:xfrm>
        </p:spPr>
        <p:txBody>
          <a:bodyPr anchor="b"/>
          <a:lstStyle/>
          <a:p>
            <a:pPr eaLnBrk="1" hangingPunct="1"/>
            <a:r>
              <a:rPr lang="en-US" altLang="en-US" sz="3200" i="1" smtClean="0">
                <a:solidFill>
                  <a:schemeClr val="folHlink"/>
                </a:solidFill>
              </a:rPr>
              <a:t>What it takes to be a great team…</a:t>
            </a:r>
          </a:p>
        </p:txBody>
      </p:sp>
      <p:sp>
        <p:nvSpPr>
          <p:cNvPr id="139267" name="Rectangle 3"/>
          <p:cNvSpPr>
            <a:spLocks noGrp="1" noChangeArrowheads="1"/>
          </p:cNvSpPr>
          <p:nvPr>
            <p:ph type="body" idx="4294967295"/>
          </p:nvPr>
        </p:nvSpPr>
        <p:spPr>
          <a:xfrm>
            <a:off x="609600" y="1295400"/>
            <a:ext cx="8262938" cy="4800600"/>
          </a:xfrm>
        </p:spPr>
        <p:txBody>
          <a:bodyPr/>
          <a:lstStyle/>
          <a:p>
            <a:pPr marL="609600" indent="-609600" eaLnBrk="1" hangingPunct="1">
              <a:lnSpc>
                <a:spcPct val="90000"/>
              </a:lnSpc>
              <a:buFont typeface="Times" panose="02020603050405020304" pitchFamily="18" charset="0"/>
              <a:buNone/>
            </a:pPr>
            <a:endParaRPr lang="en-US" altLang="en-US" sz="800" smtClean="0"/>
          </a:p>
          <a:p>
            <a:pPr marL="609600" indent="-609600" algn="just" eaLnBrk="1" hangingPunct="1">
              <a:lnSpc>
                <a:spcPct val="150000"/>
              </a:lnSpc>
              <a:spcBef>
                <a:spcPct val="0"/>
              </a:spcBef>
              <a:buClr>
                <a:schemeClr val="accent2"/>
              </a:buClr>
              <a:buFont typeface="Arial" panose="020B0604020202020204" pitchFamily="34" charset="0"/>
              <a:buAutoNum type="arabicPeriod" startAt="8"/>
            </a:pPr>
            <a:r>
              <a:rPr lang="en-US" altLang="en-US" sz="2800" smtClean="0"/>
              <a:t>Successes </a:t>
            </a:r>
            <a:r>
              <a:rPr lang="en-US" altLang="en-US" sz="2800" u="sng" smtClean="0"/>
              <a:t>and</a:t>
            </a:r>
            <a:r>
              <a:rPr lang="en-US" altLang="en-US" sz="2800" smtClean="0"/>
              <a:t> failures are both analyzed as opportunities for learning.</a:t>
            </a:r>
          </a:p>
          <a:p>
            <a:pPr marL="609600" indent="-609600" algn="just" eaLnBrk="1" hangingPunct="1">
              <a:lnSpc>
                <a:spcPct val="150000"/>
              </a:lnSpc>
              <a:spcBef>
                <a:spcPct val="0"/>
              </a:spcBef>
              <a:buClr>
                <a:schemeClr val="accent2"/>
              </a:buClr>
              <a:buFont typeface="Arial" panose="020B0604020202020204" pitchFamily="34" charset="0"/>
              <a:buAutoNum type="arabicPeriod" startAt="8"/>
            </a:pPr>
            <a:r>
              <a:rPr lang="en-US" altLang="en-US" sz="2800" smtClean="0"/>
              <a:t>There are frequent conversations for appreciation and acknowledgement.</a:t>
            </a:r>
          </a:p>
          <a:p>
            <a:pPr marL="609600" indent="-609600" algn="just" eaLnBrk="1" hangingPunct="1">
              <a:lnSpc>
                <a:spcPct val="150000"/>
              </a:lnSpc>
              <a:spcBef>
                <a:spcPct val="0"/>
              </a:spcBef>
              <a:buClr>
                <a:schemeClr val="accent2"/>
              </a:buClr>
              <a:buFont typeface="Arial" panose="020B0604020202020204" pitchFamily="34" charset="0"/>
              <a:buAutoNum type="arabicPeriod" startAt="8"/>
            </a:pPr>
            <a:r>
              <a:rPr lang="en-US" altLang="en-US" sz="2800" smtClean="0"/>
              <a:t>The team and its members actively solicit coaching  to improve performance (from outside the team and from each other).</a:t>
            </a:r>
          </a:p>
          <a:p>
            <a:pPr marL="609600" indent="-609600" eaLnBrk="1" hangingPunct="1">
              <a:lnSpc>
                <a:spcPct val="90000"/>
              </a:lnSpc>
              <a:buFont typeface="Times" panose="02020603050405020304" pitchFamily="18" charset="0"/>
              <a:buNone/>
            </a:pPr>
            <a:endParaRPr lang="en-US" altLang="en-US" sz="2800" i="1" smtClean="0">
              <a:latin typeface="New York" panose="02020502060305060204" pitchFamily="18" charset="0"/>
            </a:endParaRPr>
          </a:p>
          <a:p>
            <a:pPr marL="609600" indent="-609600" eaLnBrk="1" hangingPunct="1">
              <a:lnSpc>
                <a:spcPct val="90000"/>
              </a:lnSpc>
              <a:buFont typeface="Times" panose="02020603050405020304" pitchFamily="18" charset="0"/>
              <a:buNone/>
            </a:pPr>
            <a:endParaRPr lang="en-US" altLang="en-US" sz="2400" i="1" smtClean="0">
              <a:latin typeface="New York" panose="02020502060305060204" pitchFamily="18" charset="0"/>
            </a:endParaRPr>
          </a:p>
          <a:p>
            <a:pPr marL="609600" indent="-609600" eaLnBrk="1" hangingPunct="1">
              <a:lnSpc>
                <a:spcPct val="90000"/>
              </a:lnSpc>
              <a:buFont typeface="Times" panose="02020603050405020304" pitchFamily="18" charset="0"/>
              <a:buNone/>
            </a:pPr>
            <a:endParaRPr lang="en-US" altLang="en-US" sz="2400" smtClean="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92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92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926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139266"/>
                                        </p:tgtEl>
                                        <p:attrNameLst>
                                          <p:attrName>style.visibility</p:attrName>
                                        </p:attrNameLst>
                                      </p:cBhvr>
                                      <p:to>
                                        <p:strVal val="visible"/>
                                      </p:to>
                                    </p:set>
                                    <p:anim calcmode="lin" valueType="num">
                                      <p:cBhvr>
                                        <p:cTn id="19" dur="1000" fill="hold"/>
                                        <p:tgtEl>
                                          <p:spTgt spid="139266"/>
                                        </p:tgtEl>
                                        <p:attrNameLst>
                                          <p:attrName>ppt_w</p:attrName>
                                        </p:attrNameLst>
                                      </p:cBhvr>
                                      <p:tavLst>
                                        <p:tav tm="0">
                                          <p:val>
                                            <p:fltVal val="0"/>
                                          </p:val>
                                        </p:tav>
                                        <p:tav tm="100000">
                                          <p:val>
                                            <p:strVal val="#ppt_w"/>
                                          </p:val>
                                        </p:tav>
                                      </p:tavLst>
                                    </p:anim>
                                    <p:anim calcmode="lin" valueType="num">
                                      <p:cBhvr>
                                        <p:cTn id="20" dur="1000" fill="hold"/>
                                        <p:tgtEl>
                                          <p:spTgt spid="139266"/>
                                        </p:tgtEl>
                                        <p:attrNameLst>
                                          <p:attrName>ppt_h</p:attrName>
                                        </p:attrNameLst>
                                      </p:cBhvr>
                                      <p:tavLst>
                                        <p:tav tm="0">
                                          <p:val>
                                            <p:fltVal val="0"/>
                                          </p:val>
                                        </p:tav>
                                        <p:tav tm="100000">
                                          <p:val>
                                            <p:strVal val="#ppt_h"/>
                                          </p:val>
                                        </p:tav>
                                      </p:tavLst>
                                    </p:anim>
                                    <p:anim calcmode="lin" valueType="num">
                                      <p:cBhvr>
                                        <p:cTn id="21" dur="1000" fill="hold"/>
                                        <p:tgtEl>
                                          <p:spTgt spid="139266"/>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3926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p:bldP spid="139267" grpId="0" build="p" autoUpdateAnimBg="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altLang="en-US" smtClean="0"/>
              <a:t>ROPE exercise </a:t>
            </a:r>
          </a:p>
        </p:txBody>
      </p:sp>
      <p:sp>
        <p:nvSpPr>
          <p:cNvPr id="165891" name="Rectangle 3"/>
          <p:cNvSpPr>
            <a:spLocks noGrp="1" noChangeArrowheads="1"/>
          </p:cNvSpPr>
          <p:nvPr>
            <p:ph type="body" idx="1"/>
          </p:nvPr>
        </p:nvSpPr>
        <p:spPr/>
        <p:txBody>
          <a:bodyPr/>
          <a:lstStyle/>
          <a:p>
            <a:endParaRPr lang="en-US" altLang="en-US" smtClean="0"/>
          </a:p>
        </p:txBody>
      </p:sp>
    </p:spTree>
  </p:cSld>
  <p:clrMapOvr>
    <a:masterClrMapping/>
  </p:clrMapOvr>
  <p:transition/>
</p:sld>
</file>

<file path=ppt/slides/slide1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txBox="1">
            <a:spLocks noGrp="1"/>
          </p:cNvSpPr>
          <p:nvPr/>
        </p:nvSpPr>
        <p:spPr bwMode="auto">
          <a:xfrm>
            <a:off x="6781800" y="6324600"/>
            <a:ext cx="19050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27558AF1-7AC5-4E54-B70A-8745ECC2BEBA}" type="slidenum">
              <a:rPr lang="en-US" altLang="en-US" sz="1400"/>
              <a:pPr algn="r" eaLnBrk="1" hangingPunct="1"/>
              <a:t>157</a:t>
            </a:fld>
            <a:endParaRPr lang="en-US" altLang="en-US" sz="1400"/>
          </a:p>
        </p:txBody>
      </p:sp>
      <p:sp>
        <p:nvSpPr>
          <p:cNvPr id="166915" name="Rectangle 2"/>
          <p:cNvSpPr>
            <a:spLocks noGrp="1" noChangeArrowheads="1"/>
          </p:cNvSpPr>
          <p:nvPr>
            <p:ph type="title" idx="4294967295"/>
          </p:nvPr>
        </p:nvSpPr>
        <p:spPr>
          <a:xfrm>
            <a:off x="609600" y="381000"/>
            <a:ext cx="8162925" cy="685800"/>
          </a:xfrm>
        </p:spPr>
        <p:txBody>
          <a:bodyPr anchor="b"/>
          <a:lstStyle/>
          <a:p>
            <a:pPr eaLnBrk="1" hangingPunct="1"/>
            <a:r>
              <a:rPr lang="en-US" altLang="en-US" i="1" smtClean="0">
                <a:solidFill>
                  <a:schemeClr val="folHlink"/>
                </a:solidFill>
              </a:rPr>
              <a:t>Forming a Team:</a:t>
            </a:r>
            <a:endParaRPr lang="en-US" altLang="en-US" i="1" smtClean="0">
              <a:solidFill>
                <a:schemeClr val="folHlink"/>
              </a:solidFill>
              <a:latin typeface="New York" panose="02020502060305060204" pitchFamily="18" charset="0"/>
            </a:endParaRPr>
          </a:p>
        </p:txBody>
      </p:sp>
      <p:sp>
        <p:nvSpPr>
          <p:cNvPr id="135171" name="Rectangle 3"/>
          <p:cNvSpPr>
            <a:spLocks noGrp="1" noChangeArrowheads="1"/>
          </p:cNvSpPr>
          <p:nvPr>
            <p:ph type="body" idx="4294967295"/>
          </p:nvPr>
        </p:nvSpPr>
        <p:spPr>
          <a:xfrm>
            <a:off x="457200" y="1143000"/>
            <a:ext cx="8229600" cy="5181600"/>
          </a:xfrm>
        </p:spPr>
        <p:txBody>
          <a:bodyPr/>
          <a:lstStyle/>
          <a:p>
            <a:pPr eaLnBrk="1" hangingPunct="1">
              <a:lnSpc>
                <a:spcPct val="125000"/>
              </a:lnSpc>
            </a:pPr>
            <a:r>
              <a:rPr lang="en-US" altLang="en-US" sz="2800" smtClean="0"/>
              <a:t>Be clear: do you need a team to do this job?</a:t>
            </a:r>
          </a:p>
          <a:p>
            <a:pPr eaLnBrk="1" hangingPunct="1">
              <a:lnSpc>
                <a:spcPct val="125000"/>
              </a:lnSpc>
            </a:pPr>
            <a:r>
              <a:rPr lang="en-US" altLang="en-US" sz="2800" smtClean="0"/>
              <a:t>Define the team’s purpose </a:t>
            </a:r>
          </a:p>
          <a:p>
            <a:pPr eaLnBrk="1" hangingPunct="1">
              <a:lnSpc>
                <a:spcPct val="125000"/>
              </a:lnSpc>
            </a:pPr>
            <a:r>
              <a:rPr lang="en-US" altLang="en-US" sz="2800" smtClean="0"/>
              <a:t>Have individuals on the team who are suitable to fulfill that purpose. </a:t>
            </a:r>
          </a:p>
          <a:p>
            <a:pPr eaLnBrk="1" hangingPunct="1">
              <a:lnSpc>
                <a:spcPct val="125000"/>
              </a:lnSpc>
            </a:pPr>
            <a:r>
              <a:rPr lang="en-US" altLang="en-US" sz="2800" smtClean="0"/>
              <a:t>Define scope of accountability and authority of the team.</a:t>
            </a:r>
          </a:p>
          <a:p>
            <a:pPr eaLnBrk="1" hangingPunct="1">
              <a:lnSpc>
                <a:spcPct val="125000"/>
              </a:lnSpc>
            </a:pPr>
            <a:r>
              <a:rPr lang="en-US" altLang="en-US" sz="2800" smtClean="0"/>
              <a:t>Align on team operating agreements.</a:t>
            </a:r>
          </a:p>
          <a:p>
            <a:pPr eaLnBrk="1" hangingPunct="1">
              <a:lnSpc>
                <a:spcPct val="125000"/>
              </a:lnSpc>
            </a:pPr>
            <a:r>
              <a:rPr lang="en-US" altLang="en-US" sz="2800" smtClean="0"/>
              <a:t>Clarify accountability and leadership within the team.</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5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5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51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51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517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5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autoUpdateAnimBg="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838200" y="214313"/>
            <a:ext cx="8105775" cy="4510087"/>
          </a:xfrm>
        </p:spPr>
        <p:txBody>
          <a:bodyPr/>
          <a:lstStyle/>
          <a:p>
            <a:r>
              <a:rPr lang="en-US" altLang="en-US" sz="3600" i="1" smtClean="0">
                <a:solidFill>
                  <a:srgbClr val="3366FF"/>
                </a:solidFill>
                <a:latin typeface="Bodoni MT" panose="02070603080606020203" pitchFamily="18" charset="0"/>
              </a:rPr>
              <a:t>feedback for self and team development</a:t>
            </a:r>
            <a:r>
              <a:rPr lang="en-US" altLang="en-US" smtClean="0">
                <a:solidFill>
                  <a:schemeClr val="hlink"/>
                </a:solidFill>
              </a:rPr>
              <a:t> </a:t>
            </a:r>
          </a:p>
        </p:txBody>
      </p:sp>
    </p:spTree>
  </p:cSld>
  <p:clrMapOvr>
    <a:masterClrMapping/>
  </p:clrMapOvr>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6" name="Group 26"/>
          <p:cNvGraphicFramePr>
            <a:graphicFrameLocks noGrp="1"/>
          </p:cNvGraphicFramePr>
          <p:nvPr/>
        </p:nvGraphicFramePr>
        <p:xfrm>
          <a:off x="1066800" y="1676400"/>
          <a:ext cx="5638800" cy="4302125"/>
        </p:xfrm>
        <a:graphic>
          <a:graphicData uri="http://schemas.openxmlformats.org/drawingml/2006/table">
            <a:tbl>
              <a:tblPr/>
              <a:tblGrid>
                <a:gridCol w="2819400"/>
                <a:gridCol w="2819400"/>
              </a:tblGrid>
              <a:tr h="19923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Times New Roman" pitchFamily="18" charset="0"/>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smtClean="0">
                          <a:ln>
                            <a:noFill/>
                          </a:ln>
                          <a:solidFill>
                            <a:schemeClr val="tx1"/>
                          </a:solidFill>
                          <a:effectLst/>
                          <a:latin typeface="Times New Roman" pitchFamily="18" charset="0"/>
                          <a:cs typeface="Times New Roman" pitchFamily="18" charset="0"/>
                        </a:rPr>
                        <a:t>OPEN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smtClean="0">
                          <a:ln>
                            <a:noFill/>
                          </a:ln>
                          <a:solidFill>
                            <a:schemeClr val="tx1"/>
                          </a:solidFill>
                          <a:effectLst/>
                          <a:latin typeface="Times New Roman" pitchFamily="18" charset="0"/>
                          <a:cs typeface="Times New Roman" pitchFamily="18" charset="0"/>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smtClean="0">
                          <a:ln>
                            <a:noFill/>
                          </a:ln>
                          <a:solidFill>
                            <a:schemeClr val="tx1"/>
                          </a:solidFill>
                          <a:effectLst/>
                          <a:latin typeface="Times New Roman" pitchFamily="18" charset="0"/>
                          <a:cs typeface="Times New Roman" pitchFamily="18" charset="0"/>
                        </a:rPr>
                        <a:t>BLIND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r>
              <a:tr h="230981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smtClean="0">
                          <a:ln>
                            <a:noFill/>
                          </a:ln>
                          <a:solidFill>
                            <a:schemeClr val="tx1"/>
                          </a:solidFill>
                          <a:effectLst/>
                          <a:latin typeface="Times New Roman" pitchFamily="18" charset="0"/>
                          <a:cs typeface="Times New Roman" pitchFamily="18" charset="0"/>
                        </a:rPr>
                        <a:t>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smtClean="0">
                          <a:ln>
                            <a:noFill/>
                          </a:ln>
                          <a:solidFill>
                            <a:schemeClr val="tx1"/>
                          </a:solidFill>
                          <a:effectLst/>
                          <a:latin typeface="Times New Roman" pitchFamily="18" charset="0"/>
                          <a:cs typeface="Times New Roman" pitchFamily="18" charset="0"/>
                        </a:rPr>
                        <a:t>HIDDEN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smtClean="0">
                          <a:ln>
                            <a:noFill/>
                          </a:ln>
                          <a:solidFill>
                            <a:schemeClr val="tx1"/>
                          </a:solidFill>
                          <a:effectLst/>
                          <a:latin typeface="Times New Roman" pitchFamily="18" charset="0"/>
                          <a:cs typeface="Times New Roman" pitchFamily="18" charset="0"/>
                        </a:rPr>
                        <a:t>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smtClean="0">
                          <a:ln>
                            <a:noFill/>
                          </a:ln>
                          <a:solidFill>
                            <a:schemeClr val="tx1"/>
                          </a:solidFill>
                          <a:effectLst/>
                          <a:latin typeface="Times New Roman" pitchFamily="18" charset="0"/>
                          <a:cs typeface="Times New Roman" pitchFamily="18" charset="0"/>
                        </a:rPr>
                        <a:t>UNKOWN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99FF"/>
                    </a:solidFill>
                  </a:tcPr>
                </a:tc>
              </a:tr>
            </a:tbl>
          </a:graphicData>
        </a:graphic>
      </p:graphicFrame>
      <p:sp>
        <p:nvSpPr>
          <p:cNvPr id="112657" name="Text Box 17"/>
          <p:cNvSpPr txBox="1">
            <a:spLocks noChangeArrowheads="1"/>
          </p:cNvSpPr>
          <p:nvPr/>
        </p:nvSpPr>
        <p:spPr bwMode="auto">
          <a:xfrm>
            <a:off x="1295400" y="685800"/>
            <a:ext cx="1905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b="1">
                <a:latin typeface="Goudy Old Style" panose="02020502050305020303" pitchFamily="18" charset="0"/>
              </a:rPr>
              <a:t>Known to Self </a:t>
            </a:r>
          </a:p>
        </p:txBody>
      </p:sp>
      <p:sp>
        <p:nvSpPr>
          <p:cNvPr id="112658" name="Text Box 18"/>
          <p:cNvSpPr txBox="1">
            <a:spLocks noChangeArrowheads="1"/>
          </p:cNvSpPr>
          <p:nvPr/>
        </p:nvSpPr>
        <p:spPr bwMode="auto">
          <a:xfrm>
            <a:off x="6858000" y="2057400"/>
            <a:ext cx="1524000" cy="1143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b="1">
                <a:latin typeface="Goudy Old Style" panose="02020502050305020303" pitchFamily="18" charset="0"/>
              </a:rPr>
              <a:t>Known to Others </a:t>
            </a:r>
          </a:p>
        </p:txBody>
      </p:sp>
      <p:sp>
        <p:nvSpPr>
          <p:cNvPr id="112659" name="Text Box 19"/>
          <p:cNvSpPr txBox="1">
            <a:spLocks noChangeArrowheads="1"/>
          </p:cNvSpPr>
          <p:nvPr/>
        </p:nvSpPr>
        <p:spPr bwMode="auto">
          <a:xfrm>
            <a:off x="6858000" y="4191000"/>
            <a:ext cx="1676400" cy="129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b="1">
                <a:latin typeface="Goudy Old Style" panose="02020502050305020303" pitchFamily="18" charset="0"/>
              </a:rPr>
              <a:t>Not Known to Others </a:t>
            </a:r>
          </a:p>
        </p:txBody>
      </p:sp>
      <p:sp>
        <p:nvSpPr>
          <p:cNvPr id="112660" name="Text Box 20"/>
          <p:cNvSpPr txBox="1">
            <a:spLocks noChangeArrowheads="1"/>
          </p:cNvSpPr>
          <p:nvPr/>
        </p:nvSpPr>
        <p:spPr bwMode="auto">
          <a:xfrm>
            <a:off x="4495800" y="685800"/>
            <a:ext cx="2057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b="1">
                <a:latin typeface="Goudy Old Style" panose="02020502050305020303" pitchFamily="18" charset="0"/>
              </a:rPr>
              <a:t>Not known to Self</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26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0" presetClass="entr" presetSubtype="0" fill="hold" grpId="0" nodeType="clickEffect">
                                  <p:stCondLst>
                                    <p:cond delay="0"/>
                                  </p:stCondLst>
                                  <p:childTnLst>
                                    <p:set>
                                      <p:cBhvr>
                                        <p:cTn id="10" dur="1" fill="hold">
                                          <p:stCondLst>
                                            <p:cond delay="0"/>
                                          </p:stCondLst>
                                        </p:cTn>
                                        <p:tgtEl>
                                          <p:spTgt spid="112657"/>
                                        </p:tgtEl>
                                        <p:attrNameLst>
                                          <p:attrName>style.visibility</p:attrName>
                                        </p:attrNameLst>
                                      </p:cBhvr>
                                      <p:to>
                                        <p:strVal val="visible"/>
                                      </p:to>
                                    </p:set>
                                    <p:animEffect transition="in" filter="wedge">
                                      <p:cBhvr>
                                        <p:cTn id="11" dur="500"/>
                                        <p:tgtEl>
                                          <p:spTgt spid="11265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12660"/>
                                        </p:tgtEl>
                                        <p:attrNameLst>
                                          <p:attrName>style.visibility</p:attrName>
                                        </p:attrNameLst>
                                      </p:cBhvr>
                                      <p:to>
                                        <p:strVal val="visible"/>
                                      </p:to>
                                    </p:set>
                                    <p:animEffect transition="in" filter="blinds(horizontal)">
                                      <p:cBhvr>
                                        <p:cTn id="16" dur="500"/>
                                        <p:tgtEl>
                                          <p:spTgt spid="11266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2658"/>
                                        </p:tgtEl>
                                        <p:attrNameLst>
                                          <p:attrName>style.visibility</p:attrName>
                                        </p:attrNameLst>
                                      </p:cBhvr>
                                      <p:to>
                                        <p:strVal val="visible"/>
                                      </p:to>
                                    </p:set>
                                    <p:animEffect transition="in" filter="blinds(horizontal)">
                                      <p:cBhvr>
                                        <p:cTn id="21" dur="500"/>
                                        <p:tgtEl>
                                          <p:spTgt spid="11265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12659"/>
                                        </p:tgtEl>
                                        <p:attrNameLst>
                                          <p:attrName>style.visibility</p:attrName>
                                        </p:attrNameLst>
                                      </p:cBhvr>
                                      <p:to>
                                        <p:strVal val="visible"/>
                                      </p:to>
                                    </p:set>
                                    <p:animEffect transition="in" filter="blinds(horizontal)">
                                      <p:cBhvr>
                                        <p:cTn id="26" dur="500"/>
                                        <p:tgtEl>
                                          <p:spTgt spid="112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7" grpId="0"/>
      <p:bldP spid="112658" grpId="0" animBg="1" autoUpdateAnimBg="0"/>
      <p:bldP spid="112659" grpId="0" animBg="1" autoUpdateAnimBg="0"/>
      <p:bldP spid="11266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5"/>
          <p:cNvSpPr>
            <a:spLocks noGrp="1"/>
          </p:cNvSpPr>
          <p:nvPr>
            <p:ph type="title"/>
          </p:nvPr>
        </p:nvSpPr>
        <p:spPr>
          <a:xfrm>
            <a:off x="152400" y="381000"/>
            <a:ext cx="8839200" cy="685800"/>
          </a:xfrm>
        </p:spPr>
        <p:txBody>
          <a:bodyPr/>
          <a:lstStyle/>
          <a:p>
            <a:pPr eaLnBrk="1" hangingPunct="1"/>
            <a:r>
              <a:rPr lang="en-US" altLang="en-US" sz="3600" smtClean="0">
                <a:solidFill>
                  <a:srgbClr val="3333FF"/>
                </a:solidFill>
              </a:rPr>
              <a:t>What do you expect from this training? </a:t>
            </a:r>
          </a:p>
        </p:txBody>
      </p:sp>
      <p:sp>
        <p:nvSpPr>
          <p:cNvPr id="7170" name="Content Placeholder 2"/>
          <p:cNvSpPr>
            <a:spLocks noGrp="1"/>
          </p:cNvSpPr>
          <p:nvPr>
            <p:ph sz="half" idx="2"/>
          </p:nvPr>
        </p:nvSpPr>
        <p:spPr>
          <a:xfrm>
            <a:off x="4267200" y="990600"/>
            <a:ext cx="4800600" cy="5715000"/>
          </a:xfrm>
          <a:ln>
            <a:solidFill>
              <a:schemeClr val="accent1"/>
            </a:solidFill>
            <a:miter lim="800000"/>
            <a:headEnd/>
            <a:tailEnd/>
          </a:ln>
        </p:spPr>
        <p:txBody>
          <a:bodyPr/>
          <a:lstStyle/>
          <a:p>
            <a:pPr marL="0" indent="0" algn="ctr" eaLnBrk="1" hangingPunct="1">
              <a:buFont typeface="Wingdings" panose="05000000000000000000" pitchFamily="2" charset="2"/>
              <a:buNone/>
            </a:pPr>
            <a:r>
              <a:rPr lang="en-US" altLang="en-US" sz="4000" smtClean="0">
                <a:solidFill>
                  <a:schemeClr val="tx2"/>
                </a:solidFill>
                <a:latin typeface="Times New Roman" panose="02020603050405020304" pitchFamily="18" charset="0"/>
                <a:cs typeface="Times New Roman" panose="02020603050405020304" pitchFamily="18" charset="0"/>
              </a:rPr>
              <a:t>Training will neither make a fish fly nor a bird swim,</a:t>
            </a:r>
          </a:p>
          <a:p>
            <a:pPr marL="0" indent="0" algn="ctr" eaLnBrk="1" hangingPunct="1">
              <a:buFont typeface="Wingdings" panose="05000000000000000000" pitchFamily="2" charset="2"/>
              <a:buNone/>
            </a:pPr>
            <a:r>
              <a:rPr lang="en-US" altLang="en-US" sz="4000" smtClean="0">
                <a:solidFill>
                  <a:schemeClr val="tx2"/>
                </a:solidFill>
                <a:latin typeface="Times New Roman" panose="02020603050405020304" pitchFamily="18" charset="0"/>
                <a:cs typeface="Times New Roman" panose="02020603050405020304" pitchFamily="18" charset="0"/>
              </a:rPr>
              <a:t>But </a:t>
            </a:r>
          </a:p>
          <a:p>
            <a:pPr marL="0" indent="0" algn="ctr" eaLnBrk="1" hangingPunct="1">
              <a:buFont typeface="Wingdings" panose="05000000000000000000" pitchFamily="2" charset="2"/>
              <a:buNone/>
            </a:pPr>
            <a:r>
              <a:rPr lang="en-US" altLang="en-US" sz="4000" smtClean="0">
                <a:solidFill>
                  <a:schemeClr val="tx2"/>
                </a:solidFill>
                <a:latin typeface="Times New Roman" panose="02020603050405020304" pitchFamily="18" charset="0"/>
                <a:cs typeface="Times New Roman" panose="02020603050405020304" pitchFamily="18" charset="0"/>
              </a:rPr>
              <a:t>It certainly will help the fish to </a:t>
            </a:r>
            <a:r>
              <a:rPr lang="en-US" altLang="en-US" sz="4000" i="1" smtClean="0">
                <a:solidFill>
                  <a:schemeClr val="tx2"/>
                </a:solidFill>
                <a:latin typeface="Times New Roman" panose="02020603050405020304" pitchFamily="18" charset="0"/>
                <a:cs typeface="Times New Roman" panose="02020603050405020304" pitchFamily="18" charset="0"/>
              </a:rPr>
              <a:t>swim</a:t>
            </a:r>
            <a:r>
              <a:rPr lang="en-US" altLang="en-US" sz="4000" smtClean="0">
                <a:solidFill>
                  <a:schemeClr val="tx2"/>
                </a:solidFill>
                <a:latin typeface="Times New Roman" panose="02020603050405020304" pitchFamily="18" charset="0"/>
                <a:cs typeface="Times New Roman" panose="02020603050405020304" pitchFamily="18" charset="0"/>
              </a:rPr>
              <a:t> </a:t>
            </a:r>
            <a:r>
              <a:rPr lang="en-US" altLang="en-US" sz="4000" u="sng" smtClean="0">
                <a:solidFill>
                  <a:schemeClr val="tx2"/>
                </a:solidFill>
                <a:latin typeface="Times New Roman" panose="02020603050405020304" pitchFamily="18" charset="0"/>
                <a:cs typeface="Times New Roman" panose="02020603050405020304" pitchFamily="18" charset="0"/>
              </a:rPr>
              <a:t>faster</a:t>
            </a:r>
            <a:r>
              <a:rPr lang="en-US" altLang="en-US" sz="4000" smtClean="0">
                <a:solidFill>
                  <a:schemeClr val="tx2"/>
                </a:solidFill>
                <a:latin typeface="Times New Roman" panose="02020603050405020304" pitchFamily="18" charset="0"/>
                <a:cs typeface="Times New Roman" panose="02020603050405020304" pitchFamily="18" charset="0"/>
              </a:rPr>
              <a:t> and the bird </a:t>
            </a:r>
            <a:r>
              <a:rPr lang="en-US" altLang="en-US" sz="4000" i="1" smtClean="0">
                <a:solidFill>
                  <a:schemeClr val="tx2"/>
                </a:solidFill>
                <a:latin typeface="Times New Roman" panose="02020603050405020304" pitchFamily="18" charset="0"/>
                <a:cs typeface="Times New Roman" panose="02020603050405020304" pitchFamily="18" charset="0"/>
              </a:rPr>
              <a:t>fly</a:t>
            </a:r>
            <a:r>
              <a:rPr lang="en-US" altLang="en-US" sz="4000" smtClean="0">
                <a:solidFill>
                  <a:schemeClr val="tx2"/>
                </a:solidFill>
                <a:latin typeface="Times New Roman" panose="02020603050405020304" pitchFamily="18" charset="0"/>
                <a:cs typeface="Times New Roman" panose="02020603050405020304" pitchFamily="18" charset="0"/>
              </a:rPr>
              <a:t> </a:t>
            </a:r>
            <a:r>
              <a:rPr lang="en-US" altLang="en-US" sz="4000" u="sng" smtClean="0">
                <a:solidFill>
                  <a:schemeClr val="tx2"/>
                </a:solidFill>
                <a:latin typeface="Times New Roman" panose="02020603050405020304" pitchFamily="18" charset="0"/>
                <a:cs typeface="Times New Roman" panose="02020603050405020304" pitchFamily="18" charset="0"/>
              </a:rPr>
              <a:t>higher</a:t>
            </a:r>
          </a:p>
        </p:txBody>
      </p:sp>
      <p:pic>
        <p:nvPicPr>
          <p:cNvPr id="10" name="Picture 5" descr="D:\SAM documents\My Pictures\for trainings\Picture19.wmf"/>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a:xfrm>
            <a:off x="0" y="1066800"/>
            <a:ext cx="4343400" cy="5638800"/>
          </a:xfrm>
          <a:noFill/>
        </p:spPr>
      </p:pic>
      <p:sp>
        <p:nvSpPr>
          <p:cNvPr id="27653" name="Slide Number Placeholder 3"/>
          <p:cNvSpPr txBox="1">
            <a:spLocks noGrp="1"/>
          </p:cNvSpPr>
          <p:nvPr/>
        </p:nvSpPr>
        <p:spPr bwMode="auto">
          <a:xfrm>
            <a:off x="8534400" y="1524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80033155-C6BD-4276-B281-912DB45D5DA7}" type="slidenum">
              <a:rPr lang="en-US" altLang="en-US" sz="1400" b="1">
                <a:solidFill>
                  <a:schemeClr val="bg1"/>
                </a:solidFill>
              </a:rPr>
              <a:pPr algn="ctr" eaLnBrk="1" hangingPunct="1"/>
              <a:t>16</a:t>
            </a:fld>
            <a:endParaRPr lang="en-US" altLang="en-US" sz="1400" b="1">
              <a:solidFill>
                <a:schemeClr val="bg1"/>
              </a:solidFill>
            </a:endParaRPr>
          </a:p>
        </p:txBody>
      </p:sp>
      <p:pic>
        <p:nvPicPr>
          <p:cNvPr id="7" name="Picture 2" descr="http://www.genedelibero.com/wp-content/uploads/2009/10/leadership_compass-300x2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0"/>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7170">
                                            <p:bg/>
                                          </p:spTgt>
                                        </p:tgtEl>
                                        <p:attrNameLst>
                                          <p:attrName>style.visibility</p:attrName>
                                        </p:attrNameLst>
                                      </p:cBhvr>
                                      <p:to>
                                        <p:strVal val="visible"/>
                                      </p:to>
                                    </p:set>
                                    <p:animEffect transition="in" filter="box(in)">
                                      <p:cBhvr>
                                        <p:cTn id="14" dur="500"/>
                                        <p:tgtEl>
                                          <p:spTgt spid="7170">
                                            <p:bg/>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7170">
                                            <p:txEl>
                                              <p:pRg st="0" end="0"/>
                                            </p:txEl>
                                          </p:spTgt>
                                        </p:tgtEl>
                                        <p:attrNameLst>
                                          <p:attrName>style.visibility</p:attrName>
                                        </p:attrNameLst>
                                      </p:cBhvr>
                                      <p:to>
                                        <p:strVal val="visible"/>
                                      </p:to>
                                    </p:set>
                                    <p:animEffect transition="in" filter="box(in)">
                                      <p:cBhvr>
                                        <p:cTn id="19" dur="500"/>
                                        <p:tgtEl>
                                          <p:spTgt spid="7170">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7170">
                                            <p:txEl>
                                              <p:pRg st="1" end="1"/>
                                            </p:txEl>
                                          </p:spTgt>
                                        </p:tgtEl>
                                        <p:attrNameLst>
                                          <p:attrName>style.visibility</p:attrName>
                                        </p:attrNameLst>
                                      </p:cBhvr>
                                      <p:to>
                                        <p:strVal val="visible"/>
                                      </p:to>
                                    </p:set>
                                    <p:animEffect transition="in" filter="box(in)">
                                      <p:cBhvr>
                                        <p:cTn id="24" dur="500"/>
                                        <p:tgtEl>
                                          <p:spTgt spid="7170">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7170">
                                            <p:txEl>
                                              <p:pRg st="2" end="2"/>
                                            </p:txEl>
                                          </p:spTgt>
                                        </p:tgtEl>
                                        <p:attrNameLst>
                                          <p:attrName>style.visibility</p:attrName>
                                        </p:attrNameLst>
                                      </p:cBhvr>
                                      <p:to>
                                        <p:strVal val="visible"/>
                                      </p:to>
                                    </p:set>
                                    <p:animEffect transition="in" filter="box(in)">
                                      <p:cBhvr>
                                        <p:cTn id="29" dur="500"/>
                                        <p:tgtEl>
                                          <p:spTgt spid="7170">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US" altLang="en-US" smtClean="0"/>
              <a:t> card game </a:t>
            </a:r>
          </a:p>
        </p:txBody>
      </p:sp>
      <p:sp>
        <p:nvSpPr>
          <p:cNvPr id="169987" name="Rectangle 3"/>
          <p:cNvSpPr>
            <a:spLocks noGrp="1" noChangeArrowheads="1"/>
          </p:cNvSpPr>
          <p:nvPr>
            <p:ph type="body" idx="1"/>
          </p:nvPr>
        </p:nvSpPr>
        <p:spPr>
          <a:xfrm>
            <a:off x="762000" y="1600200"/>
            <a:ext cx="7418388" cy="4495800"/>
          </a:xfrm>
        </p:spPr>
        <p:txBody>
          <a:bodyPr/>
          <a:lstStyle/>
          <a:p>
            <a:pPr>
              <a:buFontTx/>
              <a:buNone/>
            </a:pPr>
            <a:endParaRPr lang="en-US" altLang="en-US" smtClean="0"/>
          </a:p>
        </p:txBody>
      </p:sp>
    </p:spTree>
  </p:cSld>
  <p:clrMapOvr>
    <a:masterClrMapping/>
  </p:clrMapOv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371600" y="2057400"/>
            <a:ext cx="6705600" cy="2209800"/>
          </a:xfrm>
          <a:prstGeom prst="rect">
            <a:avLst/>
          </a:prstGeom>
          <a:noFill/>
          <a:ln w="9525">
            <a:noFill/>
            <a:miter lim="800000"/>
            <a:headEnd/>
            <a:tailEnd/>
          </a:ln>
        </p:spPr>
        <p:txBody>
          <a:bodyPr anchor="ctr"/>
          <a:lstStyle/>
          <a:p>
            <a:pPr algn="ctr" eaLnBrk="0" hangingPunct="0">
              <a:defRPr/>
            </a:pPr>
            <a:r>
              <a:rPr lang="en-US" sz="5400" b="1">
                <a:effectLst>
                  <a:outerShdw blurRad="38100" dist="38100" dir="2700000" algn="tl">
                    <a:srgbClr val="C0C0C0"/>
                  </a:outerShdw>
                </a:effectLst>
                <a:latin typeface="Baskerville Old Face" pitchFamily="18" charset="0"/>
                <a:ea typeface="+mj-ea"/>
              </a:rPr>
              <a:t>Stages of Team Development </a:t>
            </a:r>
            <a:endParaRPr lang="en-US" sz="5400" b="1" dirty="0">
              <a:effectLst>
                <a:outerShdw blurRad="38100" dist="38100" dir="2700000" algn="tl">
                  <a:srgbClr val="C0C0C0"/>
                </a:outerShdw>
              </a:effectLst>
              <a:latin typeface="Baskerville Old Face" pitchFamily="18" charset="0"/>
              <a:ea typeface="+mj-ea"/>
            </a:endParaRPr>
          </a:p>
        </p:txBody>
      </p:sp>
    </p:spTree>
  </p:cSld>
  <p:clrMapOvr>
    <a:masterClrMapping/>
  </p:clrMapOvr>
  <p:transition>
    <p:zoom dir="in"/>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ctrTitle" idx="4294967295"/>
          </p:nvPr>
        </p:nvSpPr>
        <p:spPr>
          <a:xfrm>
            <a:off x="1371600" y="533400"/>
            <a:ext cx="7772400" cy="838200"/>
          </a:xfrm>
        </p:spPr>
        <p:txBody>
          <a:bodyPr/>
          <a:lstStyle/>
          <a:p>
            <a:pPr algn="l"/>
            <a:r>
              <a:rPr lang="en-US" altLang="en-US" sz="4000" smtClean="0">
                <a:latin typeface="Baskerville Old Face" panose="02020602080505020303" pitchFamily="18" charset="0"/>
                <a:cs typeface="Arial" panose="020B0604020202020204" pitchFamily="34" charset="0"/>
              </a:rPr>
              <a:t>Stage one Forming </a:t>
            </a:r>
            <a:endParaRPr lang="en-US" altLang="en-US" sz="4000" smtClean="0">
              <a:latin typeface="Times New Roman" panose="02020603050405020304" pitchFamily="18" charset="0"/>
              <a:cs typeface="Times New Roman" panose="02020603050405020304" pitchFamily="18" charset="0"/>
            </a:endParaRPr>
          </a:p>
        </p:txBody>
      </p:sp>
      <p:sp>
        <p:nvSpPr>
          <p:cNvPr id="172035" name="Rectangle 6"/>
          <p:cNvSpPr txBox="1">
            <a:spLocks noChangeArrowheads="1"/>
          </p:cNvSpPr>
          <p:nvPr/>
        </p:nvSpPr>
        <p:spPr bwMode="auto">
          <a:xfrm>
            <a:off x="4797425" y="1600200"/>
            <a:ext cx="38893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buClr>
                <a:srgbClr val="00A800"/>
              </a:buClr>
            </a:pPr>
            <a:r>
              <a:rPr lang="en-US" altLang="en-US" sz="2400" b="1">
                <a:latin typeface="Times New Roman" panose="02020603050405020304" pitchFamily="18" charset="0"/>
                <a:cs typeface="Times New Roman" panose="02020603050405020304" pitchFamily="18" charset="0"/>
              </a:rPr>
              <a:t>Immature Group</a:t>
            </a:r>
          </a:p>
          <a:p>
            <a:pPr>
              <a:lnSpc>
                <a:spcPct val="90000"/>
              </a:lnSpc>
              <a:spcBef>
                <a:spcPct val="20000"/>
              </a:spcBef>
              <a:buClr>
                <a:srgbClr val="00A800"/>
              </a:buClr>
              <a:buFont typeface="Wingdings" panose="05000000000000000000" pitchFamily="2" charset="2"/>
              <a:buChar char="§"/>
            </a:pPr>
            <a:r>
              <a:rPr lang="en-US" altLang="en-US" sz="2400">
                <a:latin typeface="Times New Roman" panose="02020603050405020304" pitchFamily="18" charset="0"/>
                <a:cs typeface="Times New Roman" panose="02020603050405020304" pitchFamily="18" charset="0"/>
              </a:rPr>
              <a:t>Confusion</a:t>
            </a:r>
          </a:p>
          <a:p>
            <a:pPr>
              <a:lnSpc>
                <a:spcPct val="90000"/>
              </a:lnSpc>
              <a:spcBef>
                <a:spcPct val="20000"/>
              </a:spcBef>
              <a:buClr>
                <a:srgbClr val="00A800"/>
              </a:buClr>
              <a:buFont typeface="Wingdings" panose="05000000000000000000" pitchFamily="2" charset="2"/>
              <a:buChar char="§"/>
            </a:pPr>
            <a:r>
              <a:rPr lang="en-US" altLang="en-US" sz="2400">
                <a:latin typeface="Times New Roman" panose="02020603050405020304" pitchFamily="18" charset="0"/>
                <a:cs typeface="Times New Roman" panose="02020603050405020304" pitchFamily="18" charset="0"/>
              </a:rPr>
              <a:t>Uncertainty</a:t>
            </a:r>
          </a:p>
          <a:p>
            <a:pPr>
              <a:lnSpc>
                <a:spcPct val="90000"/>
              </a:lnSpc>
              <a:spcBef>
                <a:spcPct val="20000"/>
              </a:spcBef>
              <a:buClr>
                <a:srgbClr val="00A800"/>
              </a:buClr>
              <a:buFont typeface="Wingdings" panose="05000000000000000000" pitchFamily="2" charset="2"/>
              <a:buChar char="§"/>
            </a:pPr>
            <a:r>
              <a:rPr lang="en-US" altLang="en-US" sz="2400">
                <a:latin typeface="Times New Roman" panose="02020603050405020304" pitchFamily="18" charset="0"/>
                <a:cs typeface="Times New Roman" panose="02020603050405020304" pitchFamily="18" charset="0"/>
              </a:rPr>
              <a:t>Assessing situation</a:t>
            </a:r>
          </a:p>
          <a:p>
            <a:pPr>
              <a:lnSpc>
                <a:spcPct val="90000"/>
              </a:lnSpc>
              <a:spcBef>
                <a:spcPct val="20000"/>
              </a:spcBef>
              <a:buClr>
                <a:srgbClr val="00A800"/>
              </a:buClr>
              <a:buFont typeface="Wingdings" panose="05000000000000000000" pitchFamily="2" charset="2"/>
              <a:buChar char="§"/>
            </a:pPr>
            <a:r>
              <a:rPr lang="en-US" altLang="en-US" sz="2400">
                <a:latin typeface="Times New Roman" panose="02020603050405020304" pitchFamily="18" charset="0"/>
                <a:cs typeface="Times New Roman" panose="02020603050405020304" pitchFamily="18" charset="0"/>
              </a:rPr>
              <a:t>Getting acquainted</a:t>
            </a:r>
          </a:p>
          <a:p>
            <a:pPr>
              <a:lnSpc>
                <a:spcPct val="90000"/>
              </a:lnSpc>
              <a:spcBef>
                <a:spcPct val="20000"/>
              </a:spcBef>
              <a:buClr>
                <a:srgbClr val="00A800"/>
              </a:buClr>
              <a:buFont typeface="Wingdings" panose="05000000000000000000" pitchFamily="2" charset="2"/>
              <a:buChar char="§"/>
            </a:pPr>
            <a:r>
              <a:rPr lang="en-US" altLang="en-US" sz="2400">
                <a:latin typeface="Times New Roman" panose="02020603050405020304" pitchFamily="18" charset="0"/>
                <a:cs typeface="Times New Roman" panose="02020603050405020304" pitchFamily="18" charset="0"/>
              </a:rPr>
              <a:t>Testing ground rules</a:t>
            </a:r>
          </a:p>
          <a:p>
            <a:pPr>
              <a:lnSpc>
                <a:spcPct val="90000"/>
              </a:lnSpc>
              <a:spcBef>
                <a:spcPct val="20000"/>
              </a:spcBef>
              <a:buClr>
                <a:srgbClr val="00A800"/>
              </a:buClr>
              <a:buFont typeface="Wingdings" panose="05000000000000000000" pitchFamily="2" charset="2"/>
              <a:buChar char="§"/>
            </a:pPr>
            <a:r>
              <a:rPr lang="en-US" altLang="en-US" sz="2400">
                <a:latin typeface="Times New Roman" panose="02020603050405020304" pitchFamily="18" charset="0"/>
                <a:cs typeface="Times New Roman" panose="02020603050405020304" pitchFamily="18" charset="0"/>
              </a:rPr>
              <a:t>Attempt to define the task </a:t>
            </a:r>
          </a:p>
          <a:p>
            <a:pPr>
              <a:lnSpc>
                <a:spcPct val="90000"/>
              </a:lnSpc>
              <a:spcBef>
                <a:spcPct val="20000"/>
              </a:spcBef>
              <a:buClr>
                <a:srgbClr val="00A800"/>
              </a:buClr>
              <a:buFont typeface="Wingdings" panose="05000000000000000000" pitchFamily="2" charset="2"/>
              <a:buChar char="§"/>
            </a:pPr>
            <a:r>
              <a:rPr lang="en-US" altLang="en-US" sz="2400">
                <a:latin typeface="Times New Roman" panose="02020603050405020304" pitchFamily="18" charset="0"/>
                <a:cs typeface="Times New Roman" panose="02020603050405020304" pitchFamily="18" charset="0"/>
              </a:rPr>
              <a:t>Attempt to define acceptable group behaviour   </a:t>
            </a:r>
          </a:p>
        </p:txBody>
      </p:sp>
      <p:grpSp>
        <p:nvGrpSpPr>
          <p:cNvPr id="172036" name="Group 24"/>
          <p:cNvGrpSpPr>
            <a:grpSpLocks/>
          </p:cNvGrpSpPr>
          <p:nvPr/>
        </p:nvGrpSpPr>
        <p:grpSpPr bwMode="auto">
          <a:xfrm>
            <a:off x="990600" y="1905000"/>
            <a:ext cx="2514600" cy="3124200"/>
            <a:chOff x="720" y="1632"/>
            <a:chExt cx="945" cy="1157"/>
          </a:xfrm>
        </p:grpSpPr>
        <p:sp>
          <p:nvSpPr>
            <p:cNvPr id="172037" name="Line 12"/>
            <p:cNvSpPr>
              <a:spLocks noChangeShapeType="1"/>
            </p:cNvSpPr>
            <p:nvPr/>
          </p:nvSpPr>
          <p:spPr bwMode="auto">
            <a:xfrm flipV="1">
              <a:off x="1200" y="1632"/>
              <a:ext cx="288" cy="43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2038" name="Line 15"/>
            <p:cNvSpPr>
              <a:spLocks noChangeShapeType="1"/>
            </p:cNvSpPr>
            <p:nvPr/>
          </p:nvSpPr>
          <p:spPr bwMode="auto">
            <a:xfrm>
              <a:off x="816" y="1776"/>
              <a:ext cx="306" cy="33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2039" name="Line 16"/>
            <p:cNvSpPr>
              <a:spLocks noChangeShapeType="1"/>
            </p:cNvSpPr>
            <p:nvPr/>
          </p:nvSpPr>
          <p:spPr bwMode="auto">
            <a:xfrm>
              <a:off x="1392" y="2208"/>
              <a:ext cx="273" cy="336"/>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2040" name="Line 17"/>
            <p:cNvSpPr>
              <a:spLocks noChangeShapeType="1"/>
            </p:cNvSpPr>
            <p:nvPr/>
          </p:nvSpPr>
          <p:spPr bwMode="auto">
            <a:xfrm flipH="1">
              <a:off x="720" y="2256"/>
              <a:ext cx="288" cy="351"/>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2041" name="Oval 18"/>
            <p:cNvSpPr>
              <a:spLocks noChangeArrowheads="1"/>
            </p:cNvSpPr>
            <p:nvPr/>
          </p:nvSpPr>
          <p:spPr bwMode="auto">
            <a:xfrm>
              <a:off x="720" y="1680"/>
              <a:ext cx="192" cy="144"/>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2042" name="Oval 19"/>
            <p:cNvSpPr>
              <a:spLocks noChangeArrowheads="1"/>
            </p:cNvSpPr>
            <p:nvPr/>
          </p:nvSpPr>
          <p:spPr bwMode="auto">
            <a:xfrm>
              <a:off x="1152" y="1920"/>
              <a:ext cx="192" cy="144"/>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2043" name="Oval 20"/>
            <p:cNvSpPr>
              <a:spLocks noChangeArrowheads="1"/>
            </p:cNvSpPr>
            <p:nvPr/>
          </p:nvSpPr>
          <p:spPr bwMode="auto">
            <a:xfrm>
              <a:off x="1296" y="2112"/>
              <a:ext cx="192" cy="144"/>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2044" name="Oval 21"/>
            <p:cNvSpPr>
              <a:spLocks noChangeArrowheads="1"/>
            </p:cNvSpPr>
            <p:nvPr/>
          </p:nvSpPr>
          <p:spPr bwMode="auto">
            <a:xfrm>
              <a:off x="960" y="2160"/>
              <a:ext cx="192" cy="144"/>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nvGrpSpPr>
            <p:cNvPr id="172045" name="Group 23"/>
            <p:cNvGrpSpPr>
              <a:grpSpLocks/>
            </p:cNvGrpSpPr>
            <p:nvPr/>
          </p:nvGrpSpPr>
          <p:grpSpPr bwMode="auto">
            <a:xfrm>
              <a:off x="1248" y="2304"/>
              <a:ext cx="253" cy="485"/>
              <a:chOff x="1248" y="2304"/>
              <a:chExt cx="253" cy="485"/>
            </a:xfrm>
          </p:grpSpPr>
          <p:sp>
            <p:nvSpPr>
              <p:cNvPr id="172046" name="Line 10"/>
              <p:cNvSpPr>
                <a:spLocks noChangeShapeType="1"/>
              </p:cNvSpPr>
              <p:nvPr/>
            </p:nvSpPr>
            <p:spPr bwMode="auto">
              <a:xfrm flipH="1" flipV="1">
                <a:off x="1248" y="2304"/>
                <a:ext cx="144" cy="384"/>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2047" name="Oval 22"/>
              <p:cNvSpPr>
                <a:spLocks noChangeArrowheads="1"/>
              </p:cNvSpPr>
              <p:nvPr/>
            </p:nvSpPr>
            <p:spPr bwMode="auto">
              <a:xfrm>
                <a:off x="1309" y="2645"/>
                <a:ext cx="192" cy="144"/>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spTree>
  </p:cSld>
  <p:clrMapOvr>
    <a:masterClrMapping/>
  </p:clrMapOvr>
  <p:transition>
    <p:zoom dir="in"/>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3"/>
          <p:cNvSpPr>
            <a:spLocks noGrp="1" noChangeArrowheads="1"/>
          </p:cNvSpPr>
          <p:nvPr>
            <p:ph type="ctrTitle" idx="4294967295"/>
          </p:nvPr>
        </p:nvSpPr>
        <p:spPr>
          <a:xfrm>
            <a:off x="1371600" y="533400"/>
            <a:ext cx="7772400" cy="838200"/>
          </a:xfrm>
        </p:spPr>
        <p:txBody>
          <a:bodyPr/>
          <a:lstStyle/>
          <a:p>
            <a:pPr algn="l"/>
            <a:r>
              <a:rPr lang="en-US" altLang="en-US" sz="4000" smtClean="0">
                <a:latin typeface="Baskerville Old Face" panose="02020602080505020303" pitchFamily="18" charset="0"/>
                <a:cs typeface="Arial" panose="020B0604020202020204" pitchFamily="34" charset="0"/>
              </a:rPr>
              <a:t>Stage two: Storming </a:t>
            </a:r>
            <a:endParaRPr lang="en-US" altLang="en-US" sz="4000" smtClean="0">
              <a:latin typeface="Times New Roman" panose="02020603050405020304" pitchFamily="18" charset="0"/>
              <a:cs typeface="Times New Roman" panose="02020603050405020304" pitchFamily="18" charset="0"/>
            </a:endParaRPr>
          </a:p>
        </p:txBody>
      </p:sp>
      <p:sp>
        <p:nvSpPr>
          <p:cNvPr id="173059" name="Rectangle 6"/>
          <p:cNvSpPr txBox="1">
            <a:spLocks noChangeArrowheads="1"/>
          </p:cNvSpPr>
          <p:nvPr/>
        </p:nvSpPr>
        <p:spPr bwMode="auto">
          <a:xfrm>
            <a:off x="4648200" y="1600200"/>
            <a:ext cx="38893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Clr>
                <a:srgbClr val="00A800"/>
              </a:buClr>
            </a:pPr>
            <a:r>
              <a:rPr lang="en-US" altLang="en-US" sz="3200" b="1">
                <a:latin typeface="Times New Roman" panose="02020603050405020304" pitchFamily="18" charset="0"/>
                <a:cs typeface="Times New Roman" panose="02020603050405020304" pitchFamily="18" charset="0"/>
              </a:rPr>
              <a:t>Fractionated Group</a:t>
            </a:r>
          </a:p>
          <a:p>
            <a:pPr>
              <a:spcBef>
                <a:spcPct val="20000"/>
              </a:spcBef>
              <a:buClr>
                <a:srgbClr val="00A800"/>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Arguing </a:t>
            </a:r>
          </a:p>
          <a:p>
            <a:pPr>
              <a:spcBef>
                <a:spcPct val="20000"/>
              </a:spcBef>
              <a:buClr>
                <a:srgbClr val="00A800"/>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Disagreements over priorities</a:t>
            </a:r>
          </a:p>
          <a:p>
            <a:pPr>
              <a:spcBef>
                <a:spcPct val="20000"/>
              </a:spcBef>
              <a:buClr>
                <a:srgbClr val="00A800"/>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Struggle for Leadership</a:t>
            </a:r>
          </a:p>
          <a:p>
            <a:pPr>
              <a:spcBef>
                <a:spcPct val="20000"/>
              </a:spcBef>
              <a:buClr>
                <a:srgbClr val="00A800"/>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Tension</a:t>
            </a:r>
          </a:p>
          <a:p>
            <a:pPr>
              <a:spcBef>
                <a:spcPct val="20000"/>
              </a:spcBef>
              <a:buClr>
                <a:srgbClr val="00A800"/>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Hostility</a:t>
            </a:r>
          </a:p>
          <a:p>
            <a:pPr>
              <a:spcBef>
                <a:spcPct val="20000"/>
              </a:spcBef>
              <a:buClr>
                <a:srgbClr val="00A800"/>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Clique Formation</a:t>
            </a:r>
          </a:p>
        </p:txBody>
      </p:sp>
      <p:grpSp>
        <p:nvGrpSpPr>
          <p:cNvPr id="173060" name="Group 22"/>
          <p:cNvGrpSpPr>
            <a:grpSpLocks/>
          </p:cNvGrpSpPr>
          <p:nvPr/>
        </p:nvGrpSpPr>
        <p:grpSpPr bwMode="auto">
          <a:xfrm>
            <a:off x="1066800" y="2438400"/>
            <a:ext cx="2438400" cy="2057400"/>
            <a:chOff x="960" y="1536"/>
            <a:chExt cx="1248" cy="1296"/>
          </a:xfrm>
        </p:grpSpPr>
        <p:grpSp>
          <p:nvGrpSpPr>
            <p:cNvPr id="173061" name="Group 7"/>
            <p:cNvGrpSpPr>
              <a:grpSpLocks/>
            </p:cNvGrpSpPr>
            <p:nvPr/>
          </p:nvGrpSpPr>
          <p:grpSpPr bwMode="auto">
            <a:xfrm rot="-962084">
              <a:off x="1829" y="2255"/>
              <a:ext cx="385" cy="528"/>
              <a:chOff x="1248" y="2304"/>
              <a:chExt cx="253" cy="485"/>
            </a:xfrm>
          </p:grpSpPr>
          <p:sp>
            <p:nvSpPr>
              <p:cNvPr id="173074" name="Line 8"/>
              <p:cNvSpPr>
                <a:spLocks noChangeShapeType="1"/>
              </p:cNvSpPr>
              <p:nvPr/>
            </p:nvSpPr>
            <p:spPr bwMode="auto">
              <a:xfrm flipH="1" flipV="1">
                <a:off x="1248" y="2304"/>
                <a:ext cx="144" cy="384"/>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3075" name="Oval 9"/>
              <p:cNvSpPr>
                <a:spLocks noChangeArrowheads="1"/>
              </p:cNvSpPr>
              <p:nvPr/>
            </p:nvSpPr>
            <p:spPr bwMode="auto">
              <a:xfrm>
                <a:off x="1309" y="2645"/>
                <a:ext cx="192" cy="144"/>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nvGrpSpPr>
            <p:cNvPr id="173062" name="Group 10"/>
            <p:cNvGrpSpPr>
              <a:grpSpLocks/>
            </p:cNvGrpSpPr>
            <p:nvPr/>
          </p:nvGrpSpPr>
          <p:grpSpPr bwMode="auto">
            <a:xfrm flipH="1">
              <a:off x="1248" y="2352"/>
              <a:ext cx="336" cy="480"/>
              <a:chOff x="1248" y="2304"/>
              <a:chExt cx="253" cy="485"/>
            </a:xfrm>
          </p:grpSpPr>
          <p:sp>
            <p:nvSpPr>
              <p:cNvPr id="173072" name="Line 11"/>
              <p:cNvSpPr>
                <a:spLocks noChangeShapeType="1"/>
              </p:cNvSpPr>
              <p:nvPr/>
            </p:nvSpPr>
            <p:spPr bwMode="auto">
              <a:xfrm flipH="1" flipV="1">
                <a:off x="1248" y="2304"/>
                <a:ext cx="144" cy="384"/>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3073" name="Oval 12"/>
              <p:cNvSpPr>
                <a:spLocks noChangeArrowheads="1"/>
              </p:cNvSpPr>
              <p:nvPr/>
            </p:nvSpPr>
            <p:spPr bwMode="auto">
              <a:xfrm>
                <a:off x="1309" y="2645"/>
                <a:ext cx="192" cy="144"/>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nvGrpSpPr>
            <p:cNvPr id="173063" name="Group 13"/>
            <p:cNvGrpSpPr>
              <a:grpSpLocks/>
            </p:cNvGrpSpPr>
            <p:nvPr/>
          </p:nvGrpSpPr>
          <p:grpSpPr bwMode="auto">
            <a:xfrm rot="4135350" flipH="1">
              <a:off x="1029" y="1899"/>
              <a:ext cx="360" cy="498"/>
              <a:chOff x="1248" y="2304"/>
              <a:chExt cx="253" cy="485"/>
            </a:xfrm>
          </p:grpSpPr>
          <p:sp>
            <p:nvSpPr>
              <p:cNvPr id="173070" name="Line 14"/>
              <p:cNvSpPr>
                <a:spLocks noChangeShapeType="1"/>
              </p:cNvSpPr>
              <p:nvPr/>
            </p:nvSpPr>
            <p:spPr bwMode="auto">
              <a:xfrm flipH="1" flipV="1">
                <a:off x="1248" y="2304"/>
                <a:ext cx="144" cy="384"/>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3071" name="Oval 15"/>
              <p:cNvSpPr>
                <a:spLocks noChangeArrowheads="1"/>
              </p:cNvSpPr>
              <p:nvPr/>
            </p:nvSpPr>
            <p:spPr bwMode="auto">
              <a:xfrm>
                <a:off x="1309" y="2645"/>
                <a:ext cx="192" cy="144"/>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nvGrpSpPr>
            <p:cNvPr id="173064" name="Group 16"/>
            <p:cNvGrpSpPr>
              <a:grpSpLocks/>
            </p:cNvGrpSpPr>
            <p:nvPr/>
          </p:nvGrpSpPr>
          <p:grpSpPr bwMode="auto">
            <a:xfrm flipH="1" flipV="1">
              <a:off x="1248" y="1530"/>
              <a:ext cx="336" cy="565"/>
              <a:chOff x="1248" y="2304"/>
              <a:chExt cx="253" cy="485"/>
            </a:xfrm>
          </p:grpSpPr>
          <p:sp>
            <p:nvSpPr>
              <p:cNvPr id="173068" name="Line 17"/>
              <p:cNvSpPr>
                <a:spLocks noChangeShapeType="1"/>
              </p:cNvSpPr>
              <p:nvPr/>
            </p:nvSpPr>
            <p:spPr bwMode="auto">
              <a:xfrm flipH="1" flipV="1">
                <a:off x="1248" y="2304"/>
                <a:ext cx="144" cy="384"/>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3069" name="Oval 18"/>
              <p:cNvSpPr>
                <a:spLocks noChangeArrowheads="1"/>
              </p:cNvSpPr>
              <p:nvPr/>
            </p:nvSpPr>
            <p:spPr bwMode="auto">
              <a:xfrm>
                <a:off x="1309" y="2645"/>
                <a:ext cx="192" cy="144"/>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nvGrpSpPr>
            <p:cNvPr id="173065" name="Group 19"/>
            <p:cNvGrpSpPr>
              <a:grpSpLocks/>
            </p:cNvGrpSpPr>
            <p:nvPr/>
          </p:nvGrpSpPr>
          <p:grpSpPr bwMode="auto">
            <a:xfrm rot="1293425" flipV="1">
              <a:off x="1776" y="1680"/>
              <a:ext cx="336" cy="523"/>
              <a:chOff x="1248" y="2304"/>
              <a:chExt cx="253" cy="485"/>
            </a:xfrm>
          </p:grpSpPr>
          <p:sp>
            <p:nvSpPr>
              <p:cNvPr id="173066" name="Line 20"/>
              <p:cNvSpPr>
                <a:spLocks noChangeShapeType="1"/>
              </p:cNvSpPr>
              <p:nvPr/>
            </p:nvSpPr>
            <p:spPr bwMode="auto">
              <a:xfrm flipH="1" flipV="1">
                <a:off x="1248" y="2304"/>
                <a:ext cx="144" cy="384"/>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3067" name="Oval 21"/>
              <p:cNvSpPr>
                <a:spLocks noChangeArrowheads="1"/>
              </p:cNvSpPr>
              <p:nvPr/>
            </p:nvSpPr>
            <p:spPr bwMode="auto">
              <a:xfrm>
                <a:off x="1309" y="2645"/>
                <a:ext cx="192" cy="144"/>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spTree>
  </p:cSld>
  <p:clrMapOvr>
    <a:masterClrMapping/>
  </p:clrMapOvr>
  <p:transition>
    <p:zoom dir="in"/>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ctrTitle" idx="4294967295"/>
          </p:nvPr>
        </p:nvSpPr>
        <p:spPr>
          <a:xfrm>
            <a:off x="1371600" y="533400"/>
            <a:ext cx="7772400" cy="838200"/>
          </a:xfrm>
        </p:spPr>
        <p:txBody>
          <a:bodyPr/>
          <a:lstStyle/>
          <a:p>
            <a:pPr algn="l"/>
            <a:r>
              <a:rPr lang="en-US" altLang="en-US" sz="4000" smtClean="0">
                <a:latin typeface="Baskerville Old Face" panose="02020602080505020303" pitchFamily="18" charset="0"/>
                <a:cs typeface="Arial" panose="020B0604020202020204" pitchFamily="34" charset="0"/>
              </a:rPr>
              <a:t>Stage Three: Norming </a:t>
            </a:r>
            <a:endParaRPr lang="en-US" altLang="en-US" sz="4000" smtClean="0">
              <a:latin typeface="Times New Roman" panose="02020603050405020304" pitchFamily="18" charset="0"/>
              <a:cs typeface="Times New Roman" panose="02020603050405020304" pitchFamily="18" charset="0"/>
            </a:endParaRPr>
          </a:p>
        </p:txBody>
      </p:sp>
      <p:sp>
        <p:nvSpPr>
          <p:cNvPr id="174083" name="Rectangle 6"/>
          <p:cNvSpPr txBox="1">
            <a:spLocks noChangeArrowheads="1"/>
          </p:cNvSpPr>
          <p:nvPr/>
        </p:nvSpPr>
        <p:spPr bwMode="auto">
          <a:xfrm>
            <a:off x="4724400" y="1295400"/>
            <a:ext cx="396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Clr>
                <a:srgbClr val="00A800"/>
              </a:buClr>
            </a:pPr>
            <a:r>
              <a:rPr lang="en-US" altLang="en-US" sz="2800" b="1">
                <a:latin typeface="Times New Roman" panose="02020603050405020304" pitchFamily="18" charset="0"/>
                <a:cs typeface="Times New Roman" panose="02020603050405020304" pitchFamily="18" charset="0"/>
              </a:rPr>
              <a:t>Sharing Group</a:t>
            </a:r>
          </a:p>
          <a:p>
            <a:pPr>
              <a:spcBef>
                <a:spcPct val="20000"/>
              </a:spcBef>
              <a:buClr>
                <a:srgbClr val="00A800"/>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Consensus</a:t>
            </a:r>
          </a:p>
          <a:p>
            <a:pPr>
              <a:spcBef>
                <a:spcPct val="20000"/>
              </a:spcBef>
              <a:buClr>
                <a:srgbClr val="00A800"/>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Acceptance of membership </a:t>
            </a:r>
          </a:p>
          <a:p>
            <a:pPr>
              <a:spcBef>
                <a:spcPct val="20000"/>
              </a:spcBef>
              <a:buClr>
                <a:srgbClr val="00A800"/>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Accepting individuality of group members </a:t>
            </a:r>
          </a:p>
          <a:p>
            <a:pPr>
              <a:spcBef>
                <a:spcPct val="20000"/>
              </a:spcBef>
              <a:buClr>
                <a:srgbClr val="00A800"/>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Leadership Accepted</a:t>
            </a:r>
          </a:p>
          <a:p>
            <a:pPr>
              <a:spcBef>
                <a:spcPct val="20000"/>
              </a:spcBef>
              <a:buClr>
                <a:srgbClr val="00A800"/>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Trust Established</a:t>
            </a:r>
          </a:p>
          <a:p>
            <a:pPr>
              <a:spcBef>
                <a:spcPct val="20000"/>
              </a:spcBef>
              <a:buClr>
                <a:srgbClr val="00A800"/>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Standards Set</a:t>
            </a:r>
          </a:p>
          <a:p>
            <a:pPr>
              <a:spcBef>
                <a:spcPct val="20000"/>
              </a:spcBef>
              <a:buClr>
                <a:srgbClr val="00A800"/>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Stable rules</a:t>
            </a:r>
          </a:p>
          <a:p>
            <a:pPr>
              <a:spcBef>
                <a:spcPct val="20000"/>
              </a:spcBef>
              <a:buClr>
                <a:srgbClr val="00A800"/>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Cooperation</a:t>
            </a:r>
          </a:p>
          <a:p>
            <a:pPr>
              <a:spcBef>
                <a:spcPct val="20000"/>
              </a:spcBef>
              <a:buClr>
                <a:srgbClr val="00A800"/>
              </a:buClr>
            </a:pPr>
            <a:endParaRPr lang="en-US" altLang="en-US" sz="2800" b="1"/>
          </a:p>
        </p:txBody>
      </p:sp>
      <p:grpSp>
        <p:nvGrpSpPr>
          <p:cNvPr id="174084" name="Group 22"/>
          <p:cNvGrpSpPr>
            <a:grpSpLocks/>
          </p:cNvGrpSpPr>
          <p:nvPr/>
        </p:nvGrpSpPr>
        <p:grpSpPr bwMode="auto">
          <a:xfrm>
            <a:off x="762000" y="2362200"/>
            <a:ext cx="3276600" cy="2438400"/>
            <a:chOff x="528" y="1985"/>
            <a:chExt cx="1816" cy="1011"/>
          </a:xfrm>
        </p:grpSpPr>
        <p:sp>
          <p:nvSpPr>
            <p:cNvPr id="174085" name="Line 7"/>
            <p:cNvSpPr>
              <a:spLocks noChangeShapeType="1"/>
            </p:cNvSpPr>
            <p:nvPr/>
          </p:nvSpPr>
          <p:spPr bwMode="auto">
            <a:xfrm flipH="1">
              <a:off x="672" y="2112"/>
              <a:ext cx="720" cy="288"/>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086" name="Line 8"/>
            <p:cNvSpPr>
              <a:spLocks noChangeShapeType="1"/>
            </p:cNvSpPr>
            <p:nvPr/>
          </p:nvSpPr>
          <p:spPr bwMode="auto">
            <a:xfrm flipH="1">
              <a:off x="912" y="2112"/>
              <a:ext cx="528" cy="672"/>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087" name="Line 9"/>
            <p:cNvSpPr>
              <a:spLocks noChangeShapeType="1"/>
            </p:cNvSpPr>
            <p:nvPr/>
          </p:nvSpPr>
          <p:spPr bwMode="auto">
            <a:xfrm>
              <a:off x="1440" y="2112"/>
              <a:ext cx="192" cy="768"/>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088" name="Line 16"/>
            <p:cNvSpPr>
              <a:spLocks noChangeShapeType="1"/>
            </p:cNvSpPr>
            <p:nvPr/>
          </p:nvSpPr>
          <p:spPr bwMode="auto">
            <a:xfrm>
              <a:off x="1440" y="2112"/>
              <a:ext cx="768" cy="432"/>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089" name="Oval 17"/>
            <p:cNvSpPr>
              <a:spLocks noChangeArrowheads="1"/>
            </p:cNvSpPr>
            <p:nvPr/>
          </p:nvSpPr>
          <p:spPr bwMode="auto">
            <a:xfrm>
              <a:off x="528" y="2304"/>
              <a:ext cx="240" cy="192"/>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090" name="Oval 18"/>
            <p:cNvSpPr>
              <a:spLocks noChangeArrowheads="1"/>
            </p:cNvSpPr>
            <p:nvPr/>
          </p:nvSpPr>
          <p:spPr bwMode="auto">
            <a:xfrm>
              <a:off x="786" y="2729"/>
              <a:ext cx="240" cy="192"/>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091" name="Oval 19"/>
            <p:cNvSpPr>
              <a:spLocks noChangeArrowheads="1"/>
            </p:cNvSpPr>
            <p:nvPr/>
          </p:nvSpPr>
          <p:spPr bwMode="auto">
            <a:xfrm>
              <a:off x="1513" y="2804"/>
              <a:ext cx="240" cy="192"/>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092" name="Oval 20"/>
            <p:cNvSpPr>
              <a:spLocks noChangeArrowheads="1"/>
            </p:cNvSpPr>
            <p:nvPr/>
          </p:nvSpPr>
          <p:spPr bwMode="auto">
            <a:xfrm>
              <a:off x="2104" y="2470"/>
              <a:ext cx="240" cy="192"/>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093" name="Oval 21"/>
            <p:cNvSpPr>
              <a:spLocks noChangeArrowheads="1"/>
            </p:cNvSpPr>
            <p:nvPr/>
          </p:nvSpPr>
          <p:spPr bwMode="auto">
            <a:xfrm>
              <a:off x="1316" y="1985"/>
              <a:ext cx="240" cy="192"/>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spTree>
  </p:cSld>
  <p:clrMapOvr>
    <a:masterClrMapping/>
  </p:clrMapOvr>
  <p:transition>
    <p:zoom dir="in"/>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ctrTitle" idx="4294967295"/>
          </p:nvPr>
        </p:nvSpPr>
        <p:spPr>
          <a:xfrm>
            <a:off x="1219200" y="533400"/>
            <a:ext cx="7924800" cy="838200"/>
          </a:xfrm>
        </p:spPr>
        <p:txBody>
          <a:bodyPr/>
          <a:lstStyle/>
          <a:p>
            <a:pPr algn="l"/>
            <a:r>
              <a:rPr lang="en-US" altLang="en-US" sz="4000" smtClean="0">
                <a:latin typeface="Baskerville Old Face" panose="02020602080505020303" pitchFamily="18" charset="0"/>
                <a:cs typeface="Arial" panose="020B0604020202020204" pitchFamily="34" charset="0"/>
              </a:rPr>
              <a:t>Stage Four: Performing </a:t>
            </a:r>
            <a:endParaRPr lang="en-US" altLang="en-US" sz="4000" smtClean="0">
              <a:latin typeface="Times New Roman" panose="02020603050405020304" pitchFamily="18" charset="0"/>
              <a:cs typeface="Times New Roman" panose="02020603050405020304" pitchFamily="18" charset="0"/>
            </a:endParaRPr>
          </a:p>
        </p:txBody>
      </p:sp>
      <p:sp>
        <p:nvSpPr>
          <p:cNvPr id="175107" name="Rectangle 6"/>
          <p:cNvSpPr txBox="1">
            <a:spLocks noChangeArrowheads="1"/>
          </p:cNvSpPr>
          <p:nvPr/>
        </p:nvSpPr>
        <p:spPr bwMode="auto">
          <a:xfrm>
            <a:off x="4572000" y="1600200"/>
            <a:ext cx="4114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buClr>
                <a:srgbClr val="00A800"/>
              </a:buClr>
            </a:pPr>
            <a:r>
              <a:rPr lang="en-US" altLang="en-US" sz="2800" b="1">
                <a:latin typeface="Times New Roman" panose="02020603050405020304" pitchFamily="18" charset="0"/>
                <a:cs typeface="Times New Roman" panose="02020603050405020304" pitchFamily="18" charset="0"/>
              </a:rPr>
              <a:t>Effective Team</a:t>
            </a:r>
          </a:p>
          <a:p>
            <a:pPr>
              <a:lnSpc>
                <a:spcPct val="90000"/>
              </a:lnSpc>
              <a:spcBef>
                <a:spcPct val="20000"/>
              </a:spcBef>
              <a:buClr>
                <a:srgbClr val="00A800"/>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Understanding each other strength and weakness </a:t>
            </a:r>
          </a:p>
          <a:p>
            <a:pPr>
              <a:lnSpc>
                <a:spcPct val="90000"/>
              </a:lnSpc>
              <a:spcBef>
                <a:spcPct val="20000"/>
              </a:spcBef>
              <a:buClr>
                <a:srgbClr val="00A800"/>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Helpfulness</a:t>
            </a:r>
          </a:p>
          <a:p>
            <a:pPr>
              <a:lnSpc>
                <a:spcPct val="90000"/>
              </a:lnSpc>
              <a:spcBef>
                <a:spcPct val="20000"/>
              </a:spcBef>
              <a:buClr>
                <a:srgbClr val="00A800"/>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Flexible task roles</a:t>
            </a:r>
          </a:p>
          <a:p>
            <a:pPr>
              <a:lnSpc>
                <a:spcPct val="90000"/>
              </a:lnSpc>
              <a:spcBef>
                <a:spcPct val="20000"/>
              </a:spcBef>
              <a:buClr>
                <a:srgbClr val="00A800"/>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Openness</a:t>
            </a:r>
          </a:p>
          <a:p>
            <a:pPr>
              <a:lnSpc>
                <a:spcPct val="90000"/>
              </a:lnSpc>
              <a:spcBef>
                <a:spcPct val="20000"/>
              </a:spcBef>
              <a:buClr>
                <a:srgbClr val="00A800"/>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Insight into the process</a:t>
            </a:r>
          </a:p>
          <a:p>
            <a:pPr>
              <a:lnSpc>
                <a:spcPct val="90000"/>
              </a:lnSpc>
              <a:spcBef>
                <a:spcPct val="20000"/>
              </a:spcBef>
              <a:buClr>
                <a:srgbClr val="00A800"/>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Successful Performance</a:t>
            </a:r>
          </a:p>
        </p:txBody>
      </p:sp>
      <p:grpSp>
        <p:nvGrpSpPr>
          <p:cNvPr id="175108" name="Group 26"/>
          <p:cNvGrpSpPr>
            <a:grpSpLocks/>
          </p:cNvGrpSpPr>
          <p:nvPr/>
        </p:nvGrpSpPr>
        <p:grpSpPr bwMode="auto">
          <a:xfrm>
            <a:off x="990600" y="2209800"/>
            <a:ext cx="3124200" cy="2816225"/>
            <a:chOff x="482" y="1440"/>
            <a:chExt cx="2014" cy="1774"/>
          </a:xfrm>
        </p:grpSpPr>
        <p:sp>
          <p:nvSpPr>
            <p:cNvPr id="175109" name="Line 7"/>
            <p:cNvSpPr>
              <a:spLocks noChangeShapeType="1"/>
            </p:cNvSpPr>
            <p:nvPr/>
          </p:nvSpPr>
          <p:spPr bwMode="auto">
            <a:xfrm>
              <a:off x="672" y="2160"/>
              <a:ext cx="1680" cy="48"/>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10" name="Line 8"/>
            <p:cNvSpPr>
              <a:spLocks noChangeShapeType="1"/>
            </p:cNvSpPr>
            <p:nvPr/>
          </p:nvSpPr>
          <p:spPr bwMode="auto">
            <a:xfrm>
              <a:off x="720" y="2160"/>
              <a:ext cx="1296" cy="960"/>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11" name="Line 10"/>
            <p:cNvSpPr>
              <a:spLocks noChangeShapeType="1"/>
            </p:cNvSpPr>
            <p:nvPr/>
          </p:nvSpPr>
          <p:spPr bwMode="auto">
            <a:xfrm flipV="1">
              <a:off x="912" y="2208"/>
              <a:ext cx="1488" cy="864"/>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12" name="Line 11"/>
            <p:cNvSpPr>
              <a:spLocks noChangeShapeType="1"/>
            </p:cNvSpPr>
            <p:nvPr/>
          </p:nvSpPr>
          <p:spPr bwMode="auto">
            <a:xfrm>
              <a:off x="1536" y="1584"/>
              <a:ext cx="480" cy="1488"/>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13" name="Line 12"/>
            <p:cNvSpPr>
              <a:spLocks noChangeShapeType="1"/>
            </p:cNvSpPr>
            <p:nvPr/>
          </p:nvSpPr>
          <p:spPr bwMode="auto">
            <a:xfrm>
              <a:off x="624" y="2112"/>
              <a:ext cx="336" cy="912"/>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14" name="Line 13"/>
            <p:cNvSpPr>
              <a:spLocks noChangeShapeType="1"/>
            </p:cNvSpPr>
            <p:nvPr/>
          </p:nvSpPr>
          <p:spPr bwMode="auto">
            <a:xfrm>
              <a:off x="960" y="3072"/>
              <a:ext cx="1003" cy="44"/>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15" name="Line 14"/>
            <p:cNvSpPr>
              <a:spLocks noChangeShapeType="1"/>
            </p:cNvSpPr>
            <p:nvPr/>
          </p:nvSpPr>
          <p:spPr bwMode="auto">
            <a:xfrm flipV="1">
              <a:off x="2016" y="2256"/>
              <a:ext cx="336" cy="816"/>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16" name="Line 17"/>
            <p:cNvSpPr>
              <a:spLocks noChangeShapeType="1"/>
            </p:cNvSpPr>
            <p:nvPr/>
          </p:nvSpPr>
          <p:spPr bwMode="auto">
            <a:xfrm flipV="1">
              <a:off x="624" y="1536"/>
              <a:ext cx="960" cy="576"/>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17" name="Line 18"/>
            <p:cNvSpPr>
              <a:spLocks noChangeShapeType="1"/>
            </p:cNvSpPr>
            <p:nvPr/>
          </p:nvSpPr>
          <p:spPr bwMode="auto">
            <a:xfrm>
              <a:off x="1536" y="1536"/>
              <a:ext cx="816" cy="624"/>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18" name="Oval 21"/>
            <p:cNvSpPr>
              <a:spLocks noChangeArrowheads="1"/>
            </p:cNvSpPr>
            <p:nvPr/>
          </p:nvSpPr>
          <p:spPr bwMode="auto">
            <a:xfrm>
              <a:off x="1440" y="1440"/>
              <a:ext cx="240" cy="192"/>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5119" name="Oval 22"/>
            <p:cNvSpPr>
              <a:spLocks noChangeArrowheads="1"/>
            </p:cNvSpPr>
            <p:nvPr/>
          </p:nvSpPr>
          <p:spPr bwMode="auto">
            <a:xfrm>
              <a:off x="2256" y="2112"/>
              <a:ext cx="240" cy="192"/>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5120" name="Oval 23"/>
            <p:cNvSpPr>
              <a:spLocks noChangeArrowheads="1"/>
            </p:cNvSpPr>
            <p:nvPr/>
          </p:nvSpPr>
          <p:spPr bwMode="auto">
            <a:xfrm>
              <a:off x="1907" y="3022"/>
              <a:ext cx="240" cy="192"/>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5121" name="Oval 24"/>
            <p:cNvSpPr>
              <a:spLocks noChangeArrowheads="1"/>
            </p:cNvSpPr>
            <p:nvPr/>
          </p:nvSpPr>
          <p:spPr bwMode="auto">
            <a:xfrm>
              <a:off x="846" y="2961"/>
              <a:ext cx="240" cy="192"/>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5122" name="Oval 25"/>
            <p:cNvSpPr>
              <a:spLocks noChangeArrowheads="1"/>
            </p:cNvSpPr>
            <p:nvPr/>
          </p:nvSpPr>
          <p:spPr bwMode="auto">
            <a:xfrm>
              <a:off x="482" y="2052"/>
              <a:ext cx="240" cy="192"/>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spTree>
  </p:cSld>
  <p:clrMapOvr>
    <a:masterClrMapping/>
  </p:clrMapOvr>
  <p:transition>
    <p:zoom dir="in"/>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p:cNvSpPr>
            <a:spLocks noGrp="1" noChangeArrowheads="1"/>
          </p:cNvSpPr>
          <p:nvPr>
            <p:ph type="ctrTitle" idx="4294967295"/>
          </p:nvPr>
        </p:nvSpPr>
        <p:spPr>
          <a:xfrm>
            <a:off x="1219200" y="533400"/>
            <a:ext cx="7924800" cy="838200"/>
          </a:xfrm>
        </p:spPr>
        <p:txBody>
          <a:bodyPr/>
          <a:lstStyle/>
          <a:p>
            <a:pPr algn="l"/>
            <a:r>
              <a:rPr lang="en-US" altLang="en-US" sz="4000" smtClean="0">
                <a:latin typeface="Baskerville Old Face" panose="02020602080505020303" pitchFamily="18" charset="0"/>
                <a:cs typeface="Arial" panose="020B0604020202020204" pitchFamily="34" charset="0"/>
              </a:rPr>
              <a:t>Stage Five: Adjourning </a:t>
            </a:r>
            <a:endParaRPr lang="en-US" altLang="en-US" sz="4000" smtClean="0">
              <a:latin typeface="Times New Roman" panose="02020603050405020304" pitchFamily="18" charset="0"/>
              <a:cs typeface="Times New Roman" panose="02020603050405020304" pitchFamily="18" charset="0"/>
            </a:endParaRPr>
          </a:p>
        </p:txBody>
      </p:sp>
      <p:sp>
        <p:nvSpPr>
          <p:cNvPr id="176131" name="Rectangle 6"/>
          <p:cNvSpPr txBox="1">
            <a:spLocks noChangeArrowheads="1"/>
          </p:cNvSpPr>
          <p:nvPr/>
        </p:nvSpPr>
        <p:spPr bwMode="auto">
          <a:xfrm>
            <a:off x="4648200" y="1295400"/>
            <a:ext cx="4038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Clr>
                <a:srgbClr val="00A800"/>
              </a:buClr>
            </a:pPr>
            <a:r>
              <a:rPr lang="en-US" altLang="en-US" sz="3200" b="1">
                <a:solidFill>
                  <a:srgbClr val="339BFF"/>
                </a:solidFill>
                <a:latin typeface="Times New Roman" panose="02020603050405020304" pitchFamily="18" charset="0"/>
                <a:cs typeface="Times New Roman" panose="02020603050405020304" pitchFamily="18" charset="0"/>
              </a:rPr>
              <a:t>Disbanding Group</a:t>
            </a:r>
          </a:p>
          <a:p>
            <a:pPr>
              <a:spcBef>
                <a:spcPct val="20000"/>
              </a:spcBef>
              <a:buClr>
                <a:srgbClr val="00A800"/>
              </a:buClr>
              <a:buFont typeface="Wingdings" panose="05000000000000000000" pitchFamily="2" charset="2"/>
              <a:buChar char="§"/>
            </a:pPr>
            <a:r>
              <a:rPr lang="en-US" altLang="en-US" sz="3200">
                <a:latin typeface="Times New Roman" panose="02020603050405020304" pitchFamily="18" charset="0"/>
                <a:cs typeface="Times New Roman" panose="02020603050405020304" pitchFamily="18" charset="0"/>
              </a:rPr>
              <a:t>Disengagement </a:t>
            </a:r>
          </a:p>
          <a:p>
            <a:pPr>
              <a:spcBef>
                <a:spcPct val="20000"/>
              </a:spcBef>
              <a:buClr>
                <a:srgbClr val="00A800"/>
              </a:buClr>
              <a:buFont typeface="Wingdings" panose="05000000000000000000" pitchFamily="2" charset="2"/>
              <a:buChar char="§"/>
            </a:pPr>
            <a:r>
              <a:rPr lang="en-US" altLang="en-US" sz="3200">
                <a:latin typeface="Times New Roman" panose="02020603050405020304" pitchFamily="18" charset="0"/>
                <a:cs typeface="Times New Roman" panose="02020603050405020304" pitchFamily="18" charset="0"/>
              </a:rPr>
              <a:t>Anxiety about separation and ending</a:t>
            </a:r>
          </a:p>
          <a:p>
            <a:pPr>
              <a:spcBef>
                <a:spcPct val="20000"/>
              </a:spcBef>
              <a:buClr>
                <a:srgbClr val="00A800"/>
              </a:buClr>
              <a:buFont typeface="Wingdings" panose="05000000000000000000" pitchFamily="2" charset="2"/>
              <a:buChar char="§"/>
            </a:pPr>
            <a:r>
              <a:rPr lang="en-US" altLang="en-US" sz="3200">
                <a:latin typeface="Times New Roman" panose="02020603050405020304" pitchFamily="18" charset="0"/>
                <a:cs typeface="Times New Roman" panose="02020603050405020304" pitchFamily="18" charset="0"/>
              </a:rPr>
              <a:t>Positive feeling towards Leader</a:t>
            </a:r>
          </a:p>
          <a:p>
            <a:pPr>
              <a:spcBef>
                <a:spcPct val="20000"/>
              </a:spcBef>
              <a:buClr>
                <a:srgbClr val="00A800"/>
              </a:buClr>
              <a:buFont typeface="Wingdings" panose="05000000000000000000" pitchFamily="2" charset="2"/>
              <a:buChar char="§"/>
            </a:pPr>
            <a:r>
              <a:rPr lang="en-US" altLang="en-US" sz="3200">
                <a:latin typeface="Times New Roman" panose="02020603050405020304" pitchFamily="18" charset="0"/>
                <a:cs typeface="Times New Roman" panose="02020603050405020304" pitchFamily="18" charset="0"/>
              </a:rPr>
              <a:t>Sadness</a:t>
            </a:r>
          </a:p>
          <a:p>
            <a:pPr>
              <a:spcBef>
                <a:spcPct val="20000"/>
              </a:spcBef>
              <a:buClr>
                <a:srgbClr val="00A800"/>
              </a:buClr>
              <a:buFont typeface="Wingdings" panose="05000000000000000000" pitchFamily="2" charset="2"/>
              <a:buChar char="§"/>
            </a:pPr>
            <a:r>
              <a:rPr lang="en-US" altLang="en-US" sz="3200">
                <a:latin typeface="Times New Roman" panose="02020603050405020304" pitchFamily="18" charset="0"/>
                <a:cs typeface="Times New Roman" panose="02020603050405020304" pitchFamily="18" charset="0"/>
              </a:rPr>
              <a:t>Self Evaluation</a:t>
            </a:r>
          </a:p>
        </p:txBody>
      </p:sp>
      <p:grpSp>
        <p:nvGrpSpPr>
          <p:cNvPr id="176132" name="Group 17"/>
          <p:cNvGrpSpPr>
            <a:grpSpLocks/>
          </p:cNvGrpSpPr>
          <p:nvPr/>
        </p:nvGrpSpPr>
        <p:grpSpPr bwMode="auto">
          <a:xfrm>
            <a:off x="1066800" y="2362200"/>
            <a:ext cx="2895600" cy="2971800"/>
            <a:chOff x="384" y="1392"/>
            <a:chExt cx="1824" cy="1872"/>
          </a:xfrm>
        </p:grpSpPr>
        <p:sp>
          <p:nvSpPr>
            <p:cNvPr id="176133" name="Line 7"/>
            <p:cNvSpPr>
              <a:spLocks noChangeShapeType="1"/>
            </p:cNvSpPr>
            <p:nvPr/>
          </p:nvSpPr>
          <p:spPr bwMode="auto">
            <a:xfrm>
              <a:off x="1296" y="1632"/>
              <a:ext cx="96" cy="576"/>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6134" name="Line 8"/>
            <p:cNvSpPr>
              <a:spLocks noChangeShapeType="1"/>
            </p:cNvSpPr>
            <p:nvPr/>
          </p:nvSpPr>
          <p:spPr bwMode="auto">
            <a:xfrm flipH="1">
              <a:off x="1584" y="1968"/>
              <a:ext cx="480" cy="432"/>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6135" name="Line 9"/>
            <p:cNvSpPr>
              <a:spLocks noChangeShapeType="1"/>
            </p:cNvSpPr>
            <p:nvPr/>
          </p:nvSpPr>
          <p:spPr bwMode="auto">
            <a:xfrm flipH="1">
              <a:off x="384" y="2304"/>
              <a:ext cx="816" cy="336"/>
            </a:xfrm>
            <a:prstGeom prst="line">
              <a:avLst/>
            </a:prstGeom>
            <a:noFill/>
            <a:ln w="1270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6136" name="Line 10"/>
            <p:cNvSpPr>
              <a:spLocks noChangeShapeType="1"/>
            </p:cNvSpPr>
            <p:nvPr/>
          </p:nvSpPr>
          <p:spPr bwMode="auto">
            <a:xfrm flipH="1">
              <a:off x="864" y="2448"/>
              <a:ext cx="576" cy="816"/>
            </a:xfrm>
            <a:prstGeom prst="line">
              <a:avLst/>
            </a:prstGeom>
            <a:noFill/>
            <a:ln w="1270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6137" name="Line 11"/>
            <p:cNvSpPr>
              <a:spLocks noChangeShapeType="1"/>
            </p:cNvSpPr>
            <p:nvPr/>
          </p:nvSpPr>
          <p:spPr bwMode="auto">
            <a:xfrm>
              <a:off x="1536" y="2448"/>
              <a:ext cx="480" cy="672"/>
            </a:xfrm>
            <a:prstGeom prst="line">
              <a:avLst/>
            </a:prstGeom>
            <a:noFill/>
            <a:ln w="1270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6138" name="Oval 12"/>
            <p:cNvSpPr>
              <a:spLocks noChangeArrowheads="1"/>
            </p:cNvSpPr>
            <p:nvPr/>
          </p:nvSpPr>
          <p:spPr bwMode="auto">
            <a:xfrm>
              <a:off x="1200" y="1392"/>
              <a:ext cx="192" cy="24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6139" name="Oval 13"/>
            <p:cNvSpPr>
              <a:spLocks noChangeArrowheads="1"/>
            </p:cNvSpPr>
            <p:nvPr/>
          </p:nvSpPr>
          <p:spPr bwMode="auto">
            <a:xfrm>
              <a:off x="1988" y="1824"/>
              <a:ext cx="220" cy="187"/>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6140" name="Oval 14"/>
            <p:cNvSpPr>
              <a:spLocks noChangeArrowheads="1"/>
            </p:cNvSpPr>
            <p:nvPr/>
          </p:nvSpPr>
          <p:spPr bwMode="auto">
            <a:xfrm>
              <a:off x="745" y="2354"/>
              <a:ext cx="220" cy="187"/>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6141" name="Oval 15"/>
            <p:cNvSpPr>
              <a:spLocks noChangeArrowheads="1"/>
            </p:cNvSpPr>
            <p:nvPr/>
          </p:nvSpPr>
          <p:spPr bwMode="auto">
            <a:xfrm>
              <a:off x="1109" y="2718"/>
              <a:ext cx="220" cy="187"/>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6142" name="Oval 16"/>
            <p:cNvSpPr>
              <a:spLocks noChangeArrowheads="1"/>
            </p:cNvSpPr>
            <p:nvPr/>
          </p:nvSpPr>
          <p:spPr bwMode="auto">
            <a:xfrm>
              <a:off x="1670" y="2703"/>
              <a:ext cx="220" cy="187"/>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spTree>
  </p:cSld>
  <p:clrMapOvr>
    <a:masterClrMapping/>
  </p:clrMapOvr>
  <p:transition>
    <p:zoom dir="in"/>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ctrTitle" idx="4294967295"/>
          </p:nvPr>
        </p:nvSpPr>
        <p:spPr>
          <a:xfrm>
            <a:off x="1371600" y="533400"/>
            <a:ext cx="7772400" cy="838200"/>
          </a:xfrm>
        </p:spPr>
        <p:txBody>
          <a:bodyPr/>
          <a:lstStyle/>
          <a:p>
            <a:pPr algn="l"/>
            <a:r>
              <a:rPr lang="en-US" altLang="en-US" sz="4000" smtClean="0">
                <a:solidFill>
                  <a:schemeClr val="tx2"/>
                </a:solidFill>
                <a:latin typeface="Baskerville Old Face" panose="02020602080505020303" pitchFamily="18" charset="0"/>
                <a:cs typeface="Arial" panose="020B0604020202020204" pitchFamily="34" charset="0"/>
              </a:rPr>
              <a:t/>
            </a:r>
            <a:br>
              <a:rPr lang="en-US" altLang="en-US" sz="4000" smtClean="0">
                <a:solidFill>
                  <a:schemeClr val="tx2"/>
                </a:solidFill>
                <a:latin typeface="Baskerville Old Face" panose="02020602080505020303" pitchFamily="18" charset="0"/>
                <a:cs typeface="Arial" panose="020B0604020202020204" pitchFamily="34" charset="0"/>
              </a:rPr>
            </a:br>
            <a:r>
              <a:rPr lang="en-US" altLang="en-US" sz="4000" smtClean="0">
                <a:latin typeface="Times New Roman" panose="02020603050405020304" pitchFamily="18" charset="0"/>
                <a:cs typeface="Times New Roman" panose="02020603050405020304" pitchFamily="18" charset="0"/>
              </a:rPr>
              <a:t>Stages of team</a:t>
            </a:r>
            <a:r>
              <a:rPr lang="en-US" altLang="en-US" sz="4000" smtClean="0">
                <a:solidFill>
                  <a:schemeClr val="tx2"/>
                </a:solidFill>
                <a:latin typeface="Baskerville Old Face" panose="02020602080505020303" pitchFamily="18" charset="0"/>
                <a:cs typeface="Arial" panose="020B0604020202020204" pitchFamily="34" charset="0"/>
              </a:rPr>
              <a:t/>
            </a:r>
            <a:br>
              <a:rPr lang="en-US" altLang="en-US" sz="4000" smtClean="0">
                <a:solidFill>
                  <a:schemeClr val="tx2"/>
                </a:solidFill>
                <a:latin typeface="Baskerville Old Face" panose="02020602080505020303" pitchFamily="18" charset="0"/>
                <a:cs typeface="Arial" panose="020B0604020202020204" pitchFamily="34" charset="0"/>
              </a:rPr>
            </a:br>
            <a:endParaRPr lang="en-US" altLang="en-US" sz="4000" smtClean="0">
              <a:latin typeface="Times New Roman" panose="02020603050405020304" pitchFamily="18" charset="0"/>
              <a:cs typeface="Times New Roman" panose="02020603050405020304" pitchFamily="18" charset="0"/>
            </a:endParaRPr>
          </a:p>
        </p:txBody>
      </p:sp>
      <p:graphicFrame>
        <p:nvGraphicFramePr>
          <p:cNvPr id="5" name="Group 18"/>
          <p:cNvGraphicFramePr>
            <a:graphicFrameLocks/>
          </p:cNvGraphicFramePr>
          <p:nvPr/>
        </p:nvGraphicFramePr>
        <p:xfrm>
          <a:off x="2133600" y="1600200"/>
          <a:ext cx="5564188" cy="4648200"/>
        </p:xfrm>
        <a:graphic>
          <a:graphicData uri="http://schemas.openxmlformats.org/drawingml/2006/table">
            <a:tbl>
              <a:tblPr/>
              <a:tblGrid>
                <a:gridCol w="2782888"/>
                <a:gridCol w="2781300"/>
              </a:tblGrid>
              <a:tr h="23733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2274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sp>
        <p:nvSpPr>
          <p:cNvPr id="6" name="Text Box 26"/>
          <p:cNvSpPr txBox="1">
            <a:spLocks noChangeArrowheads="1"/>
          </p:cNvSpPr>
          <p:nvPr/>
        </p:nvSpPr>
        <p:spPr bwMode="auto">
          <a:xfrm>
            <a:off x="2268538" y="1685925"/>
            <a:ext cx="533400" cy="650875"/>
          </a:xfrm>
          <a:prstGeom prst="rect">
            <a:avLst/>
          </a:prstGeom>
          <a:noFill/>
          <a:ln w="9525">
            <a:solidFill>
              <a:srgbClr val="9933FF"/>
            </a:solidFill>
            <a:miter lim="800000"/>
            <a:headEnd/>
            <a:tailEnd/>
          </a:ln>
          <a:effectLst/>
        </p:spPr>
        <p:txBody>
          <a:bodyPr>
            <a:spAutoFit/>
          </a:bodyPr>
          <a:lstStyle/>
          <a:p>
            <a:pPr eaLnBrk="0" fontAlgn="auto" hangingPunct="0">
              <a:spcBef>
                <a:spcPct val="50000"/>
              </a:spcBef>
              <a:spcAft>
                <a:spcPts val="0"/>
              </a:spcAft>
              <a:defRPr/>
            </a:pPr>
            <a:r>
              <a:rPr lang="en-US" sz="3600" b="1" dirty="0">
                <a:effectLst>
                  <a:outerShdw blurRad="38100" dist="38100" dir="2700000" algn="tl">
                    <a:srgbClr val="C0C0C0"/>
                  </a:outerShdw>
                </a:effectLst>
                <a:latin typeface="Verdana" pitchFamily="34" charset="0"/>
                <a:cs typeface="Arial" charset="0"/>
              </a:rPr>
              <a:t>3</a:t>
            </a:r>
          </a:p>
        </p:txBody>
      </p:sp>
      <p:sp>
        <p:nvSpPr>
          <p:cNvPr id="7" name="Text Box 25"/>
          <p:cNvSpPr txBox="1">
            <a:spLocks noChangeArrowheads="1"/>
          </p:cNvSpPr>
          <p:nvPr/>
        </p:nvSpPr>
        <p:spPr bwMode="auto">
          <a:xfrm>
            <a:off x="7086600" y="1676400"/>
            <a:ext cx="533400" cy="650875"/>
          </a:xfrm>
          <a:prstGeom prst="rect">
            <a:avLst/>
          </a:prstGeom>
          <a:noFill/>
          <a:ln w="9525">
            <a:solidFill>
              <a:srgbClr val="9933FF"/>
            </a:solidFill>
            <a:miter lim="800000"/>
            <a:headEnd/>
            <a:tailEnd/>
          </a:ln>
          <a:effectLst/>
        </p:spPr>
        <p:txBody>
          <a:bodyPr>
            <a:spAutoFit/>
          </a:bodyPr>
          <a:lstStyle/>
          <a:p>
            <a:pPr eaLnBrk="0" fontAlgn="auto" hangingPunct="0">
              <a:spcBef>
                <a:spcPct val="50000"/>
              </a:spcBef>
              <a:spcAft>
                <a:spcPts val="0"/>
              </a:spcAft>
              <a:defRPr/>
            </a:pPr>
            <a:r>
              <a:rPr lang="en-US" sz="3600" b="1" dirty="0">
                <a:effectLst>
                  <a:outerShdw blurRad="38100" dist="38100" dir="2700000" algn="tl">
                    <a:srgbClr val="C0C0C0"/>
                  </a:outerShdw>
                </a:effectLst>
                <a:latin typeface="Verdana" pitchFamily="34" charset="0"/>
                <a:cs typeface="Arial" charset="0"/>
              </a:rPr>
              <a:t>2</a:t>
            </a:r>
          </a:p>
        </p:txBody>
      </p:sp>
      <p:sp>
        <p:nvSpPr>
          <p:cNvPr id="8" name="Text Box 27"/>
          <p:cNvSpPr txBox="1">
            <a:spLocks noChangeArrowheads="1"/>
          </p:cNvSpPr>
          <p:nvPr/>
        </p:nvSpPr>
        <p:spPr bwMode="auto">
          <a:xfrm>
            <a:off x="2171700" y="4067175"/>
            <a:ext cx="533400" cy="650875"/>
          </a:xfrm>
          <a:prstGeom prst="rect">
            <a:avLst/>
          </a:prstGeom>
          <a:noFill/>
          <a:ln w="9525">
            <a:solidFill>
              <a:srgbClr val="9933FF"/>
            </a:solidFill>
            <a:miter lim="800000"/>
            <a:headEnd/>
            <a:tailEnd/>
          </a:ln>
          <a:effectLst/>
        </p:spPr>
        <p:txBody>
          <a:bodyPr>
            <a:spAutoFit/>
          </a:bodyPr>
          <a:lstStyle/>
          <a:p>
            <a:pPr eaLnBrk="0" fontAlgn="auto" hangingPunct="0">
              <a:spcBef>
                <a:spcPct val="50000"/>
              </a:spcBef>
              <a:spcAft>
                <a:spcPts val="0"/>
              </a:spcAft>
              <a:defRPr/>
            </a:pPr>
            <a:r>
              <a:rPr lang="en-US" sz="3600" b="1">
                <a:effectLst>
                  <a:outerShdw blurRad="38100" dist="38100" dir="2700000" algn="tl">
                    <a:srgbClr val="C0C0C0"/>
                  </a:outerShdw>
                </a:effectLst>
                <a:latin typeface="Verdana" pitchFamily="34" charset="0"/>
                <a:cs typeface="Arial" charset="0"/>
              </a:rPr>
              <a:t>4</a:t>
            </a:r>
          </a:p>
        </p:txBody>
      </p:sp>
      <p:sp>
        <p:nvSpPr>
          <p:cNvPr id="9" name="Text Box 24"/>
          <p:cNvSpPr txBox="1">
            <a:spLocks noChangeArrowheads="1"/>
          </p:cNvSpPr>
          <p:nvPr/>
        </p:nvSpPr>
        <p:spPr bwMode="auto">
          <a:xfrm>
            <a:off x="7010400" y="4114800"/>
            <a:ext cx="533400" cy="650875"/>
          </a:xfrm>
          <a:prstGeom prst="rect">
            <a:avLst/>
          </a:prstGeom>
          <a:noFill/>
          <a:ln w="9525">
            <a:solidFill>
              <a:srgbClr val="9933FF"/>
            </a:solidFill>
            <a:miter lim="800000"/>
            <a:headEnd/>
            <a:tailEnd/>
          </a:ln>
          <a:effectLst/>
        </p:spPr>
        <p:txBody>
          <a:bodyPr>
            <a:spAutoFit/>
          </a:bodyPr>
          <a:lstStyle/>
          <a:p>
            <a:pPr eaLnBrk="0" fontAlgn="auto" hangingPunct="0">
              <a:spcBef>
                <a:spcPct val="50000"/>
              </a:spcBef>
              <a:spcAft>
                <a:spcPts val="0"/>
              </a:spcAft>
              <a:defRPr/>
            </a:pPr>
            <a:r>
              <a:rPr lang="en-US" sz="3600" b="1" dirty="0">
                <a:effectLst>
                  <a:outerShdw blurRad="38100" dist="38100" dir="2700000" algn="tl">
                    <a:srgbClr val="C0C0C0"/>
                  </a:outerShdw>
                </a:effectLst>
                <a:latin typeface="Verdana" pitchFamily="34" charset="0"/>
                <a:cs typeface="Arial" charset="0"/>
              </a:rPr>
              <a:t>1</a:t>
            </a:r>
          </a:p>
        </p:txBody>
      </p:sp>
      <p:sp>
        <p:nvSpPr>
          <p:cNvPr id="177170" name="Line 31"/>
          <p:cNvSpPr>
            <a:spLocks noChangeShapeType="1"/>
          </p:cNvSpPr>
          <p:nvPr/>
        </p:nvSpPr>
        <p:spPr bwMode="auto">
          <a:xfrm flipH="1">
            <a:off x="3276600" y="2971800"/>
            <a:ext cx="0" cy="1676400"/>
          </a:xfrm>
          <a:prstGeom prst="line">
            <a:avLst/>
          </a:prstGeom>
          <a:noFill/>
          <a:ln w="76200">
            <a:solidFill>
              <a:srgbClr val="660066"/>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7171" name="Line 30"/>
          <p:cNvSpPr>
            <a:spLocks noChangeShapeType="1"/>
          </p:cNvSpPr>
          <p:nvPr/>
        </p:nvSpPr>
        <p:spPr bwMode="auto">
          <a:xfrm flipH="1" flipV="1">
            <a:off x="4114800" y="2819400"/>
            <a:ext cx="1219200" cy="0"/>
          </a:xfrm>
          <a:prstGeom prst="line">
            <a:avLst/>
          </a:prstGeom>
          <a:noFill/>
          <a:ln w="76200">
            <a:solidFill>
              <a:srgbClr val="660066"/>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7172" name="Line 29"/>
          <p:cNvSpPr>
            <a:spLocks noChangeShapeType="1"/>
          </p:cNvSpPr>
          <p:nvPr/>
        </p:nvSpPr>
        <p:spPr bwMode="auto">
          <a:xfrm flipH="1" flipV="1">
            <a:off x="6172200" y="2971800"/>
            <a:ext cx="0" cy="1676400"/>
          </a:xfrm>
          <a:prstGeom prst="line">
            <a:avLst/>
          </a:prstGeom>
          <a:noFill/>
          <a:ln w="76200">
            <a:solidFill>
              <a:srgbClr val="660066"/>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7173" name="Line 32"/>
          <p:cNvSpPr>
            <a:spLocks noChangeShapeType="1"/>
          </p:cNvSpPr>
          <p:nvPr/>
        </p:nvSpPr>
        <p:spPr bwMode="auto">
          <a:xfrm flipH="1">
            <a:off x="2362200" y="5089525"/>
            <a:ext cx="795338" cy="930275"/>
          </a:xfrm>
          <a:prstGeom prst="line">
            <a:avLst/>
          </a:prstGeom>
          <a:noFill/>
          <a:ln w="76200">
            <a:solidFill>
              <a:srgbClr val="660066"/>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7174" name="Line 28"/>
          <p:cNvSpPr>
            <a:spLocks noChangeShapeType="1"/>
          </p:cNvSpPr>
          <p:nvPr/>
        </p:nvSpPr>
        <p:spPr bwMode="auto">
          <a:xfrm flipH="1" flipV="1">
            <a:off x="6172200" y="5257800"/>
            <a:ext cx="1371600" cy="838200"/>
          </a:xfrm>
          <a:prstGeom prst="line">
            <a:avLst/>
          </a:prstGeom>
          <a:noFill/>
          <a:ln w="76200">
            <a:solidFill>
              <a:srgbClr val="660066"/>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7175" name="Text Box 22"/>
          <p:cNvSpPr txBox="1">
            <a:spLocks noChangeArrowheads="1"/>
          </p:cNvSpPr>
          <p:nvPr/>
        </p:nvSpPr>
        <p:spPr bwMode="auto">
          <a:xfrm>
            <a:off x="2513013" y="4722813"/>
            <a:ext cx="2211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b="1">
                <a:solidFill>
                  <a:srgbClr val="CC0099"/>
                </a:solidFill>
                <a:latin typeface="Verdana" panose="020B0604030504040204" pitchFamily="34" charset="0"/>
              </a:rPr>
              <a:t>Performing </a:t>
            </a:r>
          </a:p>
        </p:txBody>
      </p:sp>
      <p:sp>
        <p:nvSpPr>
          <p:cNvPr id="177176" name="Text Box 19"/>
          <p:cNvSpPr txBox="1">
            <a:spLocks noChangeArrowheads="1"/>
          </p:cNvSpPr>
          <p:nvPr/>
        </p:nvSpPr>
        <p:spPr bwMode="auto">
          <a:xfrm>
            <a:off x="5257800" y="47244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b="1">
                <a:solidFill>
                  <a:srgbClr val="CC0099"/>
                </a:solidFill>
                <a:latin typeface="Verdana" panose="020B0604030504040204" pitchFamily="34" charset="0"/>
              </a:rPr>
              <a:t>Forming </a:t>
            </a:r>
          </a:p>
        </p:txBody>
      </p:sp>
      <p:sp>
        <p:nvSpPr>
          <p:cNvPr id="177177" name="Text Box 21"/>
          <p:cNvSpPr txBox="1">
            <a:spLocks noChangeArrowheads="1"/>
          </p:cNvSpPr>
          <p:nvPr/>
        </p:nvSpPr>
        <p:spPr bwMode="auto">
          <a:xfrm>
            <a:off x="2562225" y="2509838"/>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b="1">
                <a:solidFill>
                  <a:srgbClr val="CC0099"/>
                </a:solidFill>
                <a:latin typeface="Verdana" panose="020B0604030504040204" pitchFamily="34" charset="0"/>
              </a:rPr>
              <a:t>Norming </a:t>
            </a:r>
          </a:p>
        </p:txBody>
      </p:sp>
      <p:sp>
        <p:nvSpPr>
          <p:cNvPr id="177178" name="Text Box 20"/>
          <p:cNvSpPr txBox="1">
            <a:spLocks noChangeArrowheads="1"/>
          </p:cNvSpPr>
          <p:nvPr/>
        </p:nvSpPr>
        <p:spPr bwMode="auto">
          <a:xfrm>
            <a:off x="5329238" y="2606675"/>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b="1">
                <a:solidFill>
                  <a:srgbClr val="CC0099"/>
                </a:solidFill>
                <a:latin typeface="Verdana" panose="020B0604030504040204" pitchFamily="34" charset="0"/>
              </a:rPr>
              <a:t>Storming </a:t>
            </a:r>
          </a:p>
        </p:txBody>
      </p:sp>
    </p:spTree>
  </p:cSld>
  <p:clrMapOvr>
    <a:masterClrMapping/>
  </p:clrMapOvr>
  <p:transition>
    <p:zoom dir="in"/>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p:cNvSpPr>
            <a:spLocks noGrp="1" noChangeArrowheads="1"/>
          </p:cNvSpPr>
          <p:nvPr>
            <p:ph type="ctrTitle" idx="4294967295"/>
          </p:nvPr>
        </p:nvSpPr>
        <p:spPr>
          <a:xfrm>
            <a:off x="990600" y="533400"/>
            <a:ext cx="7620000" cy="457200"/>
          </a:xfrm>
        </p:spPr>
        <p:txBody>
          <a:bodyPr/>
          <a:lstStyle/>
          <a:p>
            <a:r>
              <a:rPr lang="en-US" altLang="en-US" sz="3200" smtClean="0">
                <a:solidFill>
                  <a:schemeClr val="tx2"/>
                </a:solidFill>
                <a:latin typeface="Bodoni MT" panose="02070603080606020203" pitchFamily="18" charset="0"/>
                <a:cs typeface="Arial" panose="020B0604020202020204" pitchFamily="34" charset="0"/>
              </a:rPr>
              <a:t/>
            </a:r>
            <a:br>
              <a:rPr lang="en-US" altLang="en-US" sz="3200" smtClean="0">
                <a:solidFill>
                  <a:schemeClr val="tx2"/>
                </a:solidFill>
                <a:latin typeface="Bodoni MT" panose="02070603080606020203" pitchFamily="18" charset="0"/>
                <a:cs typeface="Arial" panose="020B0604020202020204" pitchFamily="34" charset="0"/>
              </a:rPr>
            </a:br>
            <a:r>
              <a:rPr lang="en-US" altLang="en-US" sz="3200" smtClean="0">
                <a:latin typeface="Bodoni MT" panose="02070603080606020203" pitchFamily="18" charset="0"/>
                <a:cs typeface="Times New Roman" panose="02020603050405020304" pitchFamily="18" charset="0"/>
              </a:rPr>
              <a:t>Stages of Team Vs Situational Leadership </a:t>
            </a:r>
            <a:r>
              <a:rPr lang="en-US" altLang="en-US" sz="3200" smtClean="0">
                <a:solidFill>
                  <a:schemeClr val="tx2"/>
                </a:solidFill>
                <a:latin typeface="Bodoni MT" panose="02070603080606020203" pitchFamily="18" charset="0"/>
                <a:cs typeface="Arial" panose="020B0604020202020204" pitchFamily="34" charset="0"/>
              </a:rPr>
              <a:t/>
            </a:r>
            <a:br>
              <a:rPr lang="en-US" altLang="en-US" sz="3200" smtClean="0">
                <a:solidFill>
                  <a:schemeClr val="tx2"/>
                </a:solidFill>
                <a:latin typeface="Bodoni MT" panose="02070603080606020203" pitchFamily="18" charset="0"/>
                <a:cs typeface="Arial" panose="020B0604020202020204" pitchFamily="34" charset="0"/>
              </a:rPr>
            </a:br>
            <a:endParaRPr lang="en-US" altLang="en-US" sz="3200" smtClean="0">
              <a:latin typeface="Bodoni MT" panose="02070603080606020203" pitchFamily="18" charset="0"/>
              <a:cs typeface="Times New Roman" panose="02020603050405020304" pitchFamily="18" charset="0"/>
            </a:endParaRPr>
          </a:p>
        </p:txBody>
      </p:sp>
      <p:graphicFrame>
        <p:nvGraphicFramePr>
          <p:cNvPr id="5" name="Group 18"/>
          <p:cNvGraphicFramePr>
            <a:graphicFrameLocks/>
          </p:cNvGraphicFramePr>
          <p:nvPr/>
        </p:nvGraphicFramePr>
        <p:xfrm>
          <a:off x="2133600" y="1600200"/>
          <a:ext cx="5564188" cy="4648200"/>
        </p:xfrm>
        <a:graphic>
          <a:graphicData uri="http://schemas.openxmlformats.org/drawingml/2006/table">
            <a:tbl>
              <a:tblPr/>
              <a:tblGrid>
                <a:gridCol w="2782888"/>
                <a:gridCol w="2781300"/>
              </a:tblGrid>
              <a:tr h="23733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2274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sp>
        <p:nvSpPr>
          <p:cNvPr id="6" name="Text Box 26"/>
          <p:cNvSpPr txBox="1">
            <a:spLocks noChangeArrowheads="1"/>
          </p:cNvSpPr>
          <p:nvPr/>
        </p:nvSpPr>
        <p:spPr bwMode="auto">
          <a:xfrm>
            <a:off x="2268538" y="1685925"/>
            <a:ext cx="533400" cy="650875"/>
          </a:xfrm>
          <a:prstGeom prst="rect">
            <a:avLst/>
          </a:prstGeom>
          <a:noFill/>
          <a:ln w="9525">
            <a:solidFill>
              <a:srgbClr val="9933FF"/>
            </a:solidFill>
            <a:miter lim="800000"/>
            <a:headEnd/>
            <a:tailEnd/>
          </a:ln>
          <a:effectLst/>
        </p:spPr>
        <p:txBody>
          <a:bodyPr>
            <a:spAutoFit/>
          </a:bodyPr>
          <a:lstStyle/>
          <a:p>
            <a:pPr eaLnBrk="0" fontAlgn="auto" hangingPunct="0">
              <a:spcBef>
                <a:spcPct val="50000"/>
              </a:spcBef>
              <a:spcAft>
                <a:spcPts val="0"/>
              </a:spcAft>
              <a:defRPr/>
            </a:pPr>
            <a:r>
              <a:rPr lang="en-US" sz="3600" b="1" dirty="0">
                <a:effectLst>
                  <a:outerShdw blurRad="38100" dist="38100" dir="2700000" algn="tl">
                    <a:srgbClr val="C0C0C0"/>
                  </a:outerShdw>
                </a:effectLst>
                <a:latin typeface="Verdana" pitchFamily="34" charset="0"/>
                <a:cs typeface="Arial" charset="0"/>
              </a:rPr>
              <a:t>3</a:t>
            </a:r>
          </a:p>
        </p:txBody>
      </p:sp>
      <p:sp>
        <p:nvSpPr>
          <p:cNvPr id="7" name="Text Box 25"/>
          <p:cNvSpPr txBox="1">
            <a:spLocks noChangeArrowheads="1"/>
          </p:cNvSpPr>
          <p:nvPr/>
        </p:nvSpPr>
        <p:spPr bwMode="auto">
          <a:xfrm>
            <a:off x="7086600" y="1676400"/>
            <a:ext cx="533400" cy="650875"/>
          </a:xfrm>
          <a:prstGeom prst="rect">
            <a:avLst/>
          </a:prstGeom>
          <a:noFill/>
          <a:ln w="9525">
            <a:solidFill>
              <a:srgbClr val="9933FF"/>
            </a:solidFill>
            <a:miter lim="800000"/>
            <a:headEnd/>
            <a:tailEnd/>
          </a:ln>
          <a:effectLst/>
        </p:spPr>
        <p:txBody>
          <a:bodyPr>
            <a:spAutoFit/>
          </a:bodyPr>
          <a:lstStyle/>
          <a:p>
            <a:pPr eaLnBrk="0" fontAlgn="auto" hangingPunct="0">
              <a:spcBef>
                <a:spcPct val="50000"/>
              </a:spcBef>
              <a:spcAft>
                <a:spcPts val="0"/>
              </a:spcAft>
              <a:defRPr/>
            </a:pPr>
            <a:r>
              <a:rPr lang="en-US" sz="3600" b="1" dirty="0">
                <a:effectLst>
                  <a:outerShdw blurRad="38100" dist="38100" dir="2700000" algn="tl">
                    <a:srgbClr val="C0C0C0"/>
                  </a:outerShdw>
                </a:effectLst>
                <a:latin typeface="Verdana" pitchFamily="34" charset="0"/>
                <a:cs typeface="Arial" charset="0"/>
              </a:rPr>
              <a:t>2</a:t>
            </a:r>
          </a:p>
        </p:txBody>
      </p:sp>
      <p:sp>
        <p:nvSpPr>
          <p:cNvPr id="8" name="Text Box 27"/>
          <p:cNvSpPr txBox="1">
            <a:spLocks noChangeArrowheads="1"/>
          </p:cNvSpPr>
          <p:nvPr/>
        </p:nvSpPr>
        <p:spPr bwMode="auto">
          <a:xfrm>
            <a:off x="2171700" y="4067175"/>
            <a:ext cx="533400" cy="650875"/>
          </a:xfrm>
          <a:prstGeom prst="rect">
            <a:avLst/>
          </a:prstGeom>
          <a:noFill/>
          <a:ln w="9525">
            <a:solidFill>
              <a:srgbClr val="9933FF"/>
            </a:solidFill>
            <a:miter lim="800000"/>
            <a:headEnd/>
            <a:tailEnd/>
          </a:ln>
          <a:effectLst/>
        </p:spPr>
        <p:txBody>
          <a:bodyPr>
            <a:spAutoFit/>
          </a:bodyPr>
          <a:lstStyle/>
          <a:p>
            <a:pPr eaLnBrk="0" fontAlgn="auto" hangingPunct="0">
              <a:spcBef>
                <a:spcPct val="50000"/>
              </a:spcBef>
              <a:spcAft>
                <a:spcPts val="0"/>
              </a:spcAft>
              <a:defRPr/>
            </a:pPr>
            <a:r>
              <a:rPr lang="en-US" sz="3600" b="1">
                <a:effectLst>
                  <a:outerShdw blurRad="38100" dist="38100" dir="2700000" algn="tl">
                    <a:srgbClr val="C0C0C0"/>
                  </a:outerShdw>
                </a:effectLst>
                <a:latin typeface="Verdana" pitchFamily="34" charset="0"/>
                <a:cs typeface="Arial" charset="0"/>
              </a:rPr>
              <a:t>4</a:t>
            </a:r>
          </a:p>
        </p:txBody>
      </p:sp>
      <p:sp>
        <p:nvSpPr>
          <p:cNvPr id="9" name="Text Box 24"/>
          <p:cNvSpPr txBox="1">
            <a:spLocks noChangeArrowheads="1"/>
          </p:cNvSpPr>
          <p:nvPr/>
        </p:nvSpPr>
        <p:spPr bwMode="auto">
          <a:xfrm>
            <a:off x="7010400" y="4114800"/>
            <a:ext cx="533400" cy="650875"/>
          </a:xfrm>
          <a:prstGeom prst="rect">
            <a:avLst/>
          </a:prstGeom>
          <a:noFill/>
          <a:ln w="9525">
            <a:solidFill>
              <a:srgbClr val="9933FF"/>
            </a:solidFill>
            <a:miter lim="800000"/>
            <a:headEnd/>
            <a:tailEnd/>
          </a:ln>
          <a:effectLst/>
        </p:spPr>
        <p:txBody>
          <a:bodyPr>
            <a:spAutoFit/>
          </a:bodyPr>
          <a:lstStyle/>
          <a:p>
            <a:pPr eaLnBrk="0" fontAlgn="auto" hangingPunct="0">
              <a:spcBef>
                <a:spcPct val="50000"/>
              </a:spcBef>
              <a:spcAft>
                <a:spcPts val="0"/>
              </a:spcAft>
              <a:defRPr/>
            </a:pPr>
            <a:r>
              <a:rPr lang="en-US" sz="3600" b="1" dirty="0">
                <a:effectLst>
                  <a:outerShdw blurRad="38100" dist="38100" dir="2700000" algn="tl">
                    <a:srgbClr val="C0C0C0"/>
                  </a:outerShdw>
                </a:effectLst>
                <a:latin typeface="Verdana" pitchFamily="34" charset="0"/>
                <a:cs typeface="Arial" charset="0"/>
              </a:rPr>
              <a:t>1</a:t>
            </a:r>
          </a:p>
        </p:txBody>
      </p:sp>
      <p:sp>
        <p:nvSpPr>
          <p:cNvPr id="178194" name="Line 31"/>
          <p:cNvSpPr>
            <a:spLocks noChangeShapeType="1"/>
          </p:cNvSpPr>
          <p:nvPr/>
        </p:nvSpPr>
        <p:spPr bwMode="auto">
          <a:xfrm flipH="1">
            <a:off x="3276600" y="2971800"/>
            <a:ext cx="0" cy="1676400"/>
          </a:xfrm>
          <a:prstGeom prst="line">
            <a:avLst/>
          </a:prstGeom>
          <a:noFill/>
          <a:ln w="76200">
            <a:solidFill>
              <a:srgbClr val="660066"/>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8195" name="Line 29"/>
          <p:cNvSpPr>
            <a:spLocks noChangeShapeType="1"/>
          </p:cNvSpPr>
          <p:nvPr/>
        </p:nvSpPr>
        <p:spPr bwMode="auto">
          <a:xfrm flipH="1" flipV="1">
            <a:off x="6172200" y="2971800"/>
            <a:ext cx="0" cy="1676400"/>
          </a:xfrm>
          <a:prstGeom prst="line">
            <a:avLst/>
          </a:prstGeom>
          <a:noFill/>
          <a:ln w="76200">
            <a:solidFill>
              <a:srgbClr val="660066"/>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8196" name="Line 32"/>
          <p:cNvSpPr>
            <a:spLocks noChangeShapeType="1"/>
          </p:cNvSpPr>
          <p:nvPr/>
        </p:nvSpPr>
        <p:spPr bwMode="auto">
          <a:xfrm flipH="1">
            <a:off x="2362200" y="5089525"/>
            <a:ext cx="795338" cy="930275"/>
          </a:xfrm>
          <a:prstGeom prst="line">
            <a:avLst/>
          </a:prstGeom>
          <a:noFill/>
          <a:ln w="76200">
            <a:solidFill>
              <a:srgbClr val="660066"/>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8197" name="Line 28"/>
          <p:cNvSpPr>
            <a:spLocks noChangeShapeType="1"/>
          </p:cNvSpPr>
          <p:nvPr/>
        </p:nvSpPr>
        <p:spPr bwMode="auto">
          <a:xfrm flipH="1" flipV="1">
            <a:off x="6172200" y="5257800"/>
            <a:ext cx="1371600" cy="838200"/>
          </a:xfrm>
          <a:prstGeom prst="line">
            <a:avLst/>
          </a:prstGeom>
          <a:noFill/>
          <a:ln w="76200">
            <a:solidFill>
              <a:srgbClr val="660066"/>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8198" name="Text Box 15"/>
          <p:cNvSpPr txBox="1">
            <a:spLocks noChangeArrowheads="1"/>
          </p:cNvSpPr>
          <p:nvPr/>
        </p:nvSpPr>
        <p:spPr bwMode="auto">
          <a:xfrm>
            <a:off x="2209800" y="2509838"/>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b="1">
                <a:solidFill>
                  <a:srgbClr val="CC0099"/>
                </a:solidFill>
                <a:latin typeface="Verdana" panose="020B0604030504040204" pitchFamily="34" charset="0"/>
              </a:rPr>
              <a:t>Participating</a:t>
            </a:r>
          </a:p>
        </p:txBody>
      </p:sp>
      <p:sp>
        <p:nvSpPr>
          <p:cNvPr id="178199" name="Line 24"/>
          <p:cNvSpPr>
            <a:spLocks noChangeShapeType="1"/>
          </p:cNvSpPr>
          <p:nvPr/>
        </p:nvSpPr>
        <p:spPr bwMode="auto">
          <a:xfrm flipH="1" flipV="1">
            <a:off x="4495800" y="2819400"/>
            <a:ext cx="838200" cy="0"/>
          </a:xfrm>
          <a:prstGeom prst="line">
            <a:avLst/>
          </a:prstGeom>
          <a:noFill/>
          <a:ln w="76200">
            <a:solidFill>
              <a:srgbClr val="660066"/>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8200" name="Text Box 14"/>
          <p:cNvSpPr txBox="1">
            <a:spLocks noChangeArrowheads="1"/>
          </p:cNvSpPr>
          <p:nvPr/>
        </p:nvSpPr>
        <p:spPr bwMode="auto">
          <a:xfrm>
            <a:off x="5329238" y="2606675"/>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b="1">
                <a:solidFill>
                  <a:srgbClr val="CC0099"/>
                </a:solidFill>
                <a:latin typeface="Verdana" panose="020B0604030504040204" pitchFamily="34" charset="0"/>
              </a:rPr>
              <a:t>Selling</a:t>
            </a:r>
          </a:p>
        </p:txBody>
      </p:sp>
      <p:sp>
        <p:nvSpPr>
          <p:cNvPr id="178201" name="Text Box 16"/>
          <p:cNvSpPr txBox="1">
            <a:spLocks noChangeArrowheads="1"/>
          </p:cNvSpPr>
          <p:nvPr/>
        </p:nvSpPr>
        <p:spPr bwMode="auto">
          <a:xfrm>
            <a:off x="2513013" y="4722813"/>
            <a:ext cx="2211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b="1">
                <a:solidFill>
                  <a:srgbClr val="CC0099"/>
                </a:solidFill>
                <a:latin typeface="Verdana" panose="020B0604030504040204" pitchFamily="34" charset="0"/>
              </a:rPr>
              <a:t>Delegating</a:t>
            </a:r>
          </a:p>
        </p:txBody>
      </p:sp>
      <p:sp>
        <p:nvSpPr>
          <p:cNvPr id="178202" name="Text Box 13"/>
          <p:cNvSpPr txBox="1">
            <a:spLocks noChangeArrowheads="1"/>
          </p:cNvSpPr>
          <p:nvPr/>
        </p:nvSpPr>
        <p:spPr bwMode="auto">
          <a:xfrm>
            <a:off x="5257800" y="47244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b="1">
                <a:solidFill>
                  <a:srgbClr val="CC0099"/>
                </a:solidFill>
                <a:latin typeface="Verdana" panose="020B0604030504040204" pitchFamily="34" charset="0"/>
              </a:rPr>
              <a:t>Telling</a:t>
            </a:r>
          </a:p>
        </p:txBody>
      </p:sp>
    </p:spTree>
  </p:cSld>
  <p:clrMapOvr>
    <a:masterClrMapping/>
  </p:clrMapOvr>
  <p:transition>
    <p:zoom dir="in"/>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3"/>
          <p:cNvSpPr>
            <a:spLocks noGrp="1" noChangeArrowheads="1"/>
          </p:cNvSpPr>
          <p:nvPr>
            <p:ph type="ctrTitle" idx="4294967295"/>
          </p:nvPr>
        </p:nvSpPr>
        <p:spPr>
          <a:xfrm>
            <a:off x="1143000" y="457200"/>
            <a:ext cx="7772400" cy="838200"/>
          </a:xfrm>
        </p:spPr>
        <p:txBody>
          <a:bodyPr/>
          <a:lstStyle/>
          <a:p>
            <a:r>
              <a:rPr lang="en-US" altLang="en-US" sz="3200" smtClean="0">
                <a:solidFill>
                  <a:schemeClr val="tx2"/>
                </a:solidFill>
                <a:latin typeface="Bodoni MT" panose="02070603080606020203" pitchFamily="18" charset="0"/>
                <a:cs typeface="Times New Roman" panose="02020603050405020304" pitchFamily="18" charset="0"/>
              </a:rPr>
              <a:t>Effective Team </a:t>
            </a:r>
            <a:endParaRPr lang="en-US" altLang="en-US" smtClean="0">
              <a:latin typeface="Times New Roman" panose="02020603050405020304" pitchFamily="18" charset="0"/>
              <a:cs typeface="Times New Roman" panose="02020603050405020304" pitchFamily="18" charset="0"/>
            </a:endParaRPr>
          </a:p>
        </p:txBody>
      </p:sp>
      <p:sp>
        <p:nvSpPr>
          <p:cNvPr id="179203" name="Rectangle 4"/>
          <p:cNvSpPr>
            <a:spLocks noGrp="1" noChangeArrowheads="1"/>
          </p:cNvSpPr>
          <p:nvPr>
            <p:ph type="subTitle" idx="4294967295"/>
          </p:nvPr>
        </p:nvSpPr>
        <p:spPr>
          <a:xfrm>
            <a:off x="1066800" y="1447800"/>
            <a:ext cx="7696200" cy="4114800"/>
          </a:xfrm>
        </p:spPr>
        <p:txBody>
          <a:bodyPr/>
          <a:lstStyle/>
          <a:p>
            <a:pPr algn="just" eaLnBrk="1" hangingPunct="1"/>
            <a:r>
              <a:rPr lang="en-GB" altLang="en-US" sz="2400" b="0" smtClean="0">
                <a:solidFill>
                  <a:srgbClr val="000020"/>
                </a:solidFill>
                <a:latin typeface="Bodoni MT" panose="02070603080606020203" pitchFamily="18" charset="0"/>
              </a:rPr>
              <a:t>High performing =high productivity + high positivity</a:t>
            </a:r>
          </a:p>
          <a:p>
            <a:pPr algn="just" eaLnBrk="1" hangingPunct="1"/>
            <a:r>
              <a:rPr lang="en-US" altLang="en-US" sz="2400" smtClean="0">
                <a:solidFill>
                  <a:srgbClr val="0070C0"/>
                </a:solidFill>
                <a:latin typeface="Bodoni MT" panose="02070603080606020203" pitchFamily="18" charset="0"/>
              </a:rPr>
              <a:t>Productivity  </a:t>
            </a:r>
          </a:p>
          <a:p>
            <a:pPr algn="just" eaLnBrk="1" hangingPunct="1">
              <a:buFont typeface="Wingdings" panose="05000000000000000000" pitchFamily="2" charset="2"/>
              <a:buNone/>
            </a:pPr>
            <a:r>
              <a:rPr lang="en-US" altLang="en-US" sz="2400" b="0" smtClean="0">
                <a:solidFill>
                  <a:srgbClr val="000020"/>
                </a:solidFill>
                <a:latin typeface="Bodoni MT" panose="02070603080606020203" pitchFamily="18" charset="0"/>
              </a:rPr>
              <a:t>    Competencies that support the team’s ability to be productive.</a:t>
            </a:r>
          </a:p>
          <a:p>
            <a:pPr algn="just" eaLnBrk="1" hangingPunct="1"/>
            <a:r>
              <a:rPr lang="en-US" altLang="en-US" sz="2400" smtClean="0">
                <a:solidFill>
                  <a:srgbClr val="0070C0"/>
                </a:solidFill>
                <a:latin typeface="Bodoni MT" panose="02070603080606020203" pitchFamily="18" charset="0"/>
              </a:rPr>
              <a:t>Positivity </a:t>
            </a:r>
          </a:p>
          <a:p>
            <a:pPr algn="just" eaLnBrk="1" hangingPunct="1">
              <a:buFont typeface="Wingdings" panose="05000000000000000000" pitchFamily="2" charset="2"/>
              <a:buNone/>
            </a:pPr>
            <a:r>
              <a:rPr lang="en-US" altLang="en-US" sz="2400" b="0" smtClean="0">
                <a:solidFill>
                  <a:srgbClr val="000020"/>
                </a:solidFill>
                <a:latin typeface="Bodoni MT" panose="02070603080606020203" pitchFamily="18" charset="0"/>
              </a:rPr>
              <a:t>    Competencies that create an environment that supports the team’s productivity.</a:t>
            </a:r>
          </a:p>
        </p:txBody>
      </p:sp>
    </p:spTree>
  </p:cSld>
  <p:clrMapOvr>
    <a:masterClrMapping/>
  </p:clrMapOvr>
  <p:transition>
    <p:zoom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76200" y="381000"/>
            <a:ext cx="8915400" cy="457200"/>
          </a:xfrm>
        </p:spPr>
        <p:txBody>
          <a:bodyPr/>
          <a:lstStyle/>
          <a:p>
            <a:pPr eaLnBrk="1" hangingPunct="1"/>
            <a:r>
              <a:rPr lang="en-US" altLang="en-US" sz="4000" smtClean="0">
                <a:solidFill>
                  <a:srgbClr val="3333FF"/>
                </a:solidFill>
                <a:latin typeface="Copperplate Gothic Bold" panose="020E0705020206020404" pitchFamily="34" charset="0"/>
              </a:rPr>
              <a:t>Entry Level Self Assessment</a:t>
            </a:r>
          </a:p>
        </p:txBody>
      </p:sp>
      <p:sp>
        <p:nvSpPr>
          <p:cNvPr id="10243" name="Content Placeholder 2"/>
          <p:cNvSpPr>
            <a:spLocks noGrp="1"/>
          </p:cNvSpPr>
          <p:nvPr>
            <p:ph idx="1"/>
          </p:nvPr>
        </p:nvSpPr>
        <p:spPr>
          <a:xfrm>
            <a:off x="76200" y="838200"/>
            <a:ext cx="8915400" cy="5867400"/>
          </a:xfrm>
          <a:ln>
            <a:solidFill>
              <a:schemeClr val="accent1"/>
            </a:solidFill>
          </a:ln>
        </p:spPr>
        <p:txBody>
          <a:bodyPr/>
          <a:lstStyle/>
          <a:p>
            <a:pPr marL="514350" indent="-514350" eaLnBrk="1" hangingPunct="1">
              <a:buFont typeface="Arial" charset="0"/>
              <a:buNone/>
              <a:defRPr/>
            </a:pPr>
            <a:r>
              <a:rPr lang="en-US" sz="3000" dirty="0" smtClean="0">
                <a:latin typeface="Goudy Old Style" pitchFamily="18" charset="0"/>
              </a:rPr>
              <a:t>Explore/ponder the level of skill &amp;confidence of yours on major components </a:t>
            </a:r>
            <a:r>
              <a:rPr lang="en-US" dirty="0" smtClean="0">
                <a:latin typeface="Goudy Old Style" pitchFamily="18" charset="0"/>
              </a:rPr>
              <a:t>of the </a:t>
            </a:r>
            <a:r>
              <a:rPr lang="en-US" dirty="0" smtClean="0">
                <a:solidFill>
                  <a:srgbClr val="FF0066"/>
                </a:solidFill>
                <a:latin typeface="Goudy Old Style" pitchFamily="18" charset="0"/>
              </a:rPr>
              <a:t>leadership skills </a:t>
            </a:r>
            <a:r>
              <a:rPr lang="en-US" sz="900" dirty="0" smtClean="0">
                <a:latin typeface="Goudy Old Style" pitchFamily="18" charset="0"/>
              </a:rPr>
              <a:t>i.e., </a:t>
            </a:r>
            <a:endParaRPr lang="en-US" dirty="0" smtClean="0">
              <a:latin typeface="Goudy Old Style" pitchFamily="18" charset="0"/>
            </a:endParaRPr>
          </a:p>
          <a:p>
            <a:pPr marL="514350" indent="-514350" eaLnBrk="1" hangingPunct="1">
              <a:buFont typeface="Arial" charset="0"/>
              <a:buNone/>
              <a:defRPr/>
            </a:pPr>
            <a:r>
              <a:rPr lang="en-US" sz="2400" u="sng" dirty="0" smtClean="0">
                <a:solidFill>
                  <a:srgbClr val="0000CC"/>
                </a:solidFill>
                <a:effectLst>
                  <a:outerShdw blurRad="38100" dist="38100" dir="2700000" algn="tl">
                    <a:srgbClr val="000000">
                      <a:alpha val="43137"/>
                    </a:srgbClr>
                  </a:outerShdw>
                </a:effectLst>
                <a:latin typeface="Goudy Old Style" pitchFamily="18" charset="0"/>
              </a:rPr>
              <a:t>Leadership</a:t>
            </a:r>
            <a:r>
              <a:rPr lang="en-US" sz="2400" dirty="0" smtClean="0">
                <a:solidFill>
                  <a:srgbClr val="0000CC"/>
                </a:solidFill>
                <a:effectLst>
                  <a:outerShdw blurRad="38100" dist="38100" dir="2700000" algn="tl">
                    <a:srgbClr val="000000">
                      <a:alpha val="43137"/>
                    </a:srgbClr>
                  </a:outerShdw>
                </a:effectLst>
                <a:latin typeface="Goudy Old Style" pitchFamily="18" charset="0"/>
              </a:rPr>
              <a:t>, </a:t>
            </a:r>
            <a:r>
              <a:rPr lang="en-US" sz="2400" u="sng" dirty="0" smtClean="0">
                <a:solidFill>
                  <a:srgbClr val="0000CC"/>
                </a:solidFill>
                <a:effectLst>
                  <a:outerShdw blurRad="38100" dist="38100" dir="2700000" algn="tl">
                    <a:srgbClr val="000000">
                      <a:alpha val="43137"/>
                    </a:srgbClr>
                  </a:outerShdw>
                </a:effectLst>
                <a:latin typeface="Goudy Old Style" pitchFamily="18" charset="0"/>
              </a:rPr>
              <a:t>Management</a:t>
            </a:r>
            <a:r>
              <a:rPr lang="en-US" sz="2400" dirty="0" smtClean="0">
                <a:solidFill>
                  <a:srgbClr val="0000CC"/>
                </a:solidFill>
                <a:effectLst>
                  <a:outerShdw blurRad="38100" dist="38100" dir="2700000" algn="tl">
                    <a:srgbClr val="000000">
                      <a:alpha val="43137"/>
                    </a:srgbClr>
                  </a:outerShdw>
                </a:effectLst>
                <a:latin typeface="Goudy Old Style" pitchFamily="18" charset="0"/>
              </a:rPr>
              <a:t>, </a:t>
            </a:r>
            <a:r>
              <a:rPr lang="en-US" sz="2400" u="sng" dirty="0" smtClean="0">
                <a:solidFill>
                  <a:srgbClr val="0000CC"/>
                </a:solidFill>
                <a:effectLst>
                  <a:outerShdw blurRad="38100" dist="38100" dir="2700000" algn="tl">
                    <a:srgbClr val="000000">
                      <a:alpha val="43137"/>
                    </a:srgbClr>
                  </a:outerShdw>
                </a:effectLst>
                <a:latin typeface="Goudy Old Style" pitchFamily="18" charset="0"/>
              </a:rPr>
              <a:t>EI</a:t>
            </a:r>
            <a:r>
              <a:rPr lang="en-US" sz="2400" dirty="0" smtClean="0">
                <a:solidFill>
                  <a:srgbClr val="0000CC"/>
                </a:solidFill>
                <a:effectLst>
                  <a:outerShdw blurRad="38100" dist="38100" dir="2700000" algn="tl">
                    <a:srgbClr val="000000">
                      <a:alpha val="43137"/>
                    </a:srgbClr>
                  </a:outerShdw>
                </a:effectLst>
                <a:latin typeface="Goudy Old Style" pitchFamily="18" charset="0"/>
              </a:rPr>
              <a:t>, </a:t>
            </a:r>
            <a:r>
              <a:rPr lang="en-US" sz="2400" u="sng" dirty="0" smtClean="0">
                <a:solidFill>
                  <a:srgbClr val="0000CC"/>
                </a:solidFill>
                <a:effectLst>
                  <a:outerShdw blurRad="38100" dist="38100" dir="2700000" algn="tl">
                    <a:srgbClr val="000000">
                      <a:alpha val="43137"/>
                    </a:srgbClr>
                  </a:outerShdw>
                </a:effectLst>
                <a:latin typeface="Goudy Old Style" pitchFamily="18" charset="0"/>
              </a:rPr>
              <a:t>Coaching/Mentoring</a:t>
            </a:r>
            <a:r>
              <a:rPr lang="en-US" sz="2400" dirty="0" smtClean="0">
                <a:solidFill>
                  <a:srgbClr val="0000CC"/>
                </a:solidFill>
                <a:effectLst>
                  <a:outerShdw blurRad="38100" dist="38100" dir="2700000" algn="tl">
                    <a:srgbClr val="000000">
                      <a:alpha val="43137"/>
                    </a:srgbClr>
                  </a:outerShdw>
                </a:effectLst>
                <a:latin typeface="Goudy Old Style" pitchFamily="18" charset="0"/>
              </a:rPr>
              <a:t>, </a:t>
            </a:r>
            <a:r>
              <a:rPr lang="en-US" sz="2400" u="sng" dirty="0" smtClean="0">
                <a:solidFill>
                  <a:srgbClr val="0000CC"/>
                </a:solidFill>
                <a:effectLst>
                  <a:outerShdw blurRad="38100" dist="38100" dir="2700000" algn="tl">
                    <a:srgbClr val="000000">
                      <a:alpha val="43137"/>
                    </a:srgbClr>
                  </a:outerShdw>
                </a:effectLst>
                <a:latin typeface="Goudy Old Style" pitchFamily="18" charset="0"/>
              </a:rPr>
              <a:t>Team Building</a:t>
            </a:r>
            <a:r>
              <a:rPr lang="en-US" sz="2400" dirty="0" smtClean="0">
                <a:solidFill>
                  <a:srgbClr val="0000CC"/>
                </a:solidFill>
                <a:effectLst>
                  <a:outerShdw blurRad="38100" dist="38100" dir="2700000" algn="tl">
                    <a:srgbClr val="000000">
                      <a:alpha val="43137"/>
                    </a:srgbClr>
                  </a:outerShdw>
                </a:effectLst>
                <a:latin typeface="Goudy Old Style" pitchFamily="18" charset="0"/>
              </a:rPr>
              <a:t>.</a:t>
            </a:r>
          </a:p>
          <a:p>
            <a:pPr marL="514350" indent="-514350" eaLnBrk="1" hangingPunct="1">
              <a:buFont typeface="Wingdings" panose="05000000000000000000" pitchFamily="2" charset="2"/>
              <a:buNone/>
              <a:defRPr/>
            </a:pPr>
            <a:r>
              <a:rPr lang="en-US" sz="2800" dirty="0" smtClean="0">
                <a:latin typeface="Copperplate Gothic Bold" pitchFamily="34" charset="0"/>
              </a:rPr>
              <a:t>Project &amp; workshop overview</a:t>
            </a:r>
          </a:p>
          <a:p>
            <a:pPr marL="514350" indent="-514350" eaLnBrk="1" hangingPunct="1">
              <a:buFont typeface="Arial" charset="0"/>
              <a:buAutoNum type="arabicPeriod"/>
              <a:defRPr/>
            </a:pPr>
            <a:r>
              <a:rPr lang="en-US" sz="2800" dirty="0" smtClean="0">
                <a:latin typeface="Goudy Old Style" pitchFamily="18" charset="0"/>
              </a:rPr>
              <a:t>Put the prepared scale on a flipchart stand</a:t>
            </a:r>
          </a:p>
          <a:p>
            <a:pPr marL="514350" indent="-514350" eaLnBrk="1" hangingPunct="1">
              <a:buFont typeface="Arial" charset="0"/>
              <a:buAutoNum type="arabicPeriod"/>
              <a:defRPr/>
            </a:pPr>
            <a:r>
              <a:rPr lang="en-US" sz="2800" dirty="0" smtClean="0">
                <a:latin typeface="Goudy Old Style" pitchFamily="18" charset="0"/>
              </a:rPr>
              <a:t>put your initial (</a:t>
            </a:r>
            <a:r>
              <a:rPr lang="en-US" sz="2800" dirty="0" smtClean="0">
                <a:solidFill>
                  <a:srgbClr val="FF00FF"/>
                </a:solidFill>
                <a:latin typeface="Goudy Old Style" pitchFamily="18" charset="0"/>
              </a:rPr>
              <a:t>ASK</a:t>
            </a:r>
            <a:r>
              <a:rPr lang="en-US" sz="2800" dirty="0" smtClean="0">
                <a:latin typeface="Goudy Old Style" pitchFamily="18" charset="0"/>
              </a:rPr>
              <a:t>) on the scale where you think is your level of knowledge and confidence on each component.</a:t>
            </a:r>
          </a:p>
          <a:p>
            <a:pPr marL="514350" indent="-514350" eaLnBrk="1" hangingPunct="1">
              <a:buFont typeface="Arial" charset="0"/>
              <a:buAutoNum type="arabicPeriod"/>
              <a:defRPr/>
            </a:pPr>
            <a:r>
              <a:rPr lang="en-US" sz="2800" dirty="0" smtClean="0">
                <a:latin typeface="Goudy Old Style" pitchFamily="18" charset="0"/>
              </a:rPr>
              <a:t>Put your </a:t>
            </a:r>
            <a:r>
              <a:rPr lang="en-US" sz="2800" dirty="0" smtClean="0">
                <a:solidFill>
                  <a:srgbClr val="FF00FF"/>
                </a:solidFill>
                <a:latin typeface="Goudy Old Style" pitchFamily="18" charset="0"/>
              </a:rPr>
              <a:t>KSA</a:t>
            </a:r>
            <a:r>
              <a:rPr lang="en-US" sz="2800" dirty="0" smtClean="0">
                <a:latin typeface="Goudy Old Style" pitchFamily="18" charset="0"/>
              </a:rPr>
              <a:t> again on the scale at the end of the program (Post-training)</a:t>
            </a:r>
          </a:p>
          <a:p>
            <a:pPr marL="514350" indent="-514350" eaLnBrk="1" hangingPunct="1">
              <a:buFont typeface="Arial" charset="0"/>
              <a:buAutoNum type="arabicPeriod"/>
              <a:defRPr/>
            </a:pPr>
            <a:r>
              <a:rPr lang="en-US" sz="2800" dirty="0" smtClean="0">
                <a:latin typeface="Goudy Old Style" pitchFamily="18" charset="0"/>
              </a:rPr>
              <a:t>Together evaluate transfer of learning (if there is any development after the training is conducted)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3">
                                            <p:bg/>
                                          </p:spTgt>
                                        </p:tgtEl>
                                        <p:attrNameLst>
                                          <p:attrName>style.visibility</p:attrName>
                                        </p:attrNameLst>
                                      </p:cBhvr>
                                      <p:to>
                                        <p:strVal val="visible"/>
                                      </p:to>
                                    </p:set>
                                    <p:animEffect transition="in" filter="box(in)">
                                      <p:cBhvr>
                                        <p:cTn id="7" dur="500"/>
                                        <p:tgtEl>
                                          <p:spTgt spid="1024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box(in)">
                                      <p:cBhvr>
                                        <p:cTn id="12" dur="500"/>
                                        <p:tgtEl>
                                          <p:spTgt spid="102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243">
                                            <p:txEl>
                                              <p:pRg st="1" end="1"/>
                                            </p:txEl>
                                          </p:spTgt>
                                        </p:tgtEl>
                                        <p:attrNameLst>
                                          <p:attrName>style.visibility</p:attrName>
                                        </p:attrNameLst>
                                      </p:cBhvr>
                                      <p:to>
                                        <p:strVal val="visible"/>
                                      </p:to>
                                    </p:set>
                                    <p:animEffect transition="in" filter="box(in)">
                                      <p:cBhvr>
                                        <p:cTn id="17" dur="500"/>
                                        <p:tgtEl>
                                          <p:spTgt spid="1024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243">
                                            <p:txEl>
                                              <p:pRg st="2" end="2"/>
                                            </p:txEl>
                                          </p:spTgt>
                                        </p:tgtEl>
                                        <p:attrNameLst>
                                          <p:attrName>style.visibility</p:attrName>
                                        </p:attrNameLst>
                                      </p:cBhvr>
                                      <p:to>
                                        <p:strVal val="visible"/>
                                      </p:to>
                                    </p:set>
                                    <p:animEffect transition="in" filter="box(in)">
                                      <p:cBhvr>
                                        <p:cTn id="22" dur="500"/>
                                        <p:tgtEl>
                                          <p:spTgt spid="1024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243">
                                            <p:txEl>
                                              <p:pRg st="3" end="3"/>
                                            </p:txEl>
                                          </p:spTgt>
                                        </p:tgtEl>
                                        <p:attrNameLst>
                                          <p:attrName>style.visibility</p:attrName>
                                        </p:attrNameLst>
                                      </p:cBhvr>
                                      <p:to>
                                        <p:strVal val="visible"/>
                                      </p:to>
                                    </p:set>
                                    <p:animEffect transition="in" filter="box(in)">
                                      <p:cBhvr>
                                        <p:cTn id="27" dur="500"/>
                                        <p:tgtEl>
                                          <p:spTgt spid="1024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243">
                                            <p:txEl>
                                              <p:pRg st="4" end="4"/>
                                            </p:txEl>
                                          </p:spTgt>
                                        </p:tgtEl>
                                        <p:attrNameLst>
                                          <p:attrName>style.visibility</p:attrName>
                                        </p:attrNameLst>
                                      </p:cBhvr>
                                      <p:to>
                                        <p:strVal val="visible"/>
                                      </p:to>
                                    </p:set>
                                    <p:animEffect transition="in" filter="box(in)">
                                      <p:cBhvr>
                                        <p:cTn id="32" dur="500"/>
                                        <p:tgtEl>
                                          <p:spTgt spid="1024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0243">
                                            <p:txEl>
                                              <p:pRg st="5" end="5"/>
                                            </p:txEl>
                                          </p:spTgt>
                                        </p:tgtEl>
                                        <p:attrNameLst>
                                          <p:attrName>style.visibility</p:attrName>
                                        </p:attrNameLst>
                                      </p:cBhvr>
                                      <p:to>
                                        <p:strVal val="visible"/>
                                      </p:to>
                                    </p:set>
                                    <p:animEffect transition="in" filter="box(in)">
                                      <p:cBhvr>
                                        <p:cTn id="37" dur="500"/>
                                        <p:tgtEl>
                                          <p:spTgt spid="1024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0243">
                                            <p:txEl>
                                              <p:pRg st="6" end="6"/>
                                            </p:txEl>
                                          </p:spTgt>
                                        </p:tgtEl>
                                        <p:attrNameLst>
                                          <p:attrName>style.visibility</p:attrName>
                                        </p:attrNameLst>
                                      </p:cBhvr>
                                      <p:to>
                                        <p:strVal val="visible"/>
                                      </p:to>
                                    </p:set>
                                    <p:animEffect transition="in" filter="box(in)">
                                      <p:cBhvr>
                                        <p:cTn id="42" dur="500"/>
                                        <p:tgtEl>
                                          <p:spTgt spid="1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title"/>
          </p:nvPr>
        </p:nvSpPr>
        <p:spPr>
          <a:xfrm>
            <a:off x="609600" y="304800"/>
            <a:ext cx="8077200" cy="609600"/>
          </a:xfrm>
        </p:spPr>
        <p:txBody>
          <a:bodyPr/>
          <a:lstStyle/>
          <a:p>
            <a:r>
              <a:rPr lang="en-US" altLang="en-US" sz="3200" smtClean="0">
                <a:solidFill>
                  <a:schemeClr val="tx2"/>
                </a:solidFill>
                <a:latin typeface="Bodoni MT" panose="02070603080606020203" pitchFamily="18" charset="0"/>
                <a:cs typeface="Times New Roman" panose="02020603050405020304" pitchFamily="18" charset="0"/>
              </a:rPr>
              <a:t>Effective Team </a:t>
            </a:r>
            <a:endParaRPr lang="en-US" altLang="en-US" smtClean="0">
              <a:latin typeface="Times New Roman" panose="02020603050405020304" pitchFamily="18" charset="0"/>
              <a:cs typeface="Times New Roman" panose="02020603050405020304" pitchFamily="18" charset="0"/>
            </a:endParaRPr>
          </a:p>
        </p:txBody>
      </p:sp>
      <p:grpSp>
        <p:nvGrpSpPr>
          <p:cNvPr id="180227" name="Group 4"/>
          <p:cNvGrpSpPr>
            <a:grpSpLocks noGrp="1"/>
          </p:cNvGrpSpPr>
          <p:nvPr/>
        </p:nvGrpSpPr>
        <p:grpSpPr bwMode="auto">
          <a:xfrm>
            <a:off x="533400" y="914400"/>
            <a:ext cx="7772400" cy="5278438"/>
            <a:chOff x="142875" y="1042158"/>
            <a:chExt cx="7572375" cy="5892337"/>
          </a:xfrm>
        </p:grpSpPr>
        <p:sp>
          <p:nvSpPr>
            <p:cNvPr id="180228" name="TextBox 4"/>
            <p:cNvSpPr txBox="1">
              <a:spLocks noChangeArrowheads="1"/>
            </p:cNvSpPr>
            <p:nvPr/>
          </p:nvSpPr>
          <p:spPr bwMode="auto">
            <a:xfrm>
              <a:off x="1500188" y="1640170"/>
              <a:ext cx="2857500" cy="2576844"/>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a:latin typeface="Gill Sans MT" panose="020B0502020104020203" pitchFamily="34" charset="0"/>
                </a:rPr>
                <a:t>• Collegial</a:t>
              </a:r>
            </a:p>
            <a:p>
              <a:pPr eaLnBrk="1" hangingPunct="1"/>
              <a:r>
                <a:rPr lang="en-GB" altLang="en-US" b="1">
                  <a:latin typeface="Gill Sans MT" panose="020B0502020104020203" pitchFamily="34" charset="0"/>
                </a:rPr>
                <a:t>• Low focus</a:t>
              </a:r>
            </a:p>
            <a:p>
              <a:pPr eaLnBrk="1" hangingPunct="1"/>
              <a:r>
                <a:rPr lang="en-GB" altLang="en-US" b="1">
                  <a:latin typeface="Gill Sans MT" panose="020B0502020104020203" pitchFamily="34" charset="0"/>
                </a:rPr>
                <a:t>• Low sense of urgency</a:t>
              </a:r>
            </a:p>
            <a:p>
              <a:pPr eaLnBrk="1" hangingPunct="1"/>
              <a:r>
                <a:rPr lang="en-GB" altLang="en-US" b="1">
                  <a:latin typeface="Gill Sans MT" panose="020B0502020104020203" pitchFamily="34" charset="0"/>
                </a:rPr>
                <a:t>• Resistant</a:t>
              </a:r>
            </a:p>
            <a:p>
              <a:pPr eaLnBrk="1" hangingPunct="1"/>
              <a:r>
                <a:rPr lang="en-GB" altLang="en-US" b="1">
                  <a:latin typeface="Gill Sans MT" panose="020B0502020104020203" pitchFamily="34" charset="0"/>
                </a:rPr>
                <a:t>• Incompetence OK</a:t>
              </a:r>
            </a:p>
            <a:p>
              <a:pPr eaLnBrk="1" hangingPunct="1"/>
              <a:r>
                <a:rPr lang="en-GB" altLang="en-US" b="1">
                  <a:latin typeface="Gill Sans MT" panose="020B0502020104020203" pitchFamily="34" charset="0"/>
                </a:rPr>
                <a:t>• Low results</a:t>
              </a:r>
            </a:p>
            <a:p>
              <a:pPr eaLnBrk="1" hangingPunct="1"/>
              <a:r>
                <a:rPr lang="en-GB" altLang="en-US" b="1">
                  <a:latin typeface="Gill Sans MT" panose="020B0502020104020203" pitchFamily="34" charset="0"/>
                </a:rPr>
                <a:t>• Connected and fun</a:t>
              </a:r>
            </a:p>
            <a:p>
              <a:pPr eaLnBrk="1" hangingPunct="1"/>
              <a:r>
                <a:rPr lang="en-GB" altLang="en-US" b="1">
                  <a:solidFill>
                    <a:srgbClr val="FF0000"/>
                  </a:solidFill>
                  <a:latin typeface="Gill Sans MT" panose="020B0502020104020203" pitchFamily="34" charset="0"/>
                </a:rPr>
                <a:t>    Let’s Party</a:t>
              </a:r>
            </a:p>
          </p:txBody>
        </p:sp>
        <p:sp>
          <p:nvSpPr>
            <p:cNvPr id="180229" name="TextBox 5"/>
            <p:cNvSpPr txBox="1">
              <a:spLocks noChangeArrowheads="1"/>
            </p:cNvSpPr>
            <p:nvPr/>
          </p:nvSpPr>
          <p:spPr bwMode="auto">
            <a:xfrm>
              <a:off x="4714875" y="1467479"/>
              <a:ext cx="2857500" cy="2576844"/>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a:latin typeface="Gill Sans MT" panose="020B0502020104020203" pitchFamily="34" charset="0"/>
                </a:rPr>
                <a:t>• Successful</a:t>
              </a:r>
            </a:p>
            <a:p>
              <a:pPr eaLnBrk="1" hangingPunct="1"/>
              <a:r>
                <a:rPr lang="en-GB" altLang="en-US" b="1">
                  <a:latin typeface="Gill Sans MT" panose="020B0502020104020203" pitchFamily="34" charset="0"/>
                </a:rPr>
                <a:t>• Fun</a:t>
              </a:r>
            </a:p>
            <a:p>
              <a:pPr eaLnBrk="1" hangingPunct="1"/>
              <a:r>
                <a:rPr lang="en-GB" altLang="en-US" b="1">
                  <a:latin typeface="Gill Sans MT" panose="020B0502020104020203" pitchFamily="34" charset="0"/>
                </a:rPr>
                <a:t>• Flow</a:t>
              </a:r>
            </a:p>
            <a:p>
              <a:pPr eaLnBrk="1" hangingPunct="1"/>
              <a:r>
                <a:rPr lang="en-GB" altLang="en-US" b="1">
                  <a:latin typeface="Gill Sans MT" panose="020B0502020104020203" pitchFamily="34" charset="0"/>
                </a:rPr>
                <a:t>• Challenging</a:t>
              </a:r>
            </a:p>
            <a:p>
              <a:pPr eaLnBrk="1" hangingPunct="1"/>
              <a:r>
                <a:rPr lang="en-GB" altLang="en-US" b="1">
                  <a:latin typeface="Gill Sans MT" panose="020B0502020104020203" pitchFamily="34" charset="0"/>
                </a:rPr>
                <a:t>• Inspiring</a:t>
              </a:r>
            </a:p>
            <a:p>
              <a:pPr eaLnBrk="1" hangingPunct="1"/>
              <a:r>
                <a:rPr lang="en-GB" altLang="en-US" b="1">
                  <a:latin typeface="Gill Sans MT" panose="020B0502020104020203" pitchFamily="34" charset="0"/>
                </a:rPr>
                <a:t>• Open</a:t>
              </a:r>
            </a:p>
            <a:p>
              <a:pPr eaLnBrk="1" hangingPunct="1"/>
              <a:r>
                <a:rPr lang="en-GB" altLang="en-US" b="1">
                  <a:latin typeface="Gill Sans MT" panose="020B0502020104020203" pitchFamily="34" charset="0"/>
                </a:rPr>
                <a:t>• Proactive</a:t>
              </a:r>
            </a:p>
            <a:p>
              <a:pPr eaLnBrk="1" hangingPunct="1"/>
              <a:r>
                <a:rPr lang="en-GB" altLang="en-US" b="1">
                  <a:solidFill>
                    <a:srgbClr val="0033CC"/>
                  </a:solidFill>
                  <a:latin typeface="Gill Sans MT" panose="020B0502020104020203" pitchFamily="34" charset="0"/>
                </a:rPr>
                <a:t>   Let’s Get Better</a:t>
              </a:r>
            </a:p>
          </p:txBody>
        </p:sp>
        <p:sp>
          <p:nvSpPr>
            <p:cNvPr id="180230" name="TextBox 6"/>
            <p:cNvSpPr txBox="1">
              <a:spLocks noChangeArrowheads="1"/>
            </p:cNvSpPr>
            <p:nvPr/>
          </p:nvSpPr>
          <p:spPr bwMode="auto">
            <a:xfrm>
              <a:off x="1476375" y="4290541"/>
              <a:ext cx="2857500" cy="1958372"/>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a:latin typeface="Gill Sans MT" panose="020B0502020104020203" pitchFamily="34" charset="0"/>
                </a:rPr>
                <a:t>• Criticism</a:t>
              </a:r>
            </a:p>
            <a:p>
              <a:pPr eaLnBrk="1" hangingPunct="1"/>
              <a:r>
                <a:rPr lang="en-GB" altLang="en-US" b="1">
                  <a:latin typeface="Gill Sans MT" panose="020B0502020104020203" pitchFamily="34" charset="0"/>
                </a:rPr>
                <a:t>• Blame</a:t>
              </a:r>
            </a:p>
            <a:p>
              <a:pPr eaLnBrk="1" hangingPunct="1"/>
              <a:r>
                <a:rPr lang="en-GB" altLang="en-US" b="1">
                  <a:latin typeface="Gill Sans MT" panose="020B0502020104020203" pitchFamily="34" charset="0"/>
                </a:rPr>
                <a:t>•• Fear of failure</a:t>
              </a:r>
            </a:p>
            <a:p>
              <a:pPr eaLnBrk="1" hangingPunct="1"/>
              <a:r>
                <a:rPr lang="en-GB" altLang="en-US" b="1">
                  <a:latin typeface="Gill Sans MT" panose="020B0502020104020203" pitchFamily="34" charset="0"/>
                </a:rPr>
                <a:t>• Turf protection</a:t>
              </a:r>
            </a:p>
            <a:p>
              <a:pPr eaLnBrk="1" hangingPunct="1"/>
              <a:r>
                <a:rPr lang="en-GB" altLang="en-US" b="1">
                  <a:latin typeface="Gill Sans MT" panose="020B0502020104020203" pitchFamily="34" charset="0"/>
                </a:rPr>
                <a:t>• Fire fighting</a:t>
              </a:r>
            </a:p>
            <a:p>
              <a:pPr eaLnBrk="1" hangingPunct="1"/>
              <a:r>
                <a:rPr lang="en-GB" altLang="en-US" b="1">
                  <a:latin typeface="Gill Sans MT" panose="020B0502020104020203" pitchFamily="34" charset="0"/>
                </a:rPr>
                <a:t>• </a:t>
              </a:r>
              <a:r>
                <a:rPr lang="en-GB" altLang="en-US" b="1">
                  <a:solidFill>
                    <a:srgbClr val="FF0000"/>
                  </a:solidFill>
                  <a:latin typeface="Gill Sans MT" panose="020B0502020104020203" pitchFamily="34" charset="0"/>
                </a:rPr>
                <a:t>Let’s Get Out of Here</a:t>
              </a:r>
            </a:p>
          </p:txBody>
        </p:sp>
        <p:sp>
          <p:nvSpPr>
            <p:cNvPr id="180231" name="TextBox 7"/>
            <p:cNvSpPr txBox="1">
              <a:spLocks noChangeArrowheads="1"/>
            </p:cNvSpPr>
            <p:nvPr/>
          </p:nvSpPr>
          <p:spPr bwMode="auto">
            <a:xfrm>
              <a:off x="4786313" y="4357689"/>
              <a:ext cx="2857500" cy="2576806"/>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a:latin typeface="Gill Sans MT" panose="020B0502020104020203" pitchFamily="34" charset="0"/>
                </a:rPr>
                <a:t>• Clear objectives</a:t>
              </a:r>
            </a:p>
            <a:p>
              <a:pPr eaLnBrk="1" hangingPunct="1">
                <a:buFont typeface="Arial" panose="020B0604020202020204" pitchFamily="34" charset="0"/>
                <a:buChar char="•"/>
              </a:pPr>
              <a:r>
                <a:rPr lang="en-GB" altLang="en-US" b="1">
                  <a:latin typeface="Gill Sans MT" panose="020B0502020104020203" pitchFamily="34" charset="0"/>
                </a:rPr>
                <a:t>Efficient</a:t>
              </a:r>
            </a:p>
            <a:p>
              <a:pPr eaLnBrk="1" hangingPunct="1">
                <a:buFont typeface="Arial" panose="020B0604020202020204" pitchFamily="34" charset="0"/>
                <a:buChar char="•"/>
              </a:pPr>
              <a:r>
                <a:rPr lang="en-GB" altLang="en-US" b="1">
                  <a:latin typeface="Gill Sans MT" panose="020B0502020104020203" pitchFamily="34" charset="0"/>
                </a:rPr>
                <a:t>Bottom line </a:t>
              </a:r>
            </a:p>
            <a:p>
              <a:pPr eaLnBrk="1" hangingPunct="1"/>
              <a:r>
                <a:rPr lang="en-GB" altLang="en-US" b="1">
                  <a:latin typeface="Gill Sans MT" panose="020B0502020104020203" pitchFamily="34" charset="0"/>
                </a:rPr>
                <a:t>• High turnover</a:t>
              </a:r>
            </a:p>
            <a:p>
              <a:pPr eaLnBrk="1" hangingPunct="1"/>
              <a:r>
                <a:rPr lang="en-GB" altLang="en-US" b="1">
                  <a:latin typeface="Gill Sans MT" panose="020B0502020104020203" pitchFamily="34" charset="0"/>
                </a:rPr>
                <a:t>• Burnout</a:t>
              </a:r>
            </a:p>
            <a:p>
              <a:pPr eaLnBrk="1" hangingPunct="1"/>
              <a:r>
                <a:rPr lang="en-GB" altLang="en-US" b="1">
                  <a:latin typeface="Gill Sans MT" panose="020B0502020104020203" pitchFamily="34" charset="0"/>
                </a:rPr>
                <a:t>• Driven</a:t>
              </a:r>
            </a:p>
            <a:p>
              <a:pPr eaLnBrk="1" hangingPunct="1"/>
              <a:r>
                <a:rPr lang="en-GB" altLang="en-US" b="1">
                  <a:latin typeface="Gill Sans MT" panose="020B0502020104020203" pitchFamily="34" charset="0"/>
                </a:rPr>
                <a:t>• Competitive</a:t>
              </a:r>
            </a:p>
            <a:p>
              <a:pPr eaLnBrk="1" hangingPunct="1"/>
              <a:r>
                <a:rPr lang="en-GB" altLang="en-US" b="1">
                  <a:solidFill>
                    <a:srgbClr val="FF0000"/>
                  </a:solidFill>
                  <a:latin typeface="Gill Sans MT" panose="020B0502020104020203" pitchFamily="34" charset="0"/>
                </a:rPr>
                <a:t>Let’s Survive</a:t>
              </a:r>
            </a:p>
          </p:txBody>
        </p:sp>
        <p:cxnSp>
          <p:nvCxnSpPr>
            <p:cNvPr id="180232" name="Straight Connector 9"/>
            <p:cNvCxnSpPr>
              <a:cxnSpLocks noChangeShapeType="1"/>
            </p:cNvCxnSpPr>
            <p:nvPr/>
          </p:nvCxnSpPr>
          <p:spPr bwMode="auto">
            <a:xfrm>
              <a:off x="1403350" y="4216400"/>
              <a:ext cx="6311900" cy="4763"/>
            </a:xfrm>
            <a:prstGeom prst="line">
              <a:avLst/>
            </a:prstGeom>
            <a:noFill/>
            <a:ln w="38100" algn="ctr">
              <a:solidFill>
                <a:srgbClr val="4A7EBB"/>
              </a:solidFill>
              <a:round/>
              <a:headEnd/>
              <a:tailEnd/>
            </a:ln>
            <a:extLst>
              <a:ext uri="{909E8E84-426E-40DD-AFC4-6F175D3DCCD1}">
                <a14:hiddenFill xmlns:a14="http://schemas.microsoft.com/office/drawing/2010/main">
                  <a:noFill/>
                </a14:hiddenFill>
              </a:ext>
            </a:extLst>
          </p:spPr>
        </p:cxnSp>
        <p:cxnSp>
          <p:nvCxnSpPr>
            <p:cNvPr id="180233" name="Straight Connector 11"/>
            <p:cNvCxnSpPr>
              <a:cxnSpLocks noChangeShapeType="1"/>
            </p:cNvCxnSpPr>
            <p:nvPr/>
          </p:nvCxnSpPr>
          <p:spPr bwMode="auto">
            <a:xfrm rot="5400000">
              <a:off x="2072482" y="4201319"/>
              <a:ext cx="4857750" cy="1587"/>
            </a:xfrm>
            <a:prstGeom prst="line">
              <a:avLst/>
            </a:prstGeom>
            <a:noFill/>
            <a:ln w="38100" algn="ctr">
              <a:solidFill>
                <a:srgbClr val="4A7EBB"/>
              </a:solidFill>
              <a:round/>
              <a:headEnd/>
              <a:tailEnd/>
            </a:ln>
            <a:extLst>
              <a:ext uri="{909E8E84-426E-40DD-AFC4-6F175D3DCCD1}">
                <a14:hiddenFill xmlns:a14="http://schemas.microsoft.com/office/drawing/2010/main">
                  <a:noFill/>
                </a14:hiddenFill>
              </a:ext>
            </a:extLst>
          </p:spPr>
        </p:cxnSp>
        <p:sp>
          <p:nvSpPr>
            <p:cNvPr id="180234" name="TextBox 12"/>
            <p:cNvSpPr txBox="1">
              <a:spLocks noChangeArrowheads="1"/>
            </p:cNvSpPr>
            <p:nvPr/>
          </p:nvSpPr>
          <p:spPr bwMode="auto">
            <a:xfrm>
              <a:off x="179388" y="2286000"/>
              <a:ext cx="14398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a:solidFill>
                    <a:srgbClr val="0033CC"/>
                  </a:solidFill>
                  <a:latin typeface="Gill Sans MT" panose="020B0502020104020203" pitchFamily="34" charset="0"/>
                </a:rPr>
                <a:t>High positivity</a:t>
              </a:r>
            </a:p>
          </p:txBody>
        </p:sp>
        <p:sp>
          <p:nvSpPr>
            <p:cNvPr id="180235" name="TextBox 13"/>
            <p:cNvSpPr txBox="1">
              <a:spLocks noChangeArrowheads="1"/>
            </p:cNvSpPr>
            <p:nvPr/>
          </p:nvSpPr>
          <p:spPr bwMode="auto">
            <a:xfrm>
              <a:off x="142875" y="4643438"/>
              <a:ext cx="13573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a:solidFill>
                    <a:srgbClr val="0033CC"/>
                  </a:solidFill>
                  <a:latin typeface="Gill Sans MT" panose="020B0502020104020203" pitchFamily="34" charset="0"/>
                </a:rPr>
                <a:t>Low Positivity</a:t>
              </a:r>
            </a:p>
          </p:txBody>
        </p:sp>
        <p:sp>
          <p:nvSpPr>
            <p:cNvPr id="180236" name="TextBox 16"/>
            <p:cNvSpPr txBox="1">
              <a:spLocks noChangeArrowheads="1"/>
            </p:cNvSpPr>
            <p:nvPr/>
          </p:nvSpPr>
          <p:spPr bwMode="auto">
            <a:xfrm>
              <a:off x="4714875" y="1042158"/>
              <a:ext cx="25003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a:solidFill>
                    <a:srgbClr val="660066"/>
                  </a:solidFill>
                  <a:latin typeface="Gill Sans MT" panose="020B0502020104020203" pitchFamily="34" charset="0"/>
                </a:rPr>
                <a:t>High Productivity</a:t>
              </a:r>
            </a:p>
          </p:txBody>
        </p:sp>
        <p:sp>
          <p:nvSpPr>
            <p:cNvPr id="180237" name="TextBox 17"/>
            <p:cNvSpPr txBox="1">
              <a:spLocks noChangeArrowheads="1"/>
            </p:cNvSpPr>
            <p:nvPr/>
          </p:nvSpPr>
          <p:spPr bwMode="auto">
            <a:xfrm>
              <a:off x="1571625" y="1178613"/>
              <a:ext cx="25003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a:solidFill>
                    <a:srgbClr val="660066"/>
                  </a:solidFill>
                  <a:latin typeface="Gill Sans MT" panose="020B0502020104020203" pitchFamily="34" charset="0"/>
                </a:rPr>
                <a:t>Low Productivity</a:t>
              </a:r>
            </a:p>
          </p:txBody>
        </p:sp>
      </p:grpSp>
    </p:spTree>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09600" y="304800"/>
            <a:ext cx="8077200" cy="533400"/>
          </a:xfrm>
        </p:spPr>
        <p:txBody>
          <a:bodyPr>
            <a:noAutofit/>
          </a:bodyPr>
          <a:lstStyle/>
          <a:p>
            <a:pPr eaLnBrk="1" fontAlgn="auto" hangingPunct="1">
              <a:spcAft>
                <a:spcPts val="0"/>
              </a:spcAft>
              <a:defRPr/>
            </a:pPr>
            <a:r>
              <a:rPr lang="en-GB" sz="3200" dirty="0">
                <a:solidFill>
                  <a:schemeClr val="tx2">
                    <a:satMod val="130000"/>
                  </a:schemeClr>
                </a:solidFill>
                <a:latin typeface="Bodoni MT" pitchFamily="18" charset="0"/>
              </a:rPr>
              <a:t>What Drives Team Productivity?</a:t>
            </a:r>
          </a:p>
        </p:txBody>
      </p:sp>
      <p:grpSp>
        <p:nvGrpSpPr>
          <p:cNvPr id="181251" name="Group 5"/>
          <p:cNvGrpSpPr>
            <a:grpSpLocks/>
          </p:cNvGrpSpPr>
          <p:nvPr/>
        </p:nvGrpSpPr>
        <p:grpSpPr bwMode="auto">
          <a:xfrm>
            <a:off x="1187450" y="1500188"/>
            <a:ext cx="2241550" cy="1643062"/>
            <a:chOff x="1500166" y="1357298"/>
            <a:chExt cx="2071702" cy="1643074"/>
          </a:xfrm>
        </p:grpSpPr>
        <p:sp>
          <p:nvSpPr>
            <p:cNvPr id="4" name="Oval 3"/>
            <p:cNvSpPr/>
            <p:nvPr/>
          </p:nvSpPr>
          <p:spPr>
            <a:xfrm>
              <a:off x="1500166" y="1357298"/>
              <a:ext cx="2071702" cy="1643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latin typeface="Bodoni MT" pitchFamily="18" charset="0"/>
              </a:endParaRPr>
            </a:p>
          </p:txBody>
        </p:sp>
        <p:sp>
          <p:nvSpPr>
            <p:cNvPr id="181295" name="TextBox 4"/>
            <p:cNvSpPr txBox="1">
              <a:spLocks noChangeArrowheads="1"/>
            </p:cNvSpPr>
            <p:nvPr/>
          </p:nvSpPr>
          <p:spPr bwMode="auto">
            <a:xfrm>
              <a:off x="1714379" y="1643050"/>
              <a:ext cx="1643276" cy="831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latin typeface="Bodoni MT" panose="02070603080606020203" pitchFamily="18" charset="0"/>
                </a:rPr>
                <a:t>Goals &amp;</a:t>
              </a:r>
            </a:p>
            <a:p>
              <a:pPr algn="ctr" eaLnBrk="1" hangingPunct="1"/>
              <a:r>
                <a:rPr lang="en-GB" altLang="en-US" sz="2400" b="1">
                  <a:latin typeface="Bodoni MT" panose="02070603080606020203" pitchFamily="18" charset="0"/>
                </a:rPr>
                <a:t>Strategies</a:t>
              </a:r>
              <a:endParaRPr lang="en-GB" altLang="en-US" sz="2400">
                <a:latin typeface="Bodoni MT" panose="02070603080606020203" pitchFamily="18" charset="0"/>
              </a:endParaRPr>
            </a:p>
          </p:txBody>
        </p:sp>
      </p:grpSp>
      <p:grpSp>
        <p:nvGrpSpPr>
          <p:cNvPr id="181252" name="Group 6"/>
          <p:cNvGrpSpPr>
            <a:grpSpLocks/>
          </p:cNvGrpSpPr>
          <p:nvPr/>
        </p:nvGrpSpPr>
        <p:grpSpPr bwMode="auto">
          <a:xfrm>
            <a:off x="3708400" y="981075"/>
            <a:ext cx="2225675" cy="1643063"/>
            <a:chOff x="1500166" y="1357298"/>
            <a:chExt cx="2071702" cy="1643074"/>
          </a:xfrm>
        </p:grpSpPr>
        <p:sp>
          <p:nvSpPr>
            <p:cNvPr id="8" name="Oval 7"/>
            <p:cNvSpPr/>
            <p:nvPr/>
          </p:nvSpPr>
          <p:spPr>
            <a:xfrm>
              <a:off x="1500166" y="1357298"/>
              <a:ext cx="2071702" cy="1643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latin typeface="Bodoni MT" pitchFamily="18" charset="0"/>
              </a:endParaRPr>
            </a:p>
          </p:txBody>
        </p:sp>
        <p:sp>
          <p:nvSpPr>
            <p:cNvPr id="181293" name="TextBox 8"/>
            <p:cNvSpPr txBox="1">
              <a:spLocks noChangeArrowheads="1"/>
            </p:cNvSpPr>
            <p:nvPr/>
          </p:nvSpPr>
          <p:spPr bwMode="auto">
            <a:xfrm>
              <a:off x="1714429" y="1643050"/>
              <a:ext cx="1643176" cy="457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latin typeface="Bodoni MT" panose="02070603080606020203" pitchFamily="18" charset="0"/>
                </a:rPr>
                <a:t>Alignment</a:t>
              </a:r>
              <a:endParaRPr lang="en-GB" altLang="en-US" sz="2400">
                <a:latin typeface="Bodoni MT" panose="02070603080606020203" pitchFamily="18" charset="0"/>
              </a:endParaRPr>
            </a:p>
          </p:txBody>
        </p:sp>
      </p:grpSp>
      <p:grpSp>
        <p:nvGrpSpPr>
          <p:cNvPr id="181253" name="Group 9"/>
          <p:cNvGrpSpPr>
            <a:grpSpLocks/>
          </p:cNvGrpSpPr>
          <p:nvPr/>
        </p:nvGrpSpPr>
        <p:grpSpPr bwMode="auto">
          <a:xfrm>
            <a:off x="6072188" y="1785938"/>
            <a:ext cx="2387600" cy="1643062"/>
            <a:chOff x="1500166" y="1357298"/>
            <a:chExt cx="2071702" cy="1643074"/>
          </a:xfrm>
        </p:grpSpPr>
        <p:sp>
          <p:nvSpPr>
            <p:cNvPr id="11" name="Oval 10"/>
            <p:cNvSpPr/>
            <p:nvPr/>
          </p:nvSpPr>
          <p:spPr>
            <a:xfrm>
              <a:off x="1500166" y="1357298"/>
              <a:ext cx="2071702" cy="1643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1291" name="TextBox 11"/>
            <p:cNvSpPr txBox="1">
              <a:spLocks noChangeArrowheads="1"/>
            </p:cNvSpPr>
            <p:nvPr/>
          </p:nvSpPr>
          <p:spPr bwMode="auto">
            <a:xfrm>
              <a:off x="1715050" y="1643050"/>
              <a:ext cx="1641934" cy="36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b="1">
                  <a:latin typeface="Gill Sans MT" panose="020B0502020104020203" pitchFamily="34" charset="0"/>
                </a:rPr>
                <a:t>Accountability</a:t>
              </a:r>
              <a:endParaRPr lang="en-GB" altLang="en-US">
                <a:latin typeface="Gill Sans MT" panose="020B0502020104020203" pitchFamily="34" charset="0"/>
              </a:endParaRPr>
            </a:p>
          </p:txBody>
        </p:sp>
      </p:grpSp>
      <p:grpSp>
        <p:nvGrpSpPr>
          <p:cNvPr id="181254" name="Group 12"/>
          <p:cNvGrpSpPr>
            <a:grpSpLocks/>
          </p:cNvGrpSpPr>
          <p:nvPr/>
        </p:nvGrpSpPr>
        <p:grpSpPr bwMode="auto">
          <a:xfrm>
            <a:off x="6143625" y="3643313"/>
            <a:ext cx="2316163" cy="1643062"/>
            <a:chOff x="1500166" y="1357298"/>
            <a:chExt cx="2071702" cy="1643074"/>
          </a:xfrm>
        </p:grpSpPr>
        <p:sp>
          <p:nvSpPr>
            <p:cNvPr id="14" name="Oval 13"/>
            <p:cNvSpPr/>
            <p:nvPr/>
          </p:nvSpPr>
          <p:spPr>
            <a:xfrm>
              <a:off x="1500166" y="1357298"/>
              <a:ext cx="2071702" cy="1643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1289" name="TextBox 14"/>
            <p:cNvSpPr txBox="1">
              <a:spLocks noChangeArrowheads="1"/>
            </p:cNvSpPr>
            <p:nvPr/>
          </p:nvSpPr>
          <p:spPr bwMode="auto">
            <a:xfrm>
              <a:off x="1714578" y="1643050"/>
              <a:ext cx="1642878" cy="457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latin typeface="Gill Sans MT" panose="020B0502020104020203" pitchFamily="34" charset="0"/>
                </a:rPr>
                <a:t>Resources</a:t>
              </a:r>
              <a:endParaRPr lang="en-GB" altLang="en-US" sz="2400">
                <a:latin typeface="Gill Sans MT" panose="020B0502020104020203" pitchFamily="34" charset="0"/>
              </a:endParaRPr>
            </a:p>
          </p:txBody>
        </p:sp>
      </p:grpSp>
      <p:grpSp>
        <p:nvGrpSpPr>
          <p:cNvPr id="181255" name="Group 15"/>
          <p:cNvGrpSpPr>
            <a:grpSpLocks/>
          </p:cNvGrpSpPr>
          <p:nvPr/>
        </p:nvGrpSpPr>
        <p:grpSpPr bwMode="auto">
          <a:xfrm>
            <a:off x="4429125" y="5072063"/>
            <a:ext cx="2071688" cy="1643062"/>
            <a:chOff x="1500166" y="1357298"/>
            <a:chExt cx="2071702" cy="1643074"/>
          </a:xfrm>
        </p:grpSpPr>
        <p:sp>
          <p:nvSpPr>
            <p:cNvPr id="17" name="Oval 16"/>
            <p:cNvSpPr/>
            <p:nvPr/>
          </p:nvSpPr>
          <p:spPr>
            <a:xfrm>
              <a:off x="1500166" y="1357298"/>
              <a:ext cx="2071702" cy="1643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1287" name="TextBox 17"/>
            <p:cNvSpPr txBox="1">
              <a:spLocks noChangeArrowheads="1"/>
            </p:cNvSpPr>
            <p:nvPr/>
          </p:nvSpPr>
          <p:spPr bwMode="auto">
            <a:xfrm>
              <a:off x="1714480" y="1643050"/>
              <a:ext cx="16430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latin typeface="Gill Sans MT" panose="020B0502020104020203" pitchFamily="34" charset="0"/>
                </a:rPr>
                <a:t>Decision Making </a:t>
              </a:r>
              <a:endParaRPr lang="en-GB" altLang="en-US" sz="2400">
                <a:latin typeface="Gill Sans MT" panose="020B0502020104020203" pitchFamily="34" charset="0"/>
              </a:endParaRPr>
            </a:p>
          </p:txBody>
        </p:sp>
      </p:grpSp>
      <p:grpSp>
        <p:nvGrpSpPr>
          <p:cNvPr id="181256" name="Group 18"/>
          <p:cNvGrpSpPr>
            <a:grpSpLocks/>
          </p:cNvGrpSpPr>
          <p:nvPr/>
        </p:nvGrpSpPr>
        <p:grpSpPr bwMode="auto">
          <a:xfrm>
            <a:off x="1908175" y="4714875"/>
            <a:ext cx="2092325" cy="1714500"/>
            <a:chOff x="1500166" y="1357298"/>
            <a:chExt cx="2071702" cy="1643074"/>
          </a:xfrm>
        </p:grpSpPr>
        <p:sp>
          <p:nvSpPr>
            <p:cNvPr id="20" name="Oval 19"/>
            <p:cNvSpPr/>
            <p:nvPr/>
          </p:nvSpPr>
          <p:spPr>
            <a:xfrm>
              <a:off x="1500166" y="1357298"/>
              <a:ext cx="2071702" cy="1643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1285" name="TextBox 20"/>
            <p:cNvSpPr txBox="1">
              <a:spLocks noChangeArrowheads="1"/>
            </p:cNvSpPr>
            <p:nvPr/>
          </p:nvSpPr>
          <p:spPr bwMode="auto">
            <a:xfrm>
              <a:off x="1817680" y="2005399"/>
              <a:ext cx="1642586" cy="438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latin typeface="Gill Sans MT" panose="020B0502020104020203" pitchFamily="34" charset="0"/>
                </a:rPr>
                <a:t>Proactive</a:t>
              </a:r>
              <a:endParaRPr lang="en-GB" altLang="en-US" sz="2400">
                <a:latin typeface="Gill Sans MT" panose="020B0502020104020203" pitchFamily="34" charset="0"/>
              </a:endParaRPr>
            </a:p>
          </p:txBody>
        </p:sp>
      </p:grpSp>
      <p:grpSp>
        <p:nvGrpSpPr>
          <p:cNvPr id="181257" name="Group 21"/>
          <p:cNvGrpSpPr>
            <a:grpSpLocks/>
          </p:cNvGrpSpPr>
          <p:nvPr/>
        </p:nvGrpSpPr>
        <p:grpSpPr bwMode="auto">
          <a:xfrm>
            <a:off x="395288" y="3286125"/>
            <a:ext cx="2305050" cy="1643063"/>
            <a:chOff x="1500166" y="1357298"/>
            <a:chExt cx="2071702" cy="1643074"/>
          </a:xfrm>
        </p:grpSpPr>
        <p:sp>
          <p:nvSpPr>
            <p:cNvPr id="23" name="Oval 22"/>
            <p:cNvSpPr/>
            <p:nvPr/>
          </p:nvSpPr>
          <p:spPr>
            <a:xfrm>
              <a:off x="1500166" y="1357298"/>
              <a:ext cx="2071702" cy="1643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1283" name="TextBox 23"/>
            <p:cNvSpPr txBox="1">
              <a:spLocks noChangeArrowheads="1"/>
            </p:cNvSpPr>
            <p:nvPr/>
          </p:nvSpPr>
          <p:spPr bwMode="auto">
            <a:xfrm>
              <a:off x="1714185" y="1643050"/>
              <a:ext cx="1643664" cy="822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latin typeface="Gill Sans MT" panose="020B0502020104020203" pitchFamily="34" charset="0"/>
                </a:rPr>
                <a:t>Team Leadership</a:t>
              </a:r>
              <a:endParaRPr lang="en-GB" altLang="en-US" sz="2400">
                <a:latin typeface="Gill Sans MT" panose="020B0502020104020203" pitchFamily="34" charset="0"/>
              </a:endParaRPr>
            </a:p>
          </p:txBody>
        </p:sp>
      </p:grpSp>
      <p:sp>
        <p:nvSpPr>
          <p:cNvPr id="181258" name="TextBox 31"/>
          <p:cNvSpPr txBox="1">
            <a:spLocks noChangeArrowheads="1"/>
          </p:cNvSpPr>
          <p:nvPr/>
        </p:nvSpPr>
        <p:spPr bwMode="auto">
          <a:xfrm>
            <a:off x="3214688" y="3214688"/>
            <a:ext cx="25717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3200" b="1">
                <a:latin typeface="Gill Sans MT" panose="020B0502020104020203" pitchFamily="34" charset="0"/>
              </a:rPr>
              <a:t>Productivity Strength </a:t>
            </a:r>
            <a:endParaRPr lang="en-GB" altLang="en-US" sz="3200">
              <a:latin typeface="Gill Sans MT" panose="020B0502020104020203" pitchFamily="34" charset="0"/>
            </a:endParaRPr>
          </a:p>
        </p:txBody>
      </p:sp>
      <p:cxnSp>
        <p:nvCxnSpPr>
          <p:cNvPr id="34" name="Straight Connector 33"/>
          <p:cNvCxnSpPr/>
          <p:nvPr/>
        </p:nvCxnSpPr>
        <p:spPr>
          <a:xfrm rot="10800000" flipV="1">
            <a:off x="3429000" y="2000250"/>
            <a:ext cx="357188"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flipV="1">
            <a:off x="2000250" y="2214563"/>
            <a:ext cx="1857375" cy="1143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8" idx="3"/>
          </p:cNvCxnSpPr>
          <p:nvPr/>
        </p:nvCxnSpPr>
        <p:spPr>
          <a:xfrm rot="5400000">
            <a:off x="2189957" y="3007519"/>
            <a:ext cx="2455862" cy="1231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262" name="Straight Connector 39"/>
          <p:cNvCxnSpPr>
            <a:cxnSpLocks noChangeShapeType="1"/>
            <a:stCxn id="8" idx="5"/>
            <a:endCxn id="11" idx="2"/>
          </p:cNvCxnSpPr>
          <p:nvPr/>
        </p:nvCxnSpPr>
        <p:spPr bwMode="auto">
          <a:xfrm>
            <a:off x="5608638" y="2395538"/>
            <a:ext cx="450850" cy="212725"/>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44" name="Straight Connector 43"/>
          <p:cNvCxnSpPr/>
          <p:nvPr/>
        </p:nvCxnSpPr>
        <p:spPr>
          <a:xfrm rot="16200000" flipH="1">
            <a:off x="4214813" y="3429000"/>
            <a:ext cx="2643188" cy="642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8" idx="4"/>
          </p:cNvCxnSpPr>
          <p:nvPr/>
        </p:nvCxnSpPr>
        <p:spPr>
          <a:xfrm rot="5400000">
            <a:off x="3088482" y="3261519"/>
            <a:ext cx="2357437" cy="1108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2250281" y="3250407"/>
            <a:ext cx="642937" cy="285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20" idx="0"/>
          </p:cNvCxnSpPr>
          <p:nvPr/>
        </p:nvCxnSpPr>
        <p:spPr>
          <a:xfrm rot="16200000" flipH="1">
            <a:off x="2079626" y="3827462"/>
            <a:ext cx="1714500" cy="34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 idx="5"/>
          </p:cNvCxnSpPr>
          <p:nvPr/>
        </p:nvCxnSpPr>
        <p:spPr>
          <a:xfrm rot="16200000" flipH="1">
            <a:off x="2809875" y="3205163"/>
            <a:ext cx="2384425" cy="180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14" idx="2"/>
          </p:cNvCxnSpPr>
          <p:nvPr/>
        </p:nvCxnSpPr>
        <p:spPr>
          <a:xfrm>
            <a:off x="3344863" y="2643188"/>
            <a:ext cx="2786062" cy="1822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 idx="6"/>
          </p:cNvCxnSpPr>
          <p:nvPr/>
        </p:nvCxnSpPr>
        <p:spPr>
          <a:xfrm>
            <a:off x="3441700" y="2322513"/>
            <a:ext cx="2857500" cy="679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2321719" y="4036219"/>
            <a:ext cx="1000125" cy="642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endCxn id="17" idx="1"/>
          </p:cNvCxnSpPr>
          <p:nvPr/>
        </p:nvCxnSpPr>
        <p:spPr>
          <a:xfrm>
            <a:off x="2500313" y="3857625"/>
            <a:ext cx="2232025" cy="1455738"/>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endCxn id="14" idx="2"/>
          </p:cNvCxnSpPr>
          <p:nvPr/>
        </p:nvCxnSpPr>
        <p:spPr>
          <a:xfrm>
            <a:off x="2559050" y="3929063"/>
            <a:ext cx="3571875" cy="536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a:endCxn id="11" idx="3"/>
          </p:cNvCxnSpPr>
          <p:nvPr/>
        </p:nvCxnSpPr>
        <p:spPr>
          <a:xfrm flipV="1">
            <a:off x="2454275" y="3200400"/>
            <a:ext cx="3967163" cy="598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143501" y="2357437"/>
            <a:ext cx="2000250" cy="1000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endCxn id="8" idx="4"/>
          </p:cNvCxnSpPr>
          <p:nvPr/>
        </p:nvCxnSpPr>
        <p:spPr>
          <a:xfrm flipV="1">
            <a:off x="2498725" y="2636838"/>
            <a:ext cx="2322513" cy="1357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20" idx="6"/>
          </p:cNvCxnSpPr>
          <p:nvPr/>
        </p:nvCxnSpPr>
        <p:spPr>
          <a:xfrm>
            <a:off x="4013200" y="5572125"/>
            <a:ext cx="500063"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3857625" y="4643438"/>
            <a:ext cx="2357438" cy="500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278" name="Straight Connector 75"/>
          <p:cNvCxnSpPr>
            <a:cxnSpLocks noChangeShapeType="1"/>
            <a:stCxn id="20" idx="7"/>
            <a:endCxn id="11" idx="3"/>
          </p:cNvCxnSpPr>
          <p:nvPr/>
        </p:nvCxnSpPr>
        <p:spPr bwMode="auto">
          <a:xfrm flipV="1">
            <a:off x="3694113" y="3200400"/>
            <a:ext cx="2727325" cy="175260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80" name="Straight Connector 79"/>
          <p:cNvCxnSpPr/>
          <p:nvPr/>
        </p:nvCxnSpPr>
        <p:spPr>
          <a:xfrm flipV="1">
            <a:off x="6143625" y="4786313"/>
            <a:ext cx="642938" cy="500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280" name="Straight Connector 88"/>
          <p:cNvCxnSpPr>
            <a:cxnSpLocks noChangeShapeType="1"/>
            <a:stCxn id="14" idx="0"/>
            <a:endCxn id="11" idx="4"/>
          </p:cNvCxnSpPr>
          <p:nvPr/>
        </p:nvCxnSpPr>
        <p:spPr bwMode="auto">
          <a:xfrm flipH="1" flipV="1">
            <a:off x="7265988" y="3441700"/>
            <a:ext cx="36512" cy="188913"/>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93" name="Straight Connector 92"/>
          <p:cNvCxnSpPr>
            <a:stCxn id="11" idx="1"/>
          </p:cNvCxnSpPr>
          <p:nvPr/>
        </p:nvCxnSpPr>
        <p:spPr>
          <a:xfrm rot="16200000" flipV="1">
            <a:off x="5995988" y="1589088"/>
            <a:ext cx="241300" cy="6096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40" name="Title 1"/>
          <p:cNvSpPr>
            <a:spLocks noGrp="1"/>
          </p:cNvSpPr>
          <p:nvPr>
            <p:ph type="title" idx="4294967295"/>
          </p:nvPr>
        </p:nvSpPr>
        <p:spPr>
          <a:xfrm>
            <a:off x="1828800" y="304800"/>
            <a:ext cx="6172200" cy="609600"/>
          </a:xfrm>
        </p:spPr>
        <p:txBody>
          <a:bodyPr/>
          <a:lstStyle/>
          <a:p>
            <a:pPr eaLnBrk="1" fontAlgn="auto" hangingPunct="1">
              <a:spcAft>
                <a:spcPts val="0"/>
              </a:spcAft>
              <a:defRPr/>
            </a:pPr>
            <a:r>
              <a:rPr lang="en-GB" sz="3200" dirty="0">
                <a:solidFill>
                  <a:schemeClr val="tx2">
                    <a:satMod val="130000"/>
                  </a:schemeClr>
                </a:solidFill>
                <a:latin typeface="Bodoni MT" pitchFamily="18" charset="0"/>
              </a:rPr>
              <a:t>What Drives Team Positivity?</a:t>
            </a:r>
          </a:p>
        </p:txBody>
      </p:sp>
      <p:sp>
        <p:nvSpPr>
          <p:cNvPr id="182275" name="Rectangle 3"/>
          <p:cNvSpPr>
            <a:spLocks noChangeArrowheads="1"/>
          </p:cNvSpPr>
          <p:nvPr/>
        </p:nvSpPr>
        <p:spPr bwMode="auto">
          <a:xfrm>
            <a:off x="3071813" y="3500438"/>
            <a:ext cx="21431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3200" b="1">
                <a:latin typeface="Gill Sans MT" panose="020B0502020104020203" pitchFamily="34" charset="0"/>
              </a:rPr>
              <a:t>Positivity  Strength </a:t>
            </a:r>
            <a:endParaRPr lang="en-GB" altLang="en-US" sz="3200">
              <a:latin typeface="Gill Sans MT" panose="020B0502020104020203" pitchFamily="34" charset="0"/>
            </a:endParaRPr>
          </a:p>
        </p:txBody>
      </p:sp>
      <p:grpSp>
        <p:nvGrpSpPr>
          <p:cNvPr id="182276" name="Group 4"/>
          <p:cNvGrpSpPr>
            <a:grpSpLocks/>
          </p:cNvGrpSpPr>
          <p:nvPr/>
        </p:nvGrpSpPr>
        <p:grpSpPr bwMode="auto">
          <a:xfrm>
            <a:off x="1357313" y="1571625"/>
            <a:ext cx="2071687" cy="1643063"/>
            <a:chOff x="1500166" y="1357298"/>
            <a:chExt cx="2071702" cy="1643074"/>
          </a:xfrm>
        </p:grpSpPr>
        <p:sp>
          <p:nvSpPr>
            <p:cNvPr id="6" name="Oval 5"/>
            <p:cNvSpPr/>
            <p:nvPr/>
          </p:nvSpPr>
          <p:spPr>
            <a:xfrm>
              <a:off x="1500166" y="1357298"/>
              <a:ext cx="2071702" cy="1643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2314" name="TextBox 6"/>
            <p:cNvSpPr txBox="1">
              <a:spLocks noChangeArrowheads="1"/>
            </p:cNvSpPr>
            <p:nvPr/>
          </p:nvSpPr>
          <p:spPr bwMode="auto">
            <a:xfrm>
              <a:off x="1714479" y="1643050"/>
              <a:ext cx="1781188" cy="831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latin typeface="Bodoni MT" panose="02070603080606020203" pitchFamily="18" charset="0"/>
                </a:rPr>
                <a:t>Constructive Interaction </a:t>
              </a:r>
              <a:endParaRPr lang="en-GB" altLang="en-US" sz="2400">
                <a:latin typeface="Bodoni MT" panose="02070603080606020203" pitchFamily="18" charset="0"/>
              </a:endParaRPr>
            </a:p>
          </p:txBody>
        </p:sp>
      </p:grpSp>
      <p:grpSp>
        <p:nvGrpSpPr>
          <p:cNvPr id="182277" name="Group 7"/>
          <p:cNvGrpSpPr>
            <a:grpSpLocks/>
          </p:cNvGrpSpPr>
          <p:nvPr/>
        </p:nvGrpSpPr>
        <p:grpSpPr bwMode="auto">
          <a:xfrm>
            <a:off x="3786188" y="1214438"/>
            <a:ext cx="2071687" cy="1643062"/>
            <a:chOff x="1500166" y="1357298"/>
            <a:chExt cx="2071702" cy="1643074"/>
          </a:xfrm>
        </p:grpSpPr>
        <p:sp>
          <p:nvSpPr>
            <p:cNvPr id="9" name="Oval 8"/>
            <p:cNvSpPr/>
            <p:nvPr/>
          </p:nvSpPr>
          <p:spPr>
            <a:xfrm>
              <a:off x="1500166" y="1357298"/>
              <a:ext cx="2071702" cy="1643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2312" name="TextBox 9"/>
            <p:cNvSpPr txBox="1">
              <a:spLocks noChangeArrowheads="1"/>
            </p:cNvSpPr>
            <p:nvPr/>
          </p:nvSpPr>
          <p:spPr bwMode="auto">
            <a:xfrm>
              <a:off x="1714480" y="1928802"/>
              <a:ext cx="16430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800" b="1">
                  <a:latin typeface="Bodoni MT" panose="02070603080606020203" pitchFamily="18" charset="0"/>
                </a:rPr>
                <a:t>Trust</a:t>
              </a:r>
              <a:endParaRPr lang="en-GB" altLang="en-US" sz="2800">
                <a:latin typeface="Bodoni MT" panose="02070603080606020203" pitchFamily="18" charset="0"/>
              </a:endParaRPr>
            </a:p>
          </p:txBody>
        </p:sp>
      </p:grpSp>
      <p:grpSp>
        <p:nvGrpSpPr>
          <p:cNvPr id="182278" name="Group 10"/>
          <p:cNvGrpSpPr>
            <a:grpSpLocks/>
          </p:cNvGrpSpPr>
          <p:nvPr/>
        </p:nvGrpSpPr>
        <p:grpSpPr bwMode="auto">
          <a:xfrm>
            <a:off x="6072188" y="2286000"/>
            <a:ext cx="2081212" cy="1643063"/>
            <a:chOff x="1500166" y="1357298"/>
            <a:chExt cx="2081228" cy="1643074"/>
          </a:xfrm>
        </p:grpSpPr>
        <p:sp>
          <p:nvSpPr>
            <p:cNvPr id="12" name="Oval 11"/>
            <p:cNvSpPr/>
            <p:nvPr/>
          </p:nvSpPr>
          <p:spPr>
            <a:xfrm>
              <a:off x="1500166" y="1357298"/>
              <a:ext cx="2071703" cy="1643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2310" name="TextBox 12"/>
            <p:cNvSpPr txBox="1">
              <a:spLocks noChangeArrowheads="1"/>
            </p:cNvSpPr>
            <p:nvPr/>
          </p:nvSpPr>
          <p:spPr bwMode="auto">
            <a:xfrm>
              <a:off x="1714480" y="1928802"/>
              <a:ext cx="1866914" cy="52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800" b="1">
                  <a:latin typeface="Bodoni MT" panose="02070603080606020203" pitchFamily="18" charset="0"/>
                </a:rPr>
                <a:t>Respect</a:t>
              </a:r>
              <a:endParaRPr lang="en-GB" altLang="en-US" sz="2800">
                <a:latin typeface="Bodoni MT" panose="02070603080606020203" pitchFamily="18" charset="0"/>
              </a:endParaRPr>
            </a:p>
          </p:txBody>
        </p:sp>
      </p:grpSp>
      <p:grpSp>
        <p:nvGrpSpPr>
          <p:cNvPr id="182279" name="Group 13"/>
          <p:cNvGrpSpPr>
            <a:grpSpLocks/>
          </p:cNvGrpSpPr>
          <p:nvPr/>
        </p:nvGrpSpPr>
        <p:grpSpPr bwMode="auto">
          <a:xfrm>
            <a:off x="4071938" y="5214938"/>
            <a:ext cx="2100262" cy="1643062"/>
            <a:chOff x="1500166" y="1357298"/>
            <a:chExt cx="2100277" cy="1643074"/>
          </a:xfrm>
        </p:grpSpPr>
        <p:sp>
          <p:nvSpPr>
            <p:cNvPr id="15" name="Oval 14"/>
            <p:cNvSpPr/>
            <p:nvPr/>
          </p:nvSpPr>
          <p:spPr>
            <a:xfrm>
              <a:off x="1500166" y="1357298"/>
              <a:ext cx="2071702" cy="1643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2308" name="TextBox 15"/>
            <p:cNvSpPr txBox="1">
              <a:spLocks noChangeArrowheads="1"/>
            </p:cNvSpPr>
            <p:nvPr/>
          </p:nvSpPr>
          <p:spPr bwMode="auto">
            <a:xfrm>
              <a:off x="1619229" y="1857364"/>
              <a:ext cx="1981214" cy="52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800" b="1">
                  <a:latin typeface="Bodoni MT" panose="02070603080606020203" pitchFamily="18" charset="0"/>
                </a:rPr>
                <a:t>Optimism</a:t>
              </a:r>
              <a:endParaRPr lang="en-GB" altLang="en-US" sz="2800">
                <a:latin typeface="Bodoni MT" panose="02070603080606020203" pitchFamily="18" charset="0"/>
              </a:endParaRPr>
            </a:p>
          </p:txBody>
        </p:sp>
      </p:grpSp>
      <p:grpSp>
        <p:nvGrpSpPr>
          <p:cNvPr id="182280" name="Group 16"/>
          <p:cNvGrpSpPr>
            <a:grpSpLocks/>
          </p:cNvGrpSpPr>
          <p:nvPr/>
        </p:nvGrpSpPr>
        <p:grpSpPr bwMode="auto">
          <a:xfrm>
            <a:off x="6072188" y="4143375"/>
            <a:ext cx="2214562" cy="1643063"/>
            <a:chOff x="1500166" y="1357298"/>
            <a:chExt cx="2071702" cy="1643074"/>
          </a:xfrm>
        </p:grpSpPr>
        <p:sp>
          <p:nvSpPr>
            <p:cNvPr id="18" name="Oval 17"/>
            <p:cNvSpPr/>
            <p:nvPr/>
          </p:nvSpPr>
          <p:spPr>
            <a:xfrm>
              <a:off x="1500166" y="1357298"/>
              <a:ext cx="2071702" cy="1643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182306" name="TextBox 18"/>
            <p:cNvSpPr txBox="1">
              <a:spLocks noChangeArrowheads="1"/>
            </p:cNvSpPr>
            <p:nvPr/>
          </p:nvSpPr>
          <p:spPr bwMode="auto">
            <a:xfrm>
              <a:off x="1736932" y="1785926"/>
              <a:ext cx="1643074" cy="52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800" b="1">
                  <a:latin typeface="Bodoni MT" panose="02070603080606020203" pitchFamily="18" charset="0"/>
                </a:rPr>
                <a:t>friendship</a:t>
              </a:r>
              <a:endParaRPr lang="en-GB" altLang="en-US" sz="2800">
                <a:latin typeface="Bodoni MT" panose="02070603080606020203" pitchFamily="18" charset="0"/>
              </a:endParaRPr>
            </a:p>
          </p:txBody>
        </p:sp>
      </p:grpSp>
      <p:grpSp>
        <p:nvGrpSpPr>
          <p:cNvPr id="182281" name="Group 19"/>
          <p:cNvGrpSpPr>
            <a:grpSpLocks/>
          </p:cNvGrpSpPr>
          <p:nvPr/>
        </p:nvGrpSpPr>
        <p:grpSpPr bwMode="auto">
          <a:xfrm>
            <a:off x="1643063" y="4929188"/>
            <a:ext cx="2071687" cy="1643062"/>
            <a:chOff x="1500166" y="1357298"/>
            <a:chExt cx="2071702" cy="1643074"/>
          </a:xfrm>
        </p:grpSpPr>
        <p:sp>
          <p:nvSpPr>
            <p:cNvPr id="21" name="Oval 20"/>
            <p:cNvSpPr/>
            <p:nvPr/>
          </p:nvSpPr>
          <p:spPr>
            <a:xfrm>
              <a:off x="1500166" y="1357298"/>
              <a:ext cx="2071702" cy="1643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2304" name="TextBox 21"/>
            <p:cNvSpPr txBox="1">
              <a:spLocks noChangeArrowheads="1"/>
            </p:cNvSpPr>
            <p:nvPr/>
          </p:nvSpPr>
          <p:spPr bwMode="auto">
            <a:xfrm>
              <a:off x="1714480" y="1643050"/>
              <a:ext cx="16430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latin typeface="Bodoni MT" panose="02070603080606020203" pitchFamily="18" charset="0"/>
                </a:rPr>
                <a:t>Value Diversity</a:t>
              </a:r>
              <a:endParaRPr lang="en-GB" altLang="en-US" sz="2400">
                <a:latin typeface="Bodoni MT" panose="02070603080606020203" pitchFamily="18" charset="0"/>
              </a:endParaRPr>
            </a:p>
          </p:txBody>
        </p:sp>
      </p:grpSp>
      <p:grpSp>
        <p:nvGrpSpPr>
          <p:cNvPr id="182282" name="Group 22"/>
          <p:cNvGrpSpPr>
            <a:grpSpLocks/>
          </p:cNvGrpSpPr>
          <p:nvPr/>
        </p:nvGrpSpPr>
        <p:grpSpPr bwMode="auto">
          <a:xfrm>
            <a:off x="228600" y="3357563"/>
            <a:ext cx="2286000" cy="1643062"/>
            <a:chOff x="1443016" y="1357298"/>
            <a:chExt cx="2286015" cy="1643074"/>
          </a:xfrm>
        </p:grpSpPr>
        <p:sp>
          <p:nvSpPr>
            <p:cNvPr id="24" name="Oval 23"/>
            <p:cNvSpPr/>
            <p:nvPr/>
          </p:nvSpPr>
          <p:spPr>
            <a:xfrm>
              <a:off x="1500166" y="1357298"/>
              <a:ext cx="2071702" cy="1643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182302" name="TextBox 24"/>
            <p:cNvSpPr txBox="1">
              <a:spLocks noChangeArrowheads="1"/>
            </p:cNvSpPr>
            <p:nvPr/>
          </p:nvSpPr>
          <p:spPr bwMode="auto">
            <a:xfrm>
              <a:off x="1443016" y="1928802"/>
              <a:ext cx="2286015" cy="461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latin typeface="Bodoni MT" panose="02070603080606020203" pitchFamily="18" charset="0"/>
                </a:rPr>
                <a:t>Communication</a:t>
              </a:r>
              <a:r>
                <a:rPr lang="en-GB" altLang="en-US" sz="2000" b="1">
                  <a:latin typeface="Gill Sans MT" panose="020B0502020104020203" pitchFamily="34" charset="0"/>
                </a:rPr>
                <a:t> </a:t>
              </a:r>
              <a:endParaRPr lang="en-GB" altLang="en-US" sz="2000">
                <a:latin typeface="Gill Sans MT" panose="020B0502020104020203" pitchFamily="34" charset="0"/>
              </a:endParaRPr>
            </a:p>
          </p:txBody>
        </p:sp>
      </p:grpSp>
      <p:cxnSp>
        <p:nvCxnSpPr>
          <p:cNvPr id="27" name="Straight Connector 26"/>
          <p:cNvCxnSpPr/>
          <p:nvPr/>
        </p:nvCxnSpPr>
        <p:spPr>
          <a:xfrm rot="10800000" flipV="1">
            <a:off x="3357563" y="2000250"/>
            <a:ext cx="428625" cy="1063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flipV="1">
            <a:off x="1714500" y="2214563"/>
            <a:ext cx="2071688" cy="1143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2571751" y="3214687"/>
            <a:ext cx="2214562" cy="1357313"/>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4"/>
          </p:cNvCxnSpPr>
          <p:nvPr/>
        </p:nvCxnSpPr>
        <p:spPr>
          <a:xfrm rot="16200000" flipH="1">
            <a:off x="3875881" y="3804444"/>
            <a:ext cx="2357438" cy="463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9" idx="5"/>
            <a:endCxn id="18" idx="1"/>
          </p:cNvCxnSpPr>
          <p:nvPr/>
        </p:nvCxnSpPr>
        <p:spPr>
          <a:xfrm rot="16200000" flipH="1">
            <a:off x="5091113" y="3079750"/>
            <a:ext cx="1768475" cy="841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12" idx="1"/>
          </p:cNvCxnSpPr>
          <p:nvPr/>
        </p:nvCxnSpPr>
        <p:spPr>
          <a:xfrm>
            <a:off x="5786438" y="2143125"/>
            <a:ext cx="588962" cy="384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64532" y="3250406"/>
            <a:ext cx="285750" cy="2143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 idx="4"/>
          </p:cNvCxnSpPr>
          <p:nvPr/>
        </p:nvCxnSpPr>
        <p:spPr>
          <a:xfrm rot="16200000" flipH="1">
            <a:off x="1731963" y="3875088"/>
            <a:ext cx="1928812" cy="608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2643188" y="3143250"/>
            <a:ext cx="2071688" cy="20716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6" idx="5"/>
          </p:cNvCxnSpPr>
          <p:nvPr/>
        </p:nvCxnSpPr>
        <p:spPr>
          <a:xfrm rot="16200000" flipH="1">
            <a:off x="3835401" y="2263775"/>
            <a:ext cx="1670050" cy="3089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357563" y="2714625"/>
            <a:ext cx="2786062" cy="571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714500" y="4786313"/>
            <a:ext cx="500063" cy="357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429000" y="5857875"/>
            <a:ext cx="1071563"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18" idx="2"/>
          </p:cNvCxnSpPr>
          <p:nvPr/>
        </p:nvCxnSpPr>
        <p:spPr>
          <a:xfrm flipV="1">
            <a:off x="3571875" y="4965700"/>
            <a:ext cx="2500313" cy="606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3571875" y="3500438"/>
            <a:ext cx="2714625" cy="1785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5929313" y="5500688"/>
            <a:ext cx="642937" cy="214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flipH="1" flipV="1">
            <a:off x="5107782" y="4036219"/>
            <a:ext cx="1928812" cy="857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18" idx="0"/>
          </p:cNvCxnSpPr>
          <p:nvPr/>
        </p:nvCxnSpPr>
        <p:spPr>
          <a:xfrm rot="16200000" flipV="1">
            <a:off x="6911976" y="3875087"/>
            <a:ext cx="500062" cy="36513"/>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dir="in"/>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idx="4294967295"/>
          </p:nvPr>
        </p:nvSpPr>
        <p:spPr>
          <a:xfrm>
            <a:off x="762000" y="274638"/>
            <a:ext cx="7924800" cy="963612"/>
          </a:xfrm>
        </p:spPr>
        <p:txBody>
          <a:bodyPr anchor="b"/>
          <a:lstStyle/>
          <a:p>
            <a:pPr eaLnBrk="1" hangingPunct="1"/>
            <a:r>
              <a:rPr lang="en-US" altLang="en-US" sz="4000" i="1" smtClean="0"/>
              <a:t>Becoming a great team </a:t>
            </a:r>
            <a:r>
              <a:rPr lang="en-US" altLang="en-US" sz="4000" smtClean="0"/>
              <a:t>Exercise</a:t>
            </a:r>
          </a:p>
        </p:txBody>
      </p:sp>
      <p:sp>
        <p:nvSpPr>
          <p:cNvPr id="183299" name="Rectangle 3"/>
          <p:cNvSpPr>
            <a:spLocks noGrp="1" noChangeArrowheads="1"/>
          </p:cNvSpPr>
          <p:nvPr>
            <p:ph type="body" idx="4294967295"/>
          </p:nvPr>
        </p:nvSpPr>
        <p:spPr>
          <a:xfrm>
            <a:off x="457200" y="1493838"/>
            <a:ext cx="8229600" cy="4678362"/>
          </a:xfrm>
        </p:spPr>
        <p:txBody>
          <a:bodyPr/>
          <a:lstStyle/>
          <a:p>
            <a:pPr algn="just" eaLnBrk="1" hangingPunct="1">
              <a:lnSpc>
                <a:spcPct val="90000"/>
              </a:lnSpc>
            </a:pPr>
            <a:r>
              <a:rPr lang="en-US" altLang="en-US" smtClean="0"/>
              <a:t>Go over each element of “What it takes to Be a Great Team” </a:t>
            </a:r>
          </a:p>
          <a:p>
            <a:pPr algn="just" eaLnBrk="1" hangingPunct="1">
              <a:lnSpc>
                <a:spcPct val="90000"/>
              </a:lnSpc>
            </a:pPr>
            <a:r>
              <a:rPr lang="en-US" altLang="en-US" smtClean="0"/>
              <a:t>Assess the degree to which your Breakthrough Initiative team meets that requirement</a:t>
            </a:r>
          </a:p>
          <a:p>
            <a:pPr algn="just" eaLnBrk="1" hangingPunct="1">
              <a:lnSpc>
                <a:spcPct val="90000"/>
              </a:lnSpc>
            </a:pPr>
            <a:r>
              <a:rPr lang="en-US" altLang="en-US" smtClean="0"/>
              <a:t>If any aspect as weak, discuss what you can do strengthen it.</a:t>
            </a:r>
          </a:p>
          <a:p>
            <a:pPr algn="just" eaLnBrk="1" hangingPunct="1">
              <a:lnSpc>
                <a:spcPct val="90000"/>
              </a:lnSpc>
            </a:pPr>
            <a:r>
              <a:rPr lang="en-US" altLang="en-US" smtClean="0"/>
              <a:t>Manage your time to finish the exercise in 30 minutes.</a:t>
            </a:r>
          </a:p>
        </p:txBody>
      </p:sp>
    </p:spTree>
  </p:cSld>
  <p:clrMapOvr>
    <a:masterClrMapping/>
  </p:clrMapOvr>
  <p:transition>
    <p:zoom dir="in"/>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a:xfrm>
            <a:off x="0" y="274638"/>
            <a:ext cx="8686800" cy="1143000"/>
          </a:xfrm>
        </p:spPr>
        <p:txBody>
          <a:bodyPr/>
          <a:lstStyle/>
          <a:p>
            <a:pPr algn="l"/>
            <a:r>
              <a:rPr lang="en-US" altLang="en-US" sz="5400" smtClean="0">
                <a:solidFill>
                  <a:srgbClr val="FF0000"/>
                </a:solidFill>
                <a:latin typeface="Goudy Old Style" panose="02020502050305020303" pitchFamily="18" charset="0"/>
              </a:rPr>
              <a:t>ANY QUESTION?</a:t>
            </a:r>
          </a:p>
        </p:txBody>
      </p:sp>
      <p:sp>
        <p:nvSpPr>
          <p:cNvPr id="4" name="Slide Number Placeholder 3"/>
          <p:cNvSpPr>
            <a:spLocks noGrp="1"/>
          </p:cNvSpPr>
          <p:nvPr>
            <p:ph type="sldNum" sz="quarter" idx="10"/>
          </p:nvPr>
        </p:nvSpPr>
        <p:spPr>
          <a:xfrm>
            <a:off x="6553200" y="63563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3902889-B1C4-49FD-B4C8-DB517360BC3E}" type="slidenum">
              <a:rPr lang="en-US" altLang="en-US">
                <a:solidFill>
                  <a:schemeClr val="bg1"/>
                </a:solidFill>
              </a:rPr>
              <a:pPr eaLnBrk="1" hangingPunct="1"/>
              <a:t>174</a:t>
            </a:fld>
            <a:endParaRPr lang="en-US" altLang="en-US">
              <a:solidFill>
                <a:schemeClr val="bg1"/>
              </a:solidFill>
            </a:endParaRPr>
          </a:p>
        </p:txBody>
      </p:sp>
      <p:graphicFrame>
        <p:nvGraphicFramePr>
          <p:cNvPr id="5122" name="Object 2"/>
          <p:cNvGraphicFramePr>
            <a:graphicFrameLocks noChangeAspect="1"/>
          </p:cNvGraphicFramePr>
          <p:nvPr/>
        </p:nvGraphicFramePr>
        <p:xfrm>
          <a:off x="4191000" y="228600"/>
          <a:ext cx="4876800" cy="6629400"/>
        </p:xfrm>
        <a:graphic>
          <a:graphicData uri="http://schemas.openxmlformats.org/presentationml/2006/ole">
            <mc:AlternateContent xmlns:mc="http://schemas.openxmlformats.org/markup-compatibility/2006">
              <mc:Choice xmlns:v="urn:schemas-microsoft-com:vml" Requires="v">
                <p:oleObj spid="_x0000_s9222" name="Clip" r:id="rId3" imgW="3848040" imgH="5478120" progId="MS_ClipArt_Gallery.2">
                  <p:embed/>
                </p:oleObj>
              </mc:Choice>
              <mc:Fallback>
                <p:oleObj name="Clip" r:id="rId3" imgW="3848040" imgH="5478120" progId="MS_ClipArt_Gallery.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28600"/>
                        <a:ext cx="4876800" cy="662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US" altLang="en-US" smtClean="0"/>
              <a:t>Are You Ready To Step Out?</a:t>
            </a:r>
          </a:p>
        </p:txBody>
      </p:sp>
      <p:pic>
        <p:nvPicPr>
          <p:cNvPr id="184323" name="Picture 3" descr="H:\PERSONAL\SIGNS\risk.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371600"/>
            <a:ext cx="4800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4" name="Text Box 4"/>
          <p:cNvSpPr txBox="1">
            <a:spLocks noChangeArrowheads="1"/>
          </p:cNvSpPr>
          <p:nvPr/>
        </p:nvSpPr>
        <p:spPr bwMode="auto">
          <a:xfrm>
            <a:off x="1295400" y="3998913"/>
            <a:ext cx="16843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t>The New Way</a:t>
            </a:r>
          </a:p>
        </p:txBody>
      </p:sp>
      <p:pic>
        <p:nvPicPr>
          <p:cNvPr id="18432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1447800"/>
            <a:ext cx="4038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push dir="u"/>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p:cNvSpPr>
          <p:nvPr>
            <p:ph type="body" idx="1"/>
          </p:nvPr>
        </p:nvSpPr>
        <p:spPr>
          <a:xfrm>
            <a:off x="152400" y="457200"/>
            <a:ext cx="8763000" cy="6248400"/>
          </a:xfrm>
        </p:spPr>
        <p:txBody>
          <a:bodyPr/>
          <a:lstStyle/>
          <a:p>
            <a:pPr algn="ctr" eaLnBrk="1" hangingPunct="1">
              <a:buFont typeface="Wingdings" panose="05000000000000000000" pitchFamily="2" charset="2"/>
              <a:buNone/>
            </a:pPr>
            <a:endParaRPr lang="en-US" altLang="en-US" sz="11500" b="0" smtClean="0">
              <a:solidFill>
                <a:srgbClr val="0000CC"/>
              </a:solidFill>
              <a:latin typeface="Goudy Old Style" panose="02020502050305020303" pitchFamily="18" charset="0"/>
            </a:endParaRPr>
          </a:p>
          <a:p>
            <a:pPr algn="ctr" eaLnBrk="1" hangingPunct="1">
              <a:buFont typeface="Wingdings" panose="05000000000000000000" pitchFamily="2" charset="2"/>
              <a:buNone/>
            </a:pPr>
            <a:r>
              <a:rPr lang="en-US" altLang="en-US" sz="11500" b="0" smtClean="0">
                <a:solidFill>
                  <a:srgbClr val="0000CC"/>
                </a:solidFill>
                <a:latin typeface="Goudy Old Style" panose="02020502050305020303" pitchFamily="18" charset="0"/>
              </a:rPr>
              <a:t>Pleasant Stay!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checkerboard(across)">
                                      <p:cBhvr>
                                        <p:cTn id="7" dur="500"/>
                                        <p:tgtEl>
                                          <p:spTgt spid="307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ChangeArrowheads="1"/>
          </p:cNvSpPr>
          <p:nvPr/>
        </p:nvSpPr>
        <p:spPr bwMode="auto">
          <a:xfrm>
            <a:off x="704850" y="762000"/>
            <a:ext cx="7732713"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200" b="1">
                <a:latin typeface="Colonna MT" panose="04020805060202030203" pitchFamily="82" charset="0"/>
              </a:rPr>
              <a:t>Thank you </a:t>
            </a:r>
          </a:p>
          <a:p>
            <a:pPr algn="ctr" eaLnBrk="1" hangingPunct="1"/>
            <a:r>
              <a:rPr lang="en-US" altLang="en-US" sz="7200" b="1">
                <a:solidFill>
                  <a:srgbClr val="FF33CC"/>
                </a:solidFill>
                <a:latin typeface="Colonna MT" panose="04020805060202030203" pitchFamily="82" charset="0"/>
              </a:rPr>
              <a:t>The Best of Life for </a:t>
            </a:r>
          </a:p>
          <a:p>
            <a:pPr algn="ctr" eaLnBrk="1" hangingPunct="1"/>
            <a:r>
              <a:rPr lang="en-US" altLang="en-US" sz="7200" b="1">
                <a:solidFill>
                  <a:srgbClr val="FF33CC"/>
                </a:solidFill>
                <a:latin typeface="Colonna MT" panose="04020805060202030203" pitchFamily="82" charset="0"/>
              </a:rPr>
              <a:t>You All!</a:t>
            </a:r>
          </a:p>
          <a:p>
            <a:pPr algn="ctr" eaLnBrk="1" hangingPunct="1"/>
            <a:r>
              <a:rPr lang="en-US" altLang="en-US" sz="7200" b="1">
                <a:latin typeface="Colonna MT" panose="04020805060202030203" pitchFamily="82" charset="0"/>
              </a:rPr>
              <a:t>Abera Demsis </a:t>
            </a:r>
            <a:r>
              <a:rPr lang="en-US" altLang="en-US" sz="2800" b="1">
                <a:latin typeface="Colonna MT" panose="04020805060202030203" pitchFamily="82" charset="0"/>
              </a:rPr>
              <a:t>(PhD)</a:t>
            </a:r>
            <a:endParaRPr lang="en-US" altLang="en-US" sz="7200" b="1">
              <a:latin typeface="Colonna MT" panose="04020805060202030203" pitchFamily="82" charset="0"/>
            </a:endParaRPr>
          </a:p>
          <a:p>
            <a:pPr algn="ctr" eaLnBrk="1" hangingPunct="1"/>
            <a:r>
              <a:rPr lang="en-US" altLang="en-US" sz="4400" b="1">
                <a:latin typeface="Colonna MT" panose="04020805060202030203" pitchFamily="82" charset="0"/>
                <a:hlinkClick r:id="rId2"/>
              </a:rPr>
              <a:t>abexdd2006@gmail.com</a:t>
            </a:r>
            <a:r>
              <a:rPr lang="en-US" altLang="en-US" sz="4400" b="1">
                <a:latin typeface="Colonna MT" panose="04020805060202030203" pitchFamily="82" charset="0"/>
              </a:rPr>
              <a:t> </a:t>
            </a:r>
          </a:p>
          <a:p>
            <a:pPr algn="ctr" eaLnBrk="1" hangingPunct="1"/>
            <a:r>
              <a:rPr lang="en-US" altLang="en-US" sz="4400" b="1">
                <a:latin typeface="Colonna MT" panose="04020805060202030203" pitchFamily="82" charset="0"/>
              </a:rPr>
              <a:t>+251911336043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anim calcmode="lin" valueType="num">
                                      <p:cBhvr additive="base">
                                        <p:cTn id="7" dur="500" fill="hold"/>
                                        <p:tgtEl>
                                          <p:spTgt spid="297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7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9700">
                                            <p:txEl>
                                              <p:pRg st="1" end="1"/>
                                            </p:txEl>
                                          </p:spTgt>
                                        </p:tgtEl>
                                        <p:attrNameLst>
                                          <p:attrName>style.visibility</p:attrName>
                                        </p:attrNameLst>
                                      </p:cBhvr>
                                      <p:to>
                                        <p:strVal val="visible"/>
                                      </p:to>
                                    </p:set>
                                    <p:anim calcmode="lin" valueType="num">
                                      <p:cBhvr additive="base">
                                        <p:cTn id="13" dur="500" fill="hold"/>
                                        <p:tgtEl>
                                          <p:spTgt spid="2970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700">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9700">
                                            <p:txEl>
                                              <p:pRg st="2" end="2"/>
                                            </p:txEl>
                                          </p:spTgt>
                                        </p:tgtEl>
                                        <p:attrNameLst>
                                          <p:attrName>style.visibility</p:attrName>
                                        </p:attrNameLst>
                                      </p:cBhvr>
                                      <p:to>
                                        <p:strVal val="visible"/>
                                      </p:to>
                                    </p:set>
                                    <p:anim calcmode="lin" valueType="num">
                                      <p:cBhvr additive="base">
                                        <p:cTn id="17" dur="500" fill="hold"/>
                                        <p:tgtEl>
                                          <p:spTgt spid="29700">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700">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9700">
                                            <p:txEl>
                                              <p:pRg st="3" end="3"/>
                                            </p:txEl>
                                          </p:spTgt>
                                        </p:tgtEl>
                                        <p:attrNameLst>
                                          <p:attrName>style.visibility</p:attrName>
                                        </p:attrNameLst>
                                      </p:cBhvr>
                                      <p:to>
                                        <p:strVal val="visible"/>
                                      </p:to>
                                    </p:set>
                                    <p:anim calcmode="lin" valueType="num">
                                      <p:cBhvr additive="base">
                                        <p:cTn id="21" dur="500" fill="hold"/>
                                        <p:tgtEl>
                                          <p:spTgt spid="29700">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9700">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9700">
                                            <p:txEl>
                                              <p:pRg st="4" end="4"/>
                                            </p:txEl>
                                          </p:spTgt>
                                        </p:tgtEl>
                                        <p:attrNameLst>
                                          <p:attrName>style.visibility</p:attrName>
                                        </p:attrNameLst>
                                      </p:cBhvr>
                                      <p:to>
                                        <p:strVal val="visible"/>
                                      </p:to>
                                    </p:set>
                                    <p:anim calcmode="lin" valueType="num">
                                      <p:cBhvr additive="base">
                                        <p:cTn id="25" dur="500" fill="hold"/>
                                        <p:tgtEl>
                                          <p:spTgt spid="2970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700">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9700">
                                            <p:txEl>
                                              <p:pRg st="5" end="5"/>
                                            </p:txEl>
                                          </p:spTgt>
                                        </p:tgtEl>
                                        <p:attrNameLst>
                                          <p:attrName>style.visibility</p:attrName>
                                        </p:attrNameLst>
                                      </p:cBhvr>
                                      <p:to>
                                        <p:strVal val="visible"/>
                                      </p:to>
                                    </p:set>
                                    <p:anim calcmode="lin" valueType="num">
                                      <p:cBhvr additive="base">
                                        <p:cTn id="29" dur="500" fill="hold"/>
                                        <p:tgtEl>
                                          <p:spTgt spid="29700">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970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152400" y="457200"/>
            <a:ext cx="8839200" cy="762000"/>
          </a:xfrm>
          <a:ln>
            <a:solidFill>
              <a:schemeClr val="accent1"/>
            </a:solidFill>
            <a:miter lim="800000"/>
            <a:headEnd/>
            <a:tailEnd/>
          </a:ln>
        </p:spPr>
        <p:txBody>
          <a:bodyPr/>
          <a:lstStyle/>
          <a:p>
            <a:pPr eaLnBrk="1" hangingPunct="1"/>
            <a:r>
              <a:rPr lang="en-US" altLang="en-US" sz="4800" smtClean="0">
                <a:solidFill>
                  <a:srgbClr val="3333FF"/>
                </a:solidFill>
                <a:latin typeface="Copperplate Gothic Bold" panose="020E0705020206020404" pitchFamily="34" charset="0"/>
              </a:rPr>
              <a:t>EXAMPLE: Thermo Scale</a:t>
            </a:r>
          </a:p>
        </p:txBody>
      </p:sp>
      <p:graphicFrame>
        <p:nvGraphicFramePr>
          <p:cNvPr id="7170" name="Content Placeholder 4"/>
          <p:cNvGraphicFramePr>
            <a:graphicFrameLocks noGrp="1"/>
          </p:cNvGraphicFramePr>
          <p:nvPr>
            <p:ph idx="1"/>
          </p:nvPr>
        </p:nvGraphicFramePr>
        <p:xfrm>
          <a:off x="225425" y="1219200"/>
          <a:ext cx="8455025" cy="5610225"/>
        </p:xfrm>
        <a:graphic>
          <a:graphicData uri="http://schemas.openxmlformats.org/presentationml/2006/ole">
            <mc:AlternateContent xmlns:mc="http://schemas.openxmlformats.org/markup-compatibility/2006">
              <mc:Choice xmlns:v="urn:schemas-microsoft-com:vml" Requires="v">
                <p:oleObj spid="_x0000_s4106" name="Chart" r:id="rId3" imgW="7981882" imgH="4962459" progId="Excel.Chart.8">
                  <p:embed/>
                </p:oleObj>
              </mc:Choice>
              <mc:Fallback>
                <p:oleObj name="Chart" r:id="rId3" imgW="7981882" imgH="4962459" progId="Excel.Chart.8">
                  <p:embed/>
                  <p:pic>
                    <p:nvPicPr>
                      <p:cNvPr id="0" name="Content Placeholder 4"/>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425" y="1219200"/>
                        <a:ext cx="8455025" cy="5610225"/>
                      </a:xfrm>
                      <a:prstGeom prst="rect">
                        <a:avLst/>
                      </a:prstGeom>
                    </p:spPr>
                  </p:pic>
                </p:oleObj>
              </mc:Fallback>
            </mc:AlternateContent>
          </a:graphicData>
        </a:graphic>
      </p:graphicFrame>
      <p:sp>
        <p:nvSpPr>
          <p:cNvPr id="5" name="Rectangle 4"/>
          <p:cNvSpPr/>
          <p:nvPr/>
        </p:nvSpPr>
        <p:spPr>
          <a:xfrm rot="18417980">
            <a:off x="1227138" y="6000750"/>
            <a:ext cx="1219200" cy="4381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3200" b="1" dirty="0" err="1"/>
              <a:t>LSP</a:t>
            </a:r>
            <a:endParaRPr lang="en-US" sz="2400" b="1" dirty="0"/>
          </a:p>
        </p:txBody>
      </p:sp>
      <p:sp>
        <p:nvSpPr>
          <p:cNvPr id="6" name="Rectangle 5"/>
          <p:cNvSpPr/>
          <p:nvPr/>
        </p:nvSpPr>
        <p:spPr>
          <a:xfrm rot="18417980">
            <a:off x="2037556" y="5987257"/>
            <a:ext cx="1328737" cy="4381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800" b="1" dirty="0"/>
              <a:t>MGMT</a:t>
            </a:r>
            <a:endParaRPr lang="en-US" sz="2400" b="1" dirty="0"/>
          </a:p>
        </p:txBody>
      </p:sp>
      <p:sp>
        <p:nvSpPr>
          <p:cNvPr id="7" name="Rectangle 6"/>
          <p:cNvSpPr/>
          <p:nvPr/>
        </p:nvSpPr>
        <p:spPr>
          <a:xfrm rot="18417980">
            <a:off x="3064669" y="6001544"/>
            <a:ext cx="1189037" cy="56197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400" b="1" dirty="0"/>
              <a:t>EI</a:t>
            </a:r>
            <a:endParaRPr lang="en-US" sz="2000" b="1" dirty="0"/>
          </a:p>
        </p:txBody>
      </p:sp>
      <p:sp>
        <p:nvSpPr>
          <p:cNvPr id="8" name="Rectangle 7"/>
          <p:cNvSpPr/>
          <p:nvPr/>
        </p:nvSpPr>
        <p:spPr>
          <a:xfrm rot="18417980">
            <a:off x="4142581" y="6087269"/>
            <a:ext cx="1198563" cy="5175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400" b="1" dirty="0" err="1"/>
              <a:t>C&amp;M</a:t>
            </a:r>
            <a:endParaRPr lang="en-US" sz="2000" b="1" dirty="0"/>
          </a:p>
        </p:txBody>
      </p:sp>
      <p:sp>
        <p:nvSpPr>
          <p:cNvPr id="9" name="Rectangle 8"/>
          <p:cNvSpPr/>
          <p:nvPr/>
        </p:nvSpPr>
        <p:spPr>
          <a:xfrm rot="18417980">
            <a:off x="4960938" y="6038850"/>
            <a:ext cx="1219200" cy="4381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000" b="1" dirty="0"/>
              <a:t>TEAM Bldg</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17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0"/>
            <a:ext cx="9144000" cy="1066800"/>
          </a:xfrm>
          <a:solidFill>
            <a:schemeClr val="bg2"/>
          </a:solidFill>
        </p:spPr>
        <p:txBody>
          <a:bodyPr>
            <a:normAutofit fontScale="90000"/>
          </a:bodyPr>
          <a:lstStyle/>
          <a:p>
            <a:pPr>
              <a:defRPr/>
            </a:pPr>
            <a:r>
              <a:rPr lang="en-US" sz="3200" dirty="0" smtClean="0">
                <a:latin typeface="Arial Narrow" pitchFamily="34" charset="0"/>
              </a:rPr>
              <a:t/>
            </a:r>
            <a:br>
              <a:rPr lang="en-US" sz="3200" dirty="0" smtClean="0">
                <a:latin typeface="Arial Narrow" pitchFamily="34" charset="0"/>
              </a:rPr>
            </a:br>
            <a:r>
              <a:rPr lang="en-US" sz="100" dirty="0" smtClean="0">
                <a:latin typeface="Arial Narrow" pitchFamily="34" charset="0"/>
              </a:rPr>
              <a:t/>
            </a:r>
            <a:br>
              <a:rPr lang="en-US" sz="100" dirty="0" smtClean="0">
                <a:latin typeface="Arial Narrow" pitchFamily="34" charset="0"/>
              </a:rPr>
            </a:br>
            <a:r>
              <a:rPr lang="en-US" sz="3600" dirty="0" smtClean="0">
                <a:solidFill>
                  <a:srgbClr val="0000CC"/>
                </a:solidFill>
                <a:latin typeface="Arial Narrow" pitchFamily="34" charset="0"/>
              </a:rPr>
              <a:t>How do you rate your knowledge and skills in the </a:t>
            </a:r>
            <a:r>
              <a:rPr lang="en-US" sz="3600" dirty="0" smtClean="0">
                <a:latin typeface="Arial Narrow" pitchFamily="34" charset="0"/>
              </a:rPr>
              <a:t>following areas? </a:t>
            </a:r>
            <a:r>
              <a:rPr lang="en-US" sz="2400" dirty="0" smtClean="0">
                <a:latin typeface="Arial Narrow" pitchFamily="34" charset="0"/>
              </a:rPr>
              <a:t>Please tick (√) the column most applicable to you:</a:t>
            </a:r>
            <a:r>
              <a:rPr lang="en-US" sz="3200" dirty="0" smtClean="0">
                <a:latin typeface="Arial Narrow" pitchFamily="34" charset="0"/>
              </a:rPr>
              <a:t/>
            </a:r>
            <a:br>
              <a:rPr lang="en-US" sz="3200" dirty="0" smtClean="0">
                <a:latin typeface="Arial Narrow" pitchFamily="34" charset="0"/>
              </a:rPr>
            </a:br>
            <a:endParaRPr lang="en-US" sz="3200" dirty="0" smtClean="0">
              <a:latin typeface="Arial Narrow" pitchFamily="34" charset="0"/>
            </a:endParaRPr>
          </a:p>
        </p:txBody>
      </p:sp>
      <p:graphicFrame>
        <p:nvGraphicFramePr>
          <p:cNvPr id="5" name="Content Placeholder 4"/>
          <p:cNvGraphicFramePr>
            <a:graphicFrameLocks noGrp="1"/>
          </p:cNvGraphicFramePr>
          <p:nvPr>
            <p:ph idx="1"/>
          </p:nvPr>
        </p:nvGraphicFramePr>
        <p:xfrm>
          <a:off x="152400" y="990600"/>
          <a:ext cx="8915400" cy="5805488"/>
        </p:xfrm>
        <a:graphic>
          <a:graphicData uri="http://schemas.openxmlformats.org/drawingml/2006/table">
            <a:tbl>
              <a:tblPr firstRow="1" bandRow="1">
                <a:tableStyleId>{5940675A-B579-460E-94D1-54222C63F5DA}</a:tableStyleId>
              </a:tblPr>
              <a:tblGrid>
                <a:gridCol w="3962400"/>
                <a:gridCol w="1005723"/>
                <a:gridCol w="796143"/>
                <a:gridCol w="1109440"/>
                <a:gridCol w="811983"/>
                <a:gridCol w="1229711"/>
              </a:tblGrid>
              <a:tr h="701028">
                <a:tc>
                  <a:txBody>
                    <a:bodyPr/>
                    <a:lstStyle/>
                    <a:p>
                      <a:r>
                        <a:rPr lang="en-US" sz="3200" b="1" dirty="0" smtClean="0">
                          <a:latin typeface="Arial Narrow" pitchFamily="34" charset="0"/>
                        </a:rPr>
                        <a:t>Training components</a:t>
                      </a:r>
                      <a:endParaRPr lang="en-US" sz="1200" b="1" dirty="0">
                        <a:latin typeface="Arial Narrow" pitchFamily="34" charset="0"/>
                      </a:endParaRPr>
                    </a:p>
                  </a:txBody>
                  <a:tcPr marT="45719" marB="45719">
                    <a:solidFill>
                      <a:srgbClr val="FFC000"/>
                    </a:solidFill>
                  </a:tcPr>
                </a:tc>
                <a:tc>
                  <a:txBody>
                    <a:bodyPr/>
                    <a:lstStyle/>
                    <a:p>
                      <a:pPr marL="0" marR="0" algn="just">
                        <a:spcBef>
                          <a:spcPts val="0"/>
                        </a:spcBef>
                        <a:spcAft>
                          <a:spcPts val="0"/>
                        </a:spcAft>
                      </a:pPr>
                      <a:r>
                        <a:rPr lang="en-US" sz="2000" b="1" dirty="0" smtClean="0">
                          <a:latin typeface="Times New Roman"/>
                          <a:ea typeface="Times New Roman"/>
                          <a:cs typeface="Times New Roman"/>
                        </a:rPr>
                        <a:t>Highly </a:t>
                      </a:r>
                      <a:r>
                        <a:rPr lang="en-US" sz="1600" b="1" dirty="0" smtClean="0">
                          <a:latin typeface="Times New Roman"/>
                          <a:ea typeface="Times New Roman"/>
                          <a:cs typeface="Times New Roman"/>
                        </a:rPr>
                        <a:t>Adequate</a:t>
                      </a:r>
                      <a:endParaRPr lang="en-US" sz="2000" dirty="0">
                        <a:latin typeface="Times New Roman"/>
                        <a:ea typeface="Times New Roman"/>
                        <a:cs typeface="Times New Roman"/>
                      </a:endParaRPr>
                    </a:p>
                  </a:txBody>
                  <a:tcPr marL="68580" marR="68580" marT="0" marB="0">
                    <a:solidFill>
                      <a:srgbClr val="FFC000"/>
                    </a:solidFill>
                  </a:tcPr>
                </a:tc>
                <a:tc>
                  <a:txBody>
                    <a:bodyPr/>
                    <a:lstStyle/>
                    <a:p>
                      <a:r>
                        <a:rPr lang="en-US" sz="2000" b="1" dirty="0" smtClean="0">
                          <a:latin typeface="Times New Roman"/>
                          <a:ea typeface="Times New Roman"/>
                          <a:cs typeface="Times New Roman"/>
                        </a:rPr>
                        <a:t>Adequate</a:t>
                      </a:r>
                      <a:endParaRPr lang="en-US" sz="1800" dirty="0"/>
                    </a:p>
                  </a:txBody>
                  <a:tcPr marT="45719" marB="45719">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Times New Roman"/>
                          <a:ea typeface="Times New Roman"/>
                          <a:cs typeface="Times New Roman"/>
                        </a:rPr>
                        <a:t>Fairly </a:t>
                      </a:r>
                      <a:r>
                        <a:rPr lang="en-US" sz="1600" b="1" dirty="0" smtClean="0">
                          <a:latin typeface="Times New Roman"/>
                          <a:ea typeface="Times New Roman"/>
                          <a:cs typeface="Times New Roman"/>
                        </a:rPr>
                        <a:t>Adequate</a:t>
                      </a:r>
                      <a:endParaRPr lang="en-US" sz="1800" dirty="0"/>
                    </a:p>
                  </a:txBody>
                  <a:tcPr marT="45719" marB="45719">
                    <a:solidFill>
                      <a:srgbClr val="FFC000"/>
                    </a:solidFill>
                  </a:tcPr>
                </a:tc>
                <a:tc>
                  <a:txBody>
                    <a:bodyPr/>
                    <a:lstStyle/>
                    <a:p>
                      <a:r>
                        <a:rPr lang="en-US" sz="2000" b="1" kern="1200" dirty="0" smtClean="0">
                          <a:solidFill>
                            <a:schemeClr val="tx1"/>
                          </a:solidFill>
                          <a:latin typeface="+mn-lt"/>
                          <a:ea typeface="+mn-ea"/>
                          <a:cs typeface="+mn-cs"/>
                        </a:rPr>
                        <a:t>I</a:t>
                      </a:r>
                      <a:r>
                        <a:rPr lang="en-US" sz="1600" b="1" kern="1200" dirty="0" smtClean="0">
                          <a:solidFill>
                            <a:schemeClr val="tx1"/>
                          </a:solidFill>
                          <a:latin typeface="+mn-lt"/>
                          <a:ea typeface="+mn-ea"/>
                          <a:cs typeface="+mn-cs"/>
                        </a:rPr>
                        <a:t>nadequate</a:t>
                      </a:r>
                      <a:endParaRPr lang="en-US" sz="1600" dirty="0"/>
                    </a:p>
                  </a:txBody>
                  <a:tcPr marT="45719" marB="45719">
                    <a:solidFill>
                      <a:srgbClr val="FFC000"/>
                    </a:solidFill>
                  </a:tcPr>
                </a:tc>
                <a:tc>
                  <a:txBody>
                    <a:bodyPr/>
                    <a:lstStyle/>
                    <a:p>
                      <a:r>
                        <a:rPr lang="en-US" sz="1600" b="1" dirty="0" smtClean="0">
                          <a:latin typeface="Times New Roman"/>
                          <a:ea typeface="Times New Roman"/>
                          <a:cs typeface="Times New Roman"/>
                        </a:rPr>
                        <a:t>Highly </a:t>
                      </a:r>
                      <a:r>
                        <a:rPr lang="en-US" sz="1600" b="1" kern="1200" dirty="0" smtClean="0">
                          <a:solidFill>
                            <a:schemeClr val="tx1"/>
                          </a:solidFill>
                          <a:latin typeface="+mn-lt"/>
                          <a:ea typeface="+mn-ea"/>
                          <a:cs typeface="+mn-cs"/>
                        </a:rPr>
                        <a:t>Inadequ</a:t>
                      </a:r>
                      <a:r>
                        <a:rPr lang="en-US" sz="1400" b="1" kern="1200" dirty="0" smtClean="0">
                          <a:solidFill>
                            <a:schemeClr val="tx1"/>
                          </a:solidFill>
                          <a:latin typeface="+mn-lt"/>
                          <a:ea typeface="+mn-ea"/>
                          <a:cs typeface="+mn-cs"/>
                        </a:rPr>
                        <a:t>ate</a:t>
                      </a:r>
                      <a:r>
                        <a:rPr lang="en-US" sz="1400" b="1" dirty="0" smtClean="0">
                          <a:latin typeface="Times New Roman"/>
                          <a:ea typeface="Times New Roman"/>
                          <a:cs typeface="Times New Roman"/>
                        </a:rPr>
                        <a:t> </a:t>
                      </a:r>
                      <a:endParaRPr lang="en-US" sz="1600" dirty="0"/>
                    </a:p>
                  </a:txBody>
                  <a:tcPr marT="45719" marB="45719">
                    <a:solidFill>
                      <a:srgbClr val="FFC000"/>
                    </a:solidFill>
                  </a:tcPr>
                </a:tc>
              </a:tr>
              <a:tr h="457192">
                <a:tc>
                  <a:txBody>
                    <a:bodyPr/>
                    <a:lstStyle/>
                    <a:p>
                      <a:pPr marL="0" indent="0" algn="l" defTabSz="914400" rtl="0" eaLnBrk="1" latinLnBrk="0" hangingPunct="1">
                        <a:lnSpc>
                          <a:spcPct val="100000"/>
                        </a:lnSpc>
                        <a:buFont typeface="Arial" pitchFamily="34" charset="0"/>
                        <a:buNone/>
                        <a:defRPr/>
                      </a:pPr>
                      <a:r>
                        <a:rPr lang="en-US" sz="2400" b="1" u="none" kern="1200" dirty="0" smtClean="0">
                          <a:solidFill>
                            <a:srgbClr val="0000CC"/>
                          </a:solidFill>
                          <a:effectLst>
                            <a:outerShdw blurRad="38100" dist="38100" dir="2700000" algn="tl">
                              <a:srgbClr val="000000">
                                <a:alpha val="43137"/>
                              </a:srgbClr>
                            </a:outerShdw>
                          </a:effectLst>
                          <a:latin typeface="Goudy Old Style" pitchFamily="18" charset="0"/>
                          <a:ea typeface="+mn-ea"/>
                          <a:cs typeface="+mn-cs"/>
                        </a:rPr>
                        <a:t>Leadership Concepts, </a:t>
                      </a:r>
                    </a:p>
                  </a:txBody>
                  <a:tcPr marT="45719" marB="45719">
                    <a:blipFill>
                      <a:blip r:embed="rId2"/>
                      <a:tile tx="0" ty="0" sx="100000" sy="100000" flip="none" algn="tl"/>
                    </a:blipFill>
                  </a:tcPr>
                </a:tc>
                <a:tc>
                  <a:txBody>
                    <a:bodyPr/>
                    <a:lstStyle/>
                    <a:p>
                      <a:endParaRPr lang="en-US" sz="1800"/>
                    </a:p>
                  </a:txBody>
                  <a:tcPr marT="45719" marB="45719">
                    <a:blipFill>
                      <a:blip r:embed="rId2"/>
                      <a:tile tx="0" ty="0" sx="100000" sy="100000" flip="none" algn="tl"/>
                    </a:blipFill>
                  </a:tcPr>
                </a:tc>
                <a:tc>
                  <a:txBody>
                    <a:bodyPr/>
                    <a:lstStyle/>
                    <a:p>
                      <a:endParaRPr lang="en-US" sz="1800"/>
                    </a:p>
                  </a:txBody>
                  <a:tcPr marT="45719" marB="45719">
                    <a:blipFill>
                      <a:blip r:embed="rId2"/>
                      <a:tile tx="0" ty="0" sx="100000" sy="100000" flip="none" algn="tl"/>
                    </a:blipFill>
                  </a:tcPr>
                </a:tc>
                <a:tc>
                  <a:txBody>
                    <a:bodyPr/>
                    <a:lstStyle/>
                    <a:p>
                      <a:endParaRPr lang="en-US" sz="1800"/>
                    </a:p>
                  </a:txBody>
                  <a:tcPr marT="45719" marB="45719">
                    <a:blipFill>
                      <a:blip r:embed="rId2"/>
                      <a:tile tx="0" ty="0" sx="100000" sy="100000" flip="none" algn="tl"/>
                    </a:blipFill>
                  </a:tcPr>
                </a:tc>
                <a:tc>
                  <a:txBody>
                    <a:bodyPr/>
                    <a:lstStyle/>
                    <a:p>
                      <a:endParaRPr lang="en-US" sz="1800"/>
                    </a:p>
                  </a:txBody>
                  <a:tcPr marT="45719" marB="45719">
                    <a:blipFill>
                      <a:blip r:embed="rId2"/>
                      <a:tile tx="0" ty="0" sx="100000" sy="100000" flip="none" algn="tl"/>
                    </a:blipFill>
                  </a:tcPr>
                </a:tc>
                <a:tc>
                  <a:txBody>
                    <a:bodyPr/>
                    <a:lstStyle/>
                    <a:p>
                      <a:endParaRPr lang="en-US" sz="1800"/>
                    </a:p>
                  </a:txBody>
                  <a:tcPr marT="45719" marB="45719">
                    <a:blipFill>
                      <a:blip r:embed="rId2"/>
                      <a:tile tx="0" ty="0" sx="100000" sy="100000" flip="none" algn="tl"/>
                    </a:blipFill>
                  </a:tcPr>
                </a:tc>
              </a:tr>
              <a:tr h="457192">
                <a:tc>
                  <a:txBody>
                    <a:bodyPr/>
                    <a:lstStyle/>
                    <a:p>
                      <a:pPr marL="0" indent="0" algn="l" defTabSz="914400" rtl="0" eaLnBrk="1" latinLnBrk="0" hangingPunct="1">
                        <a:lnSpc>
                          <a:spcPct val="100000"/>
                        </a:lnSpc>
                        <a:buFont typeface="Arial" pitchFamily="34" charset="0"/>
                        <a:buNone/>
                      </a:pPr>
                      <a:r>
                        <a:rPr lang="en-US" sz="2400" b="1" u="none" kern="1200" dirty="0" smtClean="0">
                          <a:solidFill>
                            <a:srgbClr val="0000CC"/>
                          </a:solidFill>
                          <a:effectLst>
                            <a:outerShdw blurRad="38100" dist="38100" dir="2700000" algn="tl">
                              <a:srgbClr val="000000">
                                <a:alpha val="43137"/>
                              </a:srgbClr>
                            </a:outerShdw>
                          </a:effectLst>
                          <a:latin typeface="Goudy Old Style" pitchFamily="18" charset="0"/>
                          <a:ea typeface="+mn-ea"/>
                          <a:cs typeface="+mn-cs"/>
                        </a:rPr>
                        <a:t>Leadership practices, </a:t>
                      </a:r>
                    </a:p>
                  </a:txBody>
                  <a:tcPr marT="45719" marB="45719">
                    <a:blipFill>
                      <a:blip r:embed="rId2"/>
                      <a:tile tx="0" ty="0" sx="100000" sy="100000" flip="none" algn="tl"/>
                    </a:blipFill>
                  </a:tcPr>
                </a:tc>
                <a:tc>
                  <a:txBody>
                    <a:bodyPr/>
                    <a:lstStyle/>
                    <a:p>
                      <a:endParaRPr lang="en-US" sz="1800"/>
                    </a:p>
                  </a:txBody>
                  <a:tcPr marT="45719" marB="45719">
                    <a:blipFill>
                      <a:blip r:embed="rId2"/>
                      <a:tile tx="0" ty="0" sx="100000" sy="100000" flip="none" algn="tl"/>
                    </a:blipFill>
                  </a:tcPr>
                </a:tc>
                <a:tc>
                  <a:txBody>
                    <a:bodyPr/>
                    <a:lstStyle/>
                    <a:p>
                      <a:endParaRPr lang="en-US" sz="1800"/>
                    </a:p>
                  </a:txBody>
                  <a:tcPr marT="45719" marB="45719">
                    <a:blipFill>
                      <a:blip r:embed="rId2"/>
                      <a:tile tx="0" ty="0" sx="100000" sy="100000" flip="none" algn="tl"/>
                    </a:blipFill>
                  </a:tcPr>
                </a:tc>
                <a:tc>
                  <a:txBody>
                    <a:bodyPr/>
                    <a:lstStyle/>
                    <a:p>
                      <a:endParaRPr lang="en-US" sz="1800" dirty="0"/>
                    </a:p>
                  </a:txBody>
                  <a:tcPr marT="45719" marB="45719">
                    <a:blipFill>
                      <a:blip r:embed="rId2"/>
                      <a:tile tx="0" ty="0" sx="100000" sy="100000" flip="none" algn="tl"/>
                    </a:blipFill>
                  </a:tcPr>
                </a:tc>
                <a:tc>
                  <a:txBody>
                    <a:bodyPr/>
                    <a:lstStyle/>
                    <a:p>
                      <a:endParaRPr lang="en-US" sz="1800" dirty="0"/>
                    </a:p>
                  </a:txBody>
                  <a:tcPr marT="45719" marB="45719">
                    <a:blipFill>
                      <a:blip r:embed="rId2"/>
                      <a:tile tx="0" ty="0" sx="100000" sy="100000" flip="none" algn="tl"/>
                    </a:blipFill>
                  </a:tcPr>
                </a:tc>
                <a:tc>
                  <a:txBody>
                    <a:bodyPr/>
                    <a:lstStyle/>
                    <a:p>
                      <a:endParaRPr lang="en-US" sz="1800" dirty="0"/>
                    </a:p>
                  </a:txBody>
                  <a:tcPr marT="45719" marB="45719">
                    <a:blipFill>
                      <a:blip r:embed="rId2"/>
                      <a:tile tx="0" ty="0" sx="100000" sy="100000" flip="none" algn="tl"/>
                    </a:blipFill>
                  </a:tcPr>
                </a:tc>
              </a:tr>
              <a:tr h="457192">
                <a:tc>
                  <a:txBody>
                    <a:bodyPr/>
                    <a:lstStyle/>
                    <a:p>
                      <a:pPr marL="0" indent="0" algn="l" defTabSz="914400" rtl="0" eaLnBrk="1" latinLnBrk="0" hangingPunct="1">
                        <a:lnSpc>
                          <a:spcPct val="100000"/>
                        </a:lnSpc>
                        <a:buFont typeface="Arial" pitchFamily="34" charset="0"/>
                        <a:buNone/>
                      </a:pPr>
                      <a:r>
                        <a:rPr lang="en-US" sz="2400" b="1" u="none" kern="1200" dirty="0" smtClean="0">
                          <a:solidFill>
                            <a:srgbClr val="0000CC"/>
                          </a:solidFill>
                          <a:effectLst>
                            <a:outerShdw blurRad="38100" dist="38100" dir="2700000" algn="tl">
                              <a:srgbClr val="000000">
                                <a:alpha val="43137"/>
                              </a:srgbClr>
                            </a:outerShdw>
                          </a:effectLst>
                          <a:latin typeface="Goudy Old Style" pitchFamily="18" charset="0"/>
                          <a:ea typeface="+mn-ea"/>
                          <a:cs typeface="+mn-cs"/>
                        </a:rPr>
                        <a:t>Leadership Vs management</a:t>
                      </a:r>
                    </a:p>
                  </a:txBody>
                  <a:tcPr marT="45719" marB="45719">
                    <a:blipFill>
                      <a:blip r:embed="rId2"/>
                      <a:tile tx="0" ty="0" sx="100000" sy="100000" flip="none" algn="tl"/>
                    </a:blipFill>
                  </a:tcPr>
                </a:tc>
                <a:tc>
                  <a:txBody>
                    <a:bodyPr/>
                    <a:lstStyle/>
                    <a:p>
                      <a:endParaRPr lang="en-US" sz="1800"/>
                    </a:p>
                  </a:txBody>
                  <a:tcPr marT="45719" marB="45719">
                    <a:blipFill>
                      <a:blip r:embed="rId2"/>
                      <a:tile tx="0" ty="0" sx="100000" sy="100000" flip="none" algn="tl"/>
                    </a:blipFill>
                  </a:tcPr>
                </a:tc>
                <a:tc>
                  <a:txBody>
                    <a:bodyPr/>
                    <a:lstStyle/>
                    <a:p>
                      <a:endParaRPr lang="en-US" sz="1800"/>
                    </a:p>
                  </a:txBody>
                  <a:tcPr marT="45719" marB="45719">
                    <a:blipFill>
                      <a:blip r:embed="rId2"/>
                      <a:tile tx="0" ty="0" sx="100000" sy="100000" flip="none" algn="tl"/>
                    </a:blipFill>
                  </a:tcPr>
                </a:tc>
                <a:tc>
                  <a:txBody>
                    <a:bodyPr/>
                    <a:lstStyle/>
                    <a:p>
                      <a:endParaRPr lang="en-US" sz="1800" dirty="0"/>
                    </a:p>
                  </a:txBody>
                  <a:tcPr marT="45719" marB="45719">
                    <a:blipFill>
                      <a:blip r:embed="rId2"/>
                      <a:tile tx="0" ty="0" sx="100000" sy="100000" flip="none" algn="tl"/>
                    </a:blipFill>
                  </a:tcPr>
                </a:tc>
                <a:tc>
                  <a:txBody>
                    <a:bodyPr/>
                    <a:lstStyle/>
                    <a:p>
                      <a:endParaRPr lang="en-US" sz="1800" dirty="0"/>
                    </a:p>
                  </a:txBody>
                  <a:tcPr marT="45719" marB="45719">
                    <a:blipFill>
                      <a:blip r:embed="rId2"/>
                      <a:tile tx="0" ty="0" sx="100000" sy="100000" flip="none" algn="tl"/>
                    </a:blipFill>
                  </a:tcPr>
                </a:tc>
                <a:tc>
                  <a:txBody>
                    <a:bodyPr/>
                    <a:lstStyle/>
                    <a:p>
                      <a:endParaRPr lang="en-US" sz="1800" dirty="0"/>
                    </a:p>
                  </a:txBody>
                  <a:tcPr marT="45719" marB="45719">
                    <a:blipFill>
                      <a:blip r:embed="rId2"/>
                      <a:tile tx="0" ty="0" sx="100000" sy="100000" flip="none" algn="tl"/>
                    </a:blipFill>
                  </a:tcPr>
                </a:tc>
              </a:tr>
              <a:tr h="457192">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400" b="1" u="none" kern="1200" dirty="0" smtClean="0">
                          <a:solidFill>
                            <a:srgbClr val="0000CC"/>
                          </a:solidFill>
                          <a:effectLst>
                            <a:outerShdw blurRad="38100" dist="38100" dir="2700000" algn="tl">
                              <a:srgbClr val="000000">
                                <a:alpha val="43137"/>
                              </a:srgbClr>
                            </a:outerShdw>
                          </a:effectLst>
                          <a:latin typeface="Goudy Old Style" pitchFamily="18" charset="0"/>
                          <a:ea typeface="+mn-ea"/>
                          <a:cs typeface="+mn-cs"/>
                        </a:rPr>
                        <a:t>Leadership Theories</a:t>
                      </a:r>
                    </a:p>
                  </a:txBody>
                  <a:tcPr marT="45719" marB="45719">
                    <a:blipFill>
                      <a:blip r:embed="rId2"/>
                      <a:tile tx="0" ty="0" sx="100000" sy="100000" flip="none" algn="tl"/>
                    </a:blipFill>
                  </a:tcPr>
                </a:tc>
                <a:tc>
                  <a:txBody>
                    <a:bodyPr/>
                    <a:lstStyle/>
                    <a:p>
                      <a:endParaRPr lang="en-US" sz="1800"/>
                    </a:p>
                  </a:txBody>
                  <a:tcPr marT="45719" marB="45719">
                    <a:blipFill>
                      <a:blip r:embed="rId2"/>
                      <a:tile tx="0" ty="0" sx="100000" sy="100000" flip="none" algn="tl"/>
                    </a:blipFill>
                  </a:tcPr>
                </a:tc>
                <a:tc>
                  <a:txBody>
                    <a:bodyPr/>
                    <a:lstStyle/>
                    <a:p>
                      <a:endParaRPr lang="en-US" sz="1800"/>
                    </a:p>
                  </a:txBody>
                  <a:tcPr marT="45719" marB="45719">
                    <a:blipFill>
                      <a:blip r:embed="rId2"/>
                      <a:tile tx="0" ty="0" sx="100000" sy="100000" flip="none" algn="tl"/>
                    </a:blipFill>
                  </a:tcPr>
                </a:tc>
                <a:tc>
                  <a:txBody>
                    <a:bodyPr/>
                    <a:lstStyle/>
                    <a:p>
                      <a:endParaRPr lang="en-US" sz="1800" dirty="0"/>
                    </a:p>
                  </a:txBody>
                  <a:tcPr marT="45719" marB="45719">
                    <a:blipFill>
                      <a:blip r:embed="rId2"/>
                      <a:tile tx="0" ty="0" sx="100000" sy="100000" flip="none" algn="tl"/>
                    </a:blipFill>
                  </a:tcPr>
                </a:tc>
                <a:tc>
                  <a:txBody>
                    <a:bodyPr/>
                    <a:lstStyle/>
                    <a:p>
                      <a:endParaRPr lang="en-US" sz="1800"/>
                    </a:p>
                  </a:txBody>
                  <a:tcPr marT="45719" marB="45719">
                    <a:blipFill>
                      <a:blip r:embed="rId2"/>
                      <a:tile tx="0" ty="0" sx="100000" sy="100000" flip="none" algn="tl"/>
                    </a:blipFill>
                  </a:tcPr>
                </a:tc>
                <a:tc>
                  <a:txBody>
                    <a:bodyPr/>
                    <a:lstStyle/>
                    <a:p>
                      <a:endParaRPr lang="en-US" sz="1800" dirty="0"/>
                    </a:p>
                  </a:txBody>
                  <a:tcPr marT="45719" marB="45719">
                    <a:blipFill>
                      <a:blip r:embed="rId2"/>
                      <a:tile tx="0" ty="0" sx="100000" sy="100000" flip="none" algn="tl"/>
                    </a:blipFill>
                  </a:tcPr>
                </a:tc>
              </a:tr>
              <a:tr h="457192">
                <a:tc>
                  <a:txBody>
                    <a:bodyPr/>
                    <a:lstStyle/>
                    <a:p>
                      <a:pPr marL="0" indent="0" algn="l" defTabSz="914400" rtl="0" eaLnBrk="1" latinLnBrk="0" hangingPunct="1">
                        <a:lnSpc>
                          <a:spcPct val="100000"/>
                        </a:lnSpc>
                        <a:buFont typeface="Arial" pitchFamily="34" charset="0"/>
                        <a:buNone/>
                      </a:pPr>
                      <a:r>
                        <a:rPr lang="en-US" sz="2400" b="1" u="none" kern="1200" dirty="0" smtClean="0">
                          <a:solidFill>
                            <a:srgbClr val="0000CC"/>
                          </a:solidFill>
                          <a:effectLst>
                            <a:outerShdw blurRad="38100" dist="38100" dir="2700000" algn="tl">
                              <a:srgbClr val="000000">
                                <a:alpha val="43137"/>
                              </a:srgbClr>
                            </a:outerShdw>
                          </a:effectLst>
                          <a:latin typeface="Goudy Old Style" pitchFamily="18" charset="0"/>
                          <a:ea typeface="+mn-ea"/>
                          <a:cs typeface="+mn-cs"/>
                        </a:rPr>
                        <a:t>Transformational Leadership</a:t>
                      </a:r>
                    </a:p>
                  </a:txBody>
                  <a:tcPr marT="45719" marB="45719">
                    <a:blipFill>
                      <a:blip r:embed="rId2"/>
                      <a:tile tx="0" ty="0" sx="100000" sy="100000" flip="none" algn="tl"/>
                    </a:blipFill>
                  </a:tcPr>
                </a:tc>
                <a:tc>
                  <a:txBody>
                    <a:bodyPr/>
                    <a:lstStyle/>
                    <a:p>
                      <a:endParaRPr lang="en-US" sz="1800" dirty="0"/>
                    </a:p>
                  </a:txBody>
                  <a:tcPr marT="45719" marB="45719">
                    <a:blipFill>
                      <a:blip r:embed="rId2"/>
                      <a:tile tx="0" ty="0" sx="100000" sy="100000" flip="none" algn="tl"/>
                    </a:blipFill>
                  </a:tcPr>
                </a:tc>
                <a:tc>
                  <a:txBody>
                    <a:bodyPr/>
                    <a:lstStyle/>
                    <a:p>
                      <a:endParaRPr lang="en-US" sz="1800" dirty="0"/>
                    </a:p>
                  </a:txBody>
                  <a:tcPr marT="45719" marB="45719">
                    <a:blipFill>
                      <a:blip r:embed="rId2"/>
                      <a:tile tx="0" ty="0" sx="100000" sy="100000" flip="none" algn="tl"/>
                    </a:blipFill>
                  </a:tcPr>
                </a:tc>
                <a:tc>
                  <a:txBody>
                    <a:bodyPr/>
                    <a:lstStyle/>
                    <a:p>
                      <a:endParaRPr lang="en-US" sz="1800" dirty="0"/>
                    </a:p>
                  </a:txBody>
                  <a:tcPr marT="45719" marB="45719">
                    <a:blipFill>
                      <a:blip r:embed="rId2"/>
                      <a:tile tx="0" ty="0" sx="100000" sy="100000" flip="none" algn="tl"/>
                    </a:blipFill>
                  </a:tcPr>
                </a:tc>
                <a:tc>
                  <a:txBody>
                    <a:bodyPr/>
                    <a:lstStyle/>
                    <a:p>
                      <a:endParaRPr lang="en-US" sz="1800" dirty="0"/>
                    </a:p>
                  </a:txBody>
                  <a:tcPr marT="45719" marB="45719">
                    <a:blipFill>
                      <a:blip r:embed="rId2"/>
                      <a:tile tx="0" ty="0" sx="100000" sy="100000" flip="none" algn="tl"/>
                    </a:blipFill>
                  </a:tcPr>
                </a:tc>
                <a:tc>
                  <a:txBody>
                    <a:bodyPr/>
                    <a:lstStyle/>
                    <a:p>
                      <a:endParaRPr lang="en-US" sz="1800" dirty="0"/>
                    </a:p>
                  </a:txBody>
                  <a:tcPr marT="45719" marB="45719">
                    <a:blipFill>
                      <a:blip r:embed="rId2"/>
                      <a:tile tx="0" ty="0" sx="100000" sy="100000" flip="none" algn="tl"/>
                    </a:blipFill>
                  </a:tcPr>
                </a:tc>
              </a:tr>
              <a:tr h="457192">
                <a:tc>
                  <a:txBody>
                    <a:bodyPr/>
                    <a:lstStyle/>
                    <a:p>
                      <a:pPr marL="0" indent="0" algn="l" defTabSz="914400" rtl="0" eaLnBrk="1" latinLnBrk="0" hangingPunct="1">
                        <a:lnSpc>
                          <a:spcPct val="100000"/>
                        </a:lnSpc>
                        <a:buFont typeface="Arial" pitchFamily="34" charset="0"/>
                        <a:buNone/>
                      </a:pPr>
                      <a:r>
                        <a:rPr lang="en-US" sz="2400" b="1" u="none" kern="1200" dirty="0" smtClean="0">
                          <a:solidFill>
                            <a:srgbClr val="0000CC"/>
                          </a:solidFill>
                          <a:effectLst>
                            <a:outerShdw blurRad="38100" dist="38100" dir="2700000" algn="tl">
                              <a:srgbClr val="000000">
                                <a:alpha val="43137"/>
                              </a:srgbClr>
                            </a:outerShdw>
                          </a:effectLst>
                          <a:latin typeface="Goudy Old Style" pitchFamily="18" charset="0"/>
                          <a:ea typeface="+mn-ea"/>
                          <a:cs typeface="+mn-cs"/>
                        </a:rPr>
                        <a:t>Transactional Leadership</a:t>
                      </a:r>
                    </a:p>
                  </a:txBody>
                  <a:tcPr marT="45719" marB="45719">
                    <a:blipFill>
                      <a:blip r:embed="rId2"/>
                      <a:tile tx="0" ty="0" sx="100000" sy="100000" flip="none" algn="tl"/>
                    </a:blipFill>
                  </a:tcPr>
                </a:tc>
                <a:tc>
                  <a:txBody>
                    <a:bodyPr/>
                    <a:lstStyle/>
                    <a:p>
                      <a:endParaRPr lang="en-US" sz="1800" dirty="0"/>
                    </a:p>
                  </a:txBody>
                  <a:tcPr marT="45719" marB="45719">
                    <a:blipFill>
                      <a:blip r:embed="rId2"/>
                      <a:tile tx="0" ty="0" sx="100000" sy="100000" flip="none" algn="tl"/>
                    </a:blipFill>
                  </a:tcPr>
                </a:tc>
                <a:tc>
                  <a:txBody>
                    <a:bodyPr/>
                    <a:lstStyle/>
                    <a:p>
                      <a:endParaRPr lang="en-US" sz="1800" dirty="0"/>
                    </a:p>
                  </a:txBody>
                  <a:tcPr marT="45719" marB="45719">
                    <a:blipFill>
                      <a:blip r:embed="rId2"/>
                      <a:tile tx="0" ty="0" sx="100000" sy="100000" flip="none" algn="tl"/>
                    </a:blipFill>
                  </a:tcPr>
                </a:tc>
                <a:tc>
                  <a:txBody>
                    <a:bodyPr/>
                    <a:lstStyle/>
                    <a:p>
                      <a:endParaRPr lang="en-US" sz="1800"/>
                    </a:p>
                  </a:txBody>
                  <a:tcPr marT="45719" marB="45719">
                    <a:blipFill>
                      <a:blip r:embed="rId2"/>
                      <a:tile tx="0" ty="0" sx="100000" sy="100000" flip="none" algn="tl"/>
                    </a:blipFill>
                  </a:tcPr>
                </a:tc>
                <a:tc>
                  <a:txBody>
                    <a:bodyPr/>
                    <a:lstStyle/>
                    <a:p>
                      <a:endParaRPr lang="en-US" sz="1800" dirty="0"/>
                    </a:p>
                  </a:txBody>
                  <a:tcPr marT="45719" marB="45719">
                    <a:blipFill>
                      <a:blip r:embed="rId2"/>
                      <a:tile tx="0" ty="0" sx="100000" sy="100000" flip="none" algn="tl"/>
                    </a:blipFill>
                  </a:tcPr>
                </a:tc>
                <a:tc>
                  <a:txBody>
                    <a:bodyPr/>
                    <a:lstStyle/>
                    <a:p>
                      <a:endParaRPr lang="en-US" sz="1800" dirty="0"/>
                    </a:p>
                  </a:txBody>
                  <a:tcPr marT="45719" marB="45719">
                    <a:blipFill>
                      <a:blip r:embed="rId2"/>
                      <a:tile tx="0" ty="0" sx="100000" sy="100000" flip="none" algn="tl"/>
                    </a:blipFill>
                  </a:tcPr>
                </a:tc>
              </a:tr>
              <a:tr h="457192">
                <a:tc>
                  <a:txBody>
                    <a:bodyPr/>
                    <a:lstStyle/>
                    <a:p>
                      <a:pPr marL="0" indent="0" algn="l" defTabSz="914400" rtl="0" eaLnBrk="1" latinLnBrk="0" hangingPunct="1">
                        <a:lnSpc>
                          <a:spcPct val="100000"/>
                        </a:lnSpc>
                        <a:buFont typeface="Arial" pitchFamily="34" charset="0"/>
                        <a:buNone/>
                      </a:pPr>
                      <a:r>
                        <a:rPr lang="en-US" sz="2400" b="1" u="none" kern="1200" dirty="0" smtClean="0">
                          <a:solidFill>
                            <a:srgbClr val="0000CC"/>
                          </a:solidFill>
                          <a:effectLst>
                            <a:outerShdw blurRad="38100" dist="38100" dir="2700000" algn="tl">
                              <a:srgbClr val="000000">
                                <a:alpha val="43137"/>
                              </a:srgbClr>
                            </a:outerShdw>
                          </a:effectLst>
                          <a:latin typeface="Goudy Old Style" pitchFamily="18" charset="0"/>
                          <a:ea typeface="+mn-ea"/>
                          <a:cs typeface="+mn-cs"/>
                        </a:rPr>
                        <a:t>Emotional intelligence, </a:t>
                      </a:r>
                    </a:p>
                  </a:txBody>
                  <a:tcPr marT="45719" marB="45719">
                    <a:blipFill>
                      <a:blip r:embed="rId2"/>
                      <a:tile tx="0" ty="0" sx="100000" sy="100000" flip="none" algn="tl"/>
                    </a:blipFill>
                  </a:tcPr>
                </a:tc>
                <a:tc>
                  <a:txBody>
                    <a:bodyPr/>
                    <a:lstStyle/>
                    <a:p>
                      <a:endParaRPr lang="en-US" sz="1800" dirty="0"/>
                    </a:p>
                  </a:txBody>
                  <a:tcPr marT="45719" marB="45719">
                    <a:blipFill>
                      <a:blip r:embed="rId2"/>
                      <a:tile tx="0" ty="0" sx="100000" sy="100000" flip="none" algn="tl"/>
                    </a:blipFill>
                  </a:tcPr>
                </a:tc>
                <a:tc>
                  <a:txBody>
                    <a:bodyPr/>
                    <a:lstStyle/>
                    <a:p>
                      <a:endParaRPr lang="en-US" sz="1800"/>
                    </a:p>
                  </a:txBody>
                  <a:tcPr marT="45719" marB="45719">
                    <a:blipFill>
                      <a:blip r:embed="rId2"/>
                      <a:tile tx="0" ty="0" sx="100000" sy="100000" flip="none" algn="tl"/>
                    </a:blipFill>
                  </a:tcPr>
                </a:tc>
                <a:tc>
                  <a:txBody>
                    <a:bodyPr/>
                    <a:lstStyle/>
                    <a:p>
                      <a:endParaRPr lang="en-US" sz="1800"/>
                    </a:p>
                  </a:txBody>
                  <a:tcPr marT="45719" marB="45719">
                    <a:blipFill>
                      <a:blip r:embed="rId2"/>
                      <a:tile tx="0" ty="0" sx="100000" sy="100000" flip="none" algn="tl"/>
                    </a:blipFill>
                  </a:tcPr>
                </a:tc>
                <a:tc>
                  <a:txBody>
                    <a:bodyPr/>
                    <a:lstStyle/>
                    <a:p>
                      <a:endParaRPr lang="en-US" sz="1800" dirty="0"/>
                    </a:p>
                  </a:txBody>
                  <a:tcPr marT="45719" marB="45719">
                    <a:blipFill>
                      <a:blip r:embed="rId2"/>
                      <a:tile tx="0" ty="0" sx="100000" sy="100000" flip="none" algn="tl"/>
                    </a:blipFill>
                  </a:tcPr>
                </a:tc>
                <a:tc>
                  <a:txBody>
                    <a:bodyPr/>
                    <a:lstStyle/>
                    <a:p>
                      <a:endParaRPr lang="en-US" sz="1800" dirty="0"/>
                    </a:p>
                  </a:txBody>
                  <a:tcPr marT="45719" marB="45719">
                    <a:blipFill>
                      <a:blip r:embed="rId2"/>
                      <a:tile tx="0" ty="0" sx="100000" sy="100000" flip="none" algn="tl"/>
                    </a:blipFill>
                  </a:tcPr>
                </a:tc>
              </a:tr>
              <a:tr h="457192">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400" b="1" u="none" kern="1200" dirty="0" smtClean="0">
                          <a:solidFill>
                            <a:srgbClr val="0000CC"/>
                          </a:solidFill>
                          <a:effectLst>
                            <a:outerShdw blurRad="38100" dist="38100" dir="2700000" algn="tl">
                              <a:srgbClr val="000000">
                                <a:alpha val="43137"/>
                              </a:srgbClr>
                            </a:outerShdw>
                          </a:effectLst>
                          <a:latin typeface="Goudy Old Style" pitchFamily="18" charset="0"/>
                          <a:ea typeface="+mn-ea"/>
                          <a:cs typeface="+mn-cs"/>
                        </a:rPr>
                        <a:t>Coaching Vs mentoring</a:t>
                      </a:r>
                    </a:p>
                  </a:txBody>
                  <a:tcPr marT="45719" marB="45719">
                    <a:blipFill>
                      <a:blip r:embed="rId2"/>
                      <a:tile tx="0" ty="0" sx="100000" sy="100000" flip="none" algn="tl"/>
                    </a:blipFill>
                  </a:tcPr>
                </a:tc>
                <a:tc>
                  <a:txBody>
                    <a:bodyPr/>
                    <a:lstStyle/>
                    <a:p>
                      <a:endParaRPr lang="en-US" sz="1800" dirty="0"/>
                    </a:p>
                  </a:txBody>
                  <a:tcPr marT="45719" marB="45719">
                    <a:blipFill>
                      <a:blip r:embed="rId2"/>
                      <a:tile tx="0" ty="0" sx="100000" sy="100000" flip="none" algn="tl"/>
                    </a:blipFill>
                  </a:tcPr>
                </a:tc>
                <a:tc>
                  <a:txBody>
                    <a:bodyPr/>
                    <a:lstStyle/>
                    <a:p>
                      <a:endParaRPr lang="en-US" sz="1800" dirty="0"/>
                    </a:p>
                  </a:txBody>
                  <a:tcPr marT="45719" marB="45719">
                    <a:blipFill>
                      <a:blip r:embed="rId2"/>
                      <a:tile tx="0" ty="0" sx="100000" sy="100000" flip="none" algn="tl"/>
                    </a:blipFill>
                  </a:tcPr>
                </a:tc>
                <a:tc>
                  <a:txBody>
                    <a:bodyPr/>
                    <a:lstStyle/>
                    <a:p>
                      <a:endParaRPr lang="en-US" sz="1800" dirty="0"/>
                    </a:p>
                  </a:txBody>
                  <a:tcPr marT="45719" marB="45719">
                    <a:blipFill>
                      <a:blip r:embed="rId2"/>
                      <a:tile tx="0" ty="0" sx="100000" sy="100000" flip="none" algn="tl"/>
                    </a:blipFill>
                  </a:tcPr>
                </a:tc>
                <a:tc>
                  <a:txBody>
                    <a:bodyPr/>
                    <a:lstStyle/>
                    <a:p>
                      <a:endParaRPr lang="en-US" sz="1800" dirty="0"/>
                    </a:p>
                  </a:txBody>
                  <a:tcPr marT="45719" marB="45719">
                    <a:blipFill>
                      <a:blip r:embed="rId2"/>
                      <a:tile tx="0" ty="0" sx="100000" sy="100000" flip="none" algn="tl"/>
                    </a:blipFill>
                  </a:tcPr>
                </a:tc>
                <a:tc>
                  <a:txBody>
                    <a:bodyPr/>
                    <a:lstStyle/>
                    <a:p>
                      <a:endParaRPr lang="en-US" sz="1800" dirty="0"/>
                    </a:p>
                  </a:txBody>
                  <a:tcPr marT="45719" marB="45719">
                    <a:blipFill>
                      <a:blip r:embed="rId2"/>
                      <a:tile tx="0" ty="0" sx="100000" sy="100000" flip="none" algn="tl"/>
                    </a:blipFill>
                  </a:tcPr>
                </a:tc>
              </a:tr>
              <a:tr h="457192">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400" b="1" u="none" kern="1200" dirty="0" smtClean="0">
                          <a:solidFill>
                            <a:srgbClr val="0000CC"/>
                          </a:solidFill>
                          <a:effectLst>
                            <a:outerShdw blurRad="38100" dist="38100" dir="2700000" algn="tl">
                              <a:srgbClr val="000000">
                                <a:alpha val="43137"/>
                              </a:srgbClr>
                            </a:outerShdw>
                          </a:effectLst>
                          <a:latin typeface="Goudy Old Style" pitchFamily="18" charset="0"/>
                          <a:ea typeface="+mn-ea"/>
                          <a:cs typeface="+mn-cs"/>
                        </a:rPr>
                        <a:t>Team building &amp; </a:t>
                      </a:r>
                      <a:r>
                        <a:rPr lang="en-US" sz="2000" b="1" u="none" kern="1200" dirty="0" smtClean="0">
                          <a:solidFill>
                            <a:srgbClr val="0000CC"/>
                          </a:solidFill>
                          <a:effectLst>
                            <a:outerShdw blurRad="38100" dist="38100" dir="2700000" algn="tl">
                              <a:srgbClr val="000000">
                                <a:alpha val="43137"/>
                              </a:srgbClr>
                            </a:outerShdw>
                          </a:effectLst>
                          <a:latin typeface="Goudy Old Style" pitchFamily="18" charset="0"/>
                          <a:ea typeface="+mn-ea"/>
                          <a:cs typeface="+mn-cs"/>
                        </a:rPr>
                        <a:t>Leadership </a:t>
                      </a:r>
                      <a:endParaRPr lang="en-US" sz="2400" b="1" u="none" kern="1200" dirty="0" smtClean="0">
                        <a:solidFill>
                          <a:srgbClr val="0000CC"/>
                        </a:solidFill>
                        <a:effectLst>
                          <a:outerShdw blurRad="38100" dist="38100" dir="2700000" algn="tl">
                            <a:srgbClr val="000000">
                              <a:alpha val="43137"/>
                            </a:srgbClr>
                          </a:outerShdw>
                        </a:effectLst>
                        <a:latin typeface="Goudy Old Style" pitchFamily="18" charset="0"/>
                        <a:ea typeface="+mn-ea"/>
                        <a:cs typeface="+mn-cs"/>
                      </a:endParaRPr>
                    </a:p>
                  </a:txBody>
                  <a:tcPr marT="45719" marB="45719">
                    <a:blipFill>
                      <a:blip r:embed="rId2"/>
                      <a:tile tx="0" ty="0" sx="100000" sy="100000" flip="none" algn="tl"/>
                    </a:blipFill>
                  </a:tcPr>
                </a:tc>
                <a:tc>
                  <a:txBody>
                    <a:bodyPr/>
                    <a:lstStyle/>
                    <a:p>
                      <a:endParaRPr lang="en-US" sz="1800" dirty="0"/>
                    </a:p>
                  </a:txBody>
                  <a:tcPr marT="45719" marB="45719">
                    <a:blipFill>
                      <a:blip r:embed="rId2"/>
                      <a:tile tx="0" ty="0" sx="100000" sy="100000" flip="none" algn="tl"/>
                    </a:blipFill>
                  </a:tcPr>
                </a:tc>
                <a:tc>
                  <a:txBody>
                    <a:bodyPr/>
                    <a:lstStyle/>
                    <a:p>
                      <a:endParaRPr lang="en-US" sz="1800"/>
                    </a:p>
                  </a:txBody>
                  <a:tcPr marT="45719" marB="45719">
                    <a:blipFill>
                      <a:blip r:embed="rId2"/>
                      <a:tile tx="0" ty="0" sx="100000" sy="100000" flip="none" algn="tl"/>
                    </a:blipFill>
                  </a:tcPr>
                </a:tc>
                <a:tc>
                  <a:txBody>
                    <a:bodyPr/>
                    <a:lstStyle/>
                    <a:p>
                      <a:endParaRPr lang="en-US" sz="1800" dirty="0"/>
                    </a:p>
                  </a:txBody>
                  <a:tcPr marT="45719" marB="45719">
                    <a:blipFill>
                      <a:blip r:embed="rId2"/>
                      <a:tile tx="0" ty="0" sx="100000" sy="100000" flip="none" algn="tl"/>
                    </a:blipFill>
                  </a:tcPr>
                </a:tc>
                <a:tc>
                  <a:txBody>
                    <a:bodyPr/>
                    <a:lstStyle/>
                    <a:p>
                      <a:endParaRPr lang="en-US" sz="1800" dirty="0"/>
                    </a:p>
                  </a:txBody>
                  <a:tcPr marT="45719" marB="45719">
                    <a:blipFill>
                      <a:blip r:embed="rId2"/>
                      <a:tile tx="0" ty="0" sx="100000" sy="100000" flip="none" algn="tl"/>
                    </a:blipFill>
                  </a:tcPr>
                </a:tc>
                <a:tc>
                  <a:txBody>
                    <a:bodyPr/>
                    <a:lstStyle/>
                    <a:p>
                      <a:endParaRPr lang="en-US" sz="1800" dirty="0"/>
                    </a:p>
                  </a:txBody>
                  <a:tcPr marT="45719" marB="45719">
                    <a:blipFill>
                      <a:blip r:embed="rId2"/>
                      <a:tile tx="0" ty="0" sx="100000" sy="100000" flip="none" algn="tl"/>
                    </a:blipFill>
                  </a:tcPr>
                </a:tc>
              </a:tr>
              <a:tr h="989728">
                <a:tc>
                  <a:txBody>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400" b="1" u="none" kern="1200" dirty="0" smtClean="0">
                          <a:solidFill>
                            <a:srgbClr val="0000CC"/>
                          </a:solidFill>
                          <a:effectLst>
                            <a:outerShdw blurRad="38100" dist="38100" dir="2700000" algn="tl">
                              <a:srgbClr val="000000">
                                <a:alpha val="43137"/>
                              </a:srgbClr>
                            </a:outerShdw>
                          </a:effectLst>
                          <a:latin typeface="Goudy Old Style" pitchFamily="18" charset="0"/>
                          <a:ea typeface="+mn-ea"/>
                          <a:cs typeface="+mn-cs"/>
                        </a:rPr>
                        <a:t>Decision making &amp; problem solving</a:t>
                      </a:r>
                    </a:p>
                  </a:txBody>
                  <a:tcPr marT="45719" marB="45719">
                    <a:blipFill>
                      <a:blip r:embed="rId2"/>
                      <a:tile tx="0" ty="0" sx="100000" sy="100000" flip="none" algn="tl"/>
                    </a:blipFill>
                  </a:tcPr>
                </a:tc>
                <a:tc>
                  <a:txBody>
                    <a:bodyPr/>
                    <a:lstStyle/>
                    <a:p>
                      <a:endParaRPr lang="en-US" sz="1800" dirty="0"/>
                    </a:p>
                  </a:txBody>
                  <a:tcPr marT="45719" marB="45719">
                    <a:blipFill>
                      <a:blip r:embed="rId2"/>
                      <a:tile tx="0" ty="0" sx="100000" sy="100000" flip="none" algn="tl"/>
                    </a:blipFill>
                  </a:tcPr>
                </a:tc>
                <a:tc>
                  <a:txBody>
                    <a:bodyPr/>
                    <a:lstStyle/>
                    <a:p>
                      <a:endParaRPr lang="en-US" sz="1800"/>
                    </a:p>
                  </a:txBody>
                  <a:tcPr marT="45719" marB="45719">
                    <a:blipFill>
                      <a:blip r:embed="rId2"/>
                      <a:tile tx="0" ty="0" sx="100000" sy="100000" flip="none" algn="tl"/>
                    </a:blipFill>
                  </a:tcPr>
                </a:tc>
                <a:tc>
                  <a:txBody>
                    <a:bodyPr/>
                    <a:lstStyle/>
                    <a:p>
                      <a:endParaRPr lang="en-US" sz="1800" dirty="0"/>
                    </a:p>
                  </a:txBody>
                  <a:tcPr marT="45719" marB="45719">
                    <a:blipFill>
                      <a:blip r:embed="rId2"/>
                      <a:tile tx="0" ty="0" sx="100000" sy="100000" flip="none" algn="tl"/>
                    </a:blipFill>
                  </a:tcPr>
                </a:tc>
                <a:tc>
                  <a:txBody>
                    <a:bodyPr/>
                    <a:lstStyle/>
                    <a:p>
                      <a:endParaRPr lang="en-US" sz="1800" dirty="0"/>
                    </a:p>
                  </a:txBody>
                  <a:tcPr marT="45719" marB="45719">
                    <a:blipFill>
                      <a:blip r:embed="rId2"/>
                      <a:tile tx="0" ty="0" sx="100000" sy="100000" flip="none" algn="tl"/>
                    </a:blipFill>
                  </a:tcPr>
                </a:tc>
                <a:tc>
                  <a:txBody>
                    <a:bodyPr/>
                    <a:lstStyle/>
                    <a:p>
                      <a:endParaRPr lang="en-US" sz="1800" dirty="0"/>
                    </a:p>
                  </a:txBody>
                  <a:tcPr marT="45719" marB="45719">
                    <a:blipFill>
                      <a:blip r:embed="rId2"/>
                      <a:tile tx="0" ty="0" sx="100000" sy="100000" flip="none" algn="tl"/>
                    </a:blip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j019775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http://www.genedelibero.com/wp-content/uploads/2009/10/leadership_compass-300x2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228600"/>
            <a:ext cx="90297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Rectangle 2"/>
          <p:cNvSpPr>
            <a:spLocks noGrp="1" noChangeArrowheads="1"/>
          </p:cNvSpPr>
          <p:nvPr>
            <p:ph type="ctrTitle"/>
          </p:nvPr>
        </p:nvSpPr>
        <p:spPr>
          <a:xfrm>
            <a:off x="0" y="1905000"/>
            <a:ext cx="9067800" cy="4800600"/>
          </a:xfrm>
        </p:spPr>
        <p:txBody>
          <a:bodyPr>
            <a:normAutofit fontScale="90000"/>
          </a:bodyPr>
          <a:lstStyle/>
          <a:p>
            <a:pPr eaLnBrk="1" hangingPunct="1">
              <a:defRPr/>
            </a:pPr>
            <a:r>
              <a:rPr lang="en-US" sz="6000" dirty="0" smtClean="0">
                <a:solidFill>
                  <a:srgbClr val="FF3399"/>
                </a:solidFill>
                <a:latin typeface="Copperplate Gothic Bold" pitchFamily="34" charset="0"/>
              </a:rPr>
              <a:t>  </a:t>
            </a:r>
            <a:br>
              <a:rPr lang="en-US" sz="6000" dirty="0" smtClean="0">
                <a:solidFill>
                  <a:srgbClr val="FF3399"/>
                </a:solidFill>
                <a:latin typeface="Copperplate Gothic Bold" pitchFamily="34" charset="0"/>
              </a:rPr>
            </a:br>
            <a:r>
              <a:rPr lang="en-US" sz="6000" dirty="0" smtClean="0">
                <a:solidFill>
                  <a:srgbClr val="FF3399"/>
                </a:solidFill>
                <a:latin typeface="Copperplate Gothic Bold" pitchFamily="34" charset="0"/>
              </a:rPr>
              <a:t/>
            </a:r>
            <a:br>
              <a:rPr lang="en-US" sz="6000" dirty="0" smtClean="0">
                <a:solidFill>
                  <a:srgbClr val="FF3399"/>
                </a:solidFill>
                <a:latin typeface="Copperplate Gothic Bold" pitchFamily="34" charset="0"/>
              </a:rPr>
            </a:br>
            <a:r>
              <a:rPr lang="en-US" sz="6000" dirty="0" smtClean="0">
                <a:solidFill>
                  <a:srgbClr val="FF3399"/>
                </a:solidFill>
                <a:effectLst>
                  <a:outerShdw blurRad="38100" dist="38100" dir="2700000" algn="tl">
                    <a:srgbClr val="000000">
                      <a:alpha val="43137"/>
                    </a:srgbClr>
                  </a:outerShdw>
                </a:effectLst>
                <a:latin typeface="Goudy Old Style" pitchFamily="18" charset="0"/>
              </a:rPr>
              <a:t> </a:t>
            </a:r>
            <a:r>
              <a:rPr lang="en-US" sz="7300" dirty="0" smtClean="0">
                <a:solidFill>
                  <a:srgbClr val="FF3399"/>
                </a:solidFill>
                <a:latin typeface="Copperplate Gothic Bold" pitchFamily="34" charset="0"/>
              </a:rPr>
              <a:t>Transformational</a:t>
            </a:r>
            <a:r>
              <a:rPr lang="en-US" sz="9800" dirty="0" smtClean="0">
                <a:solidFill>
                  <a:srgbClr val="FF3399"/>
                </a:solidFill>
                <a:latin typeface="Copperplate Gothic Bold" pitchFamily="34" charset="0"/>
              </a:rPr>
              <a:t> Leadership </a:t>
            </a:r>
            <a:r>
              <a:rPr lang="en-US" sz="7300" dirty="0" smtClean="0">
                <a:solidFill>
                  <a:srgbClr val="FF3399"/>
                </a:solidFill>
                <a:latin typeface="Copperplate Gothic Bold" pitchFamily="34" charset="0"/>
              </a:rPr>
              <a:t>&amp; Decision Making </a:t>
            </a:r>
            <a:r>
              <a:rPr lang="en-US" sz="6000" dirty="0" smtClean="0">
                <a:solidFill>
                  <a:srgbClr val="FF3399"/>
                </a:solidFill>
                <a:latin typeface="Copperplate Gothic Bold" pitchFamily="34" charset="0"/>
              </a:rPr>
              <a:t/>
            </a:r>
            <a:br>
              <a:rPr lang="en-US" sz="6000" dirty="0" smtClean="0">
                <a:solidFill>
                  <a:srgbClr val="FF3399"/>
                </a:solidFill>
                <a:latin typeface="Copperplate Gothic Bold" pitchFamily="34" charset="0"/>
              </a:rPr>
            </a:br>
            <a:r>
              <a:rPr lang="en-US" sz="6000" dirty="0" smtClean="0">
                <a:solidFill>
                  <a:srgbClr val="FF3399"/>
                </a:solidFill>
                <a:latin typeface="Copperplate Gothic Bold" pitchFamily="34" charset="0"/>
              </a:rPr>
              <a:t/>
            </a:r>
            <a:br>
              <a:rPr lang="en-US" sz="6000" dirty="0" smtClean="0">
                <a:solidFill>
                  <a:srgbClr val="FF3399"/>
                </a:solidFill>
                <a:latin typeface="Copperplate Gothic Bold" pitchFamily="34" charset="0"/>
              </a:rPr>
            </a:br>
            <a:endParaRPr lang="en-US" sz="6000" dirty="0" smtClean="0">
              <a:solidFill>
                <a:srgbClr val="FF3399"/>
              </a:solidFill>
              <a:latin typeface="Copperplate Gothic Bold"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 calcmode="lin" valueType="num">
                                      <p:cBhvr additive="base">
                                        <p:cTn id="7" dur="500" fill="hold"/>
                                        <p:tgtEl>
                                          <p:spTgt spid="35844"/>
                                        </p:tgtEl>
                                        <p:attrNameLst>
                                          <p:attrName>ppt_x</p:attrName>
                                        </p:attrNameLst>
                                      </p:cBhvr>
                                      <p:tavLst>
                                        <p:tav tm="0">
                                          <p:val>
                                            <p:strVal val="#ppt_x"/>
                                          </p:val>
                                        </p:tav>
                                        <p:tav tm="100000">
                                          <p:val>
                                            <p:strVal val="#ppt_x"/>
                                          </p:val>
                                        </p:tav>
                                      </p:tavLst>
                                    </p:anim>
                                    <p:anim calcmode="lin" valueType="num">
                                      <p:cBhvr additive="base">
                                        <p:cTn id="8" dur="500" fill="hold"/>
                                        <p:tgtEl>
                                          <p:spTgt spid="3584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304800" y="1219200"/>
            <a:ext cx="8229600" cy="5334000"/>
          </a:xfrm>
          <a:prstGeom prst="rect">
            <a:avLst/>
          </a:prstGeom>
          <a:solidFill>
            <a:schemeClr val="bg1"/>
          </a:solidFill>
          <a:ln w="9525">
            <a:noFill/>
            <a:miter lim="800000"/>
            <a:headEnd/>
            <a:tailEnd/>
          </a:ln>
        </p:spPr>
        <p:txBody>
          <a:bodyPr/>
          <a:lstStyle/>
          <a:p>
            <a:pPr marL="342900" indent="-342900" algn="ctr" eaLnBrk="0" hangingPunct="0">
              <a:spcBef>
                <a:spcPct val="20000"/>
              </a:spcBef>
              <a:buFont typeface="Arial" pitchFamily="34" charset="0"/>
              <a:buChar char="•"/>
              <a:defRPr/>
            </a:pPr>
            <a:r>
              <a:rPr lang="en-US" sz="6000" b="1" dirty="0">
                <a:solidFill>
                  <a:srgbClr val="3333FF"/>
                </a:solidFill>
                <a:latin typeface="Goudy Old Style" pitchFamily="18" charset="0"/>
                <a:ea typeface="+mj-ea"/>
                <a:cs typeface="+mj-cs"/>
              </a:rPr>
              <a:t>How many of you have worked as:</a:t>
            </a:r>
          </a:p>
          <a:p>
            <a:pPr marL="342900" indent="-342900" algn="ctr" eaLnBrk="0" hangingPunct="0">
              <a:spcBef>
                <a:spcPct val="20000"/>
              </a:spcBef>
              <a:defRPr/>
            </a:pPr>
            <a:r>
              <a:rPr lang="en-US" sz="6000" b="1" dirty="0">
                <a:solidFill>
                  <a:srgbClr val="3333FF"/>
                </a:solidFill>
                <a:latin typeface="Goudy Old Style" pitchFamily="18" charset="0"/>
                <a:ea typeface="+mj-ea"/>
                <a:cs typeface="+mj-cs"/>
              </a:rPr>
              <a:t>LEADERS so far?</a:t>
            </a:r>
          </a:p>
          <a:p>
            <a:pPr marL="342900" indent="-342900" algn="ctr" eaLnBrk="0" hangingPunct="0">
              <a:spcBef>
                <a:spcPct val="20000"/>
              </a:spcBef>
              <a:buFont typeface="Arial" pitchFamily="34" charset="0"/>
              <a:buChar char="•"/>
              <a:defRPr/>
            </a:pPr>
            <a:r>
              <a:rPr lang="en-US" sz="4800" b="1" dirty="0">
                <a:solidFill>
                  <a:srgbClr val="3333FF"/>
                </a:solidFill>
                <a:latin typeface="Goudy Old Style" pitchFamily="18" charset="0"/>
                <a:ea typeface="+mj-ea"/>
                <a:cs typeface="+mj-cs"/>
              </a:rPr>
              <a:t>A #(1,2,3…) be given to each </a:t>
            </a:r>
          </a:p>
        </p:txBody>
      </p:sp>
      <p:sp>
        <p:nvSpPr>
          <p:cNvPr id="30723" name="Title 1"/>
          <p:cNvSpPr>
            <a:spLocks noGrp="1"/>
          </p:cNvSpPr>
          <p:nvPr>
            <p:ph type="title"/>
          </p:nvPr>
        </p:nvSpPr>
        <p:spPr>
          <a:xfrm>
            <a:off x="0" y="76200"/>
            <a:ext cx="9144000" cy="990600"/>
          </a:xfrm>
        </p:spPr>
        <p:txBody>
          <a:bodyPr/>
          <a:lstStyle/>
          <a:p>
            <a:r>
              <a:rPr lang="en-US" altLang="en-US" sz="5400" smtClean="0">
                <a:solidFill>
                  <a:srgbClr val="3333FF"/>
                </a:solidFill>
                <a:latin typeface="Copperplate Gothic Bold" panose="020E0705020206020404" pitchFamily="34" charset="0"/>
              </a:rPr>
              <a:t>Group formation</a:t>
            </a:r>
          </a:p>
        </p:txBody>
      </p:sp>
      <p:sp>
        <p:nvSpPr>
          <p:cNvPr id="35843" name="Content Placeholder 2"/>
          <p:cNvSpPr>
            <a:spLocks noGrp="1"/>
          </p:cNvSpPr>
          <p:nvPr>
            <p:ph idx="1"/>
          </p:nvPr>
        </p:nvSpPr>
        <p:spPr>
          <a:xfrm>
            <a:off x="0" y="838200"/>
            <a:ext cx="8991600" cy="6019800"/>
          </a:xfrm>
          <a:solidFill>
            <a:schemeClr val="tx2">
              <a:lumMod val="20000"/>
              <a:lumOff val="80000"/>
            </a:schemeClr>
          </a:solidFill>
        </p:spPr>
        <p:txBody>
          <a:bodyPr/>
          <a:lstStyle/>
          <a:p>
            <a:pPr marL="742950" indent="-742950">
              <a:lnSpc>
                <a:spcPct val="150000"/>
              </a:lnSpc>
              <a:buFont typeface="+mj-lt"/>
              <a:buAutoNum type="arabicPeriod"/>
              <a:defRPr/>
            </a:pPr>
            <a:r>
              <a:rPr lang="en-US" sz="4800" dirty="0" smtClean="0">
                <a:solidFill>
                  <a:srgbClr val="FF0066"/>
                </a:solidFill>
                <a:latin typeface="Copperplate Gothic Bold" pitchFamily="34" charset="0"/>
              </a:rPr>
              <a:t>Group One       </a:t>
            </a:r>
            <a:r>
              <a:rPr lang="en-US" sz="4000" dirty="0" smtClean="0">
                <a:solidFill>
                  <a:srgbClr val="3333FF"/>
                </a:solidFill>
                <a:latin typeface="Copperplate Gothic Bold" pitchFamily="34" charset="0"/>
              </a:rPr>
              <a:t>(LUCY G.)</a:t>
            </a:r>
            <a:endParaRPr lang="en-US" sz="4800" dirty="0" smtClean="0">
              <a:solidFill>
                <a:srgbClr val="3333FF"/>
              </a:solidFill>
              <a:latin typeface="Copperplate Gothic Bold" pitchFamily="34" charset="0"/>
            </a:endParaRPr>
          </a:p>
          <a:p>
            <a:pPr marL="742950" indent="-742950">
              <a:lnSpc>
                <a:spcPct val="150000"/>
              </a:lnSpc>
              <a:buFont typeface="+mj-lt"/>
              <a:buAutoNum type="arabicPeriod"/>
              <a:defRPr/>
            </a:pPr>
            <a:r>
              <a:rPr lang="en-US" sz="4800" dirty="0" smtClean="0">
                <a:solidFill>
                  <a:srgbClr val="FF0066"/>
                </a:solidFill>
                <a:latin typeface="Copperplate Gothic Bold" pitchFamily="34" charset="0"/>
              </a:rPr>
              <a:t>Group Two      </a:t>
            </a:r>
            <a:r>
              <a:rPr lang="en-US" sz="4400" dirty="0" smtClean="0">
                <a:solidFill>
                  <a:srgbClr val="3333FF"/>
                </a:solidFill>
                <a:latin typeface="Copperplate Gothic Bold" pitchFamily="34" charset="0"/>
              </a:rPr>
              <a:t>(</a:t>
            </a:r>
            <a:r>
              <a:rPr lang="en-US" sz="4400" dirty="0" err="1" smtClean="0">
                <a:solidFill>
                  <a:srgbClr val="3333FF"/>
                </a:solidFill>
                <a:latin typeface="Copperplate Gothic Bold" pitchFamily="34" charset="0"/>
              </a:rPr>
              <a:t>selam</a:t>
            </a:r>
            <a:r>
              <a:rPr lang="en-US" sz="4400" dirty="0" smtClean="0">
                <a:solidFill>
                  <a:srgbClr val="3333FF"/>
                </a:solidFill>
                <a:latin typeface="Copperplate Gothic Bold" pitchFamily="34" charset="0"/>
              </a:rPr>
              <a:t> G.)</a:t>
            </a:r>
            <a:endParaRPr lang="en-US" sz="4800" dirty="0" smtClean="0">
              <a:solidFill>
                <a:srgbClr val="3333FF"/>
              </a:solidFill>
              <a:latin typeface="Copperplate Gothic Bold" pitchFamily="34" charset="0"/>
            </a:endParaRPr>
          </a:p>
          <a:p>
            <a:pPr marL="742950" indent="-742950">
              <a:lnSpc>
                <a:spcPct val="150000"/>
              </a:lnSpc>
              <a:buFont typeface="+mj-lt"/>
              <a:buAutoNum type="arabicPeriod"/>
              <a:defRPr/>
            </a:pPr>
            <a:r>
              <a:rPr lang="en-US" sz="4800" dirty="0" smtClean="0">
                <a:solidFill>
                  <a:srgbClr val="FF0066"/>
                </a:solidFill>
                <a:latin typeface="Copperplate Gothic Bold" pitchFamily="34" charset="0"/>
              </a:rPr>
              <a:t>Group Three  </a:t>
            </a:r>
            <a:r>
              <a:rPr lang="en-US" sz="3600" dirty="0" smtClean="0">
                <a:solidFill>
                  <a:srgbClr val="3333FF"/>
                </a:solidFill>
                <a:latin typeface="Copperplate Gothic Bold" pitchFamily="34" charset="0"/>
              </a:rPr>
              <a:t>(</a:t>
            </a:r>
            <a:r>
              <a:rPr lang="en-US" sz="3600" dirty="0" err="1" smtClean="0">
                <a:solidFill>
                  <a:srgbClr val="3333FF"/>
                </a:solidFill>
                <a:latin typeface="Copperplate Gothic Bold" pitchFamily="34" charset="0"/>
              </a:rPr>
              <a:t>selemme</a:t>
            </a:r>
            <a:r>
              <a:rPr lang="en-US" sz="3600" dirty="0" smtClean="0">
                <a:solidFill>
                  <a:srgbClr val="3333FF"/>
                </a:solidFill>
                <a:latin typeface="Copperplate Gothic Bold" pitchFamily="34" charset="0"/>
              </a:rPr>
              <a:t> G.)</a:t>
            </a:r>
            <a:endParaRPr lang="en-US" sz="4800" dirty="0" smtClean="0">
              <a:solidFill>
                <a:srgbClr val="3333FF"/>
              </a:solidFill>
              <a:latin typeface="Copperplate Gothic Bold" pitchFamily="34" charset="0"/>
            </a:endParaRPr>
          </a:p>
          <a:p>
            <a:pPr marL="742950" indent="-742950">
              <a:lnSpc>
                <a:spcPct val="150000"/>
              </a:lnSpc>
              <a:buFont typeface="+mj-lt"/>
              <a:buAutoNum type="arabicPeriod"/>
              <a:defRPr/>
            </a:pPr>
            <a:r>
              <a:rPr lang="en-US" sz="4800" dirty="0" smtClean="0">
                <a:solidFill>
                  <a:srgbClr val="FF0066"/>
                </a:solidFill>
                <a:latin typeface="Copperplate Gothic Bold" pitchFamily="34" charset="0"/>
              </a:rPr>
              <a:t>Group Four    </a:t>
            </a:r>
            <a:r>
              <a:rPr lang="en-US" sz="3600" dirty="0" smtClean="0">
                <a:solidFill>
                  <a:srgbClr val="3333FF"/>
                </a:solidFill>
                <a:latin typeface="Copperplate Gothic Bold" pitchFamily="34" charset="0"/>
              </a:rPr>
              <a:t>(</a:t>
            </a:r>
            <a:r>
              <a:rPr lang="en-US" sz="3600" dirty="0" err="1" smtClean="0">
                <a:solidFill>
                  <a:srgbClr val="3333FF"/>
                </a:solidFill>
                <a:latin typeface="Copperplate Gothic Bold" pitchFamily="34" charset="0"/>
              </a:rPr>
              <a:t>Qeerroo</a:t>
            </a:r>
            <a:r>
              <a:rPr lang="en-US" sz="3600" dirty="0" smtClean="0">
                <a:solidFill>
                  <a:srgbClr val="3333FF"/>
                </a:solidFill>
                <a:latin typeface="Copperplate Gothic Bold" pitchFamily="34" charset="0"/>
              </a:rPr>
              <a:t> G.)</a:t>
            </a:r>
            <a:endParaRPr lang="en-US" sz="4400" dirty="0" smtClean="0">
              <a:solidFill>
                <a:srgbClr val="3333FF"/>
              </a:solidFill>
              <a:latin typeface="Copperplate Gothic Bold" pitchFamily="34" charset="0"/>
            </a:endParaRPr>
          </a:p>
          <a:p>
            <a:pPr marL="742950" indent="-742950">
              <a:lnSpc>
                <a:spcPct val="150000"/>
              </a:lnSpc>
              <a:buFont typeface="+mj-lt"/>
              <a:buAutoNum type="arabicPeriod"/>
              <a:defRPr/>
            </a:pPr>
            <a:r>
              <a:rPr lang="en-US" sz="4800" dirty="0" smtClean="0">
                <a:solidFill>
                  <a:srgbClr val="FF0066"/>
                </a:solidFill>
                <a:latin typeface="Copperplate Gothic Bold" pitchFamily="34" charset="0"/>
              </a:rPr>
              <a:t>Group Five </a:t>
            </a:r>
            <a:r>
              <a:rPr lang="en-US" sz="4400" dirty="0" smtClean="0">
                <a:solidFill>
                  <a:srgbClr val="3333FF"/>
                </a:solidFill>
                <a:latin typeface="Copperplate Gothic Bold" pitchFamily="34" charset="0"/>
              </a:rPr>
              <a:t>(</a:t>
            </a:r>
            <a:r>
              <a:rPr lang="en-US" sz="4400" dirty="0" err="1" smtClean="0">
                <a:solidFill>
                  <a:srgbClr val="3333FF"/>
                </a:solidFill>
                <a:latin typeface="Copperplate Gothic Bold" pitchFamily="34" charset="0"/>
              </a:rPr>
              <a:t>Hidassie</a:t>
            </a:r>
            <a:r>
              <a:rPr lang="en-US" sz="4400" dirty="0" smtClean="0">
                <a:solidFill>
                  <a:srgbClr val="3333FF"/>
                </a:solidFill>
                <a:latin typeface="Copperplate Gothic Bold" pitchFamily="34" charset="0"/>
              </a:rPr>
              <a:t> G.)</a:t>
            </a:r>
          </a:p>
          <a:p>
            <a:pPr marL="742950" indent="-742950">
              <a:lnSpc>
                <a:spcPct val="150000"/>
              </a:lnSpc>
              <a:buFont typeface="+mj-lt"/>
              <a:buAutoNum type="arabicPeriod"/>
              <a:defRPr/>
            </a:pPr>
            <a:endParaRPr lang="en-US" sz="4800" dirty="0" smtClean="0">
              <a:solidFill>
                <a:srgbClr val="3333FF"/>
              </a:solidFill>
              <a:latin typeface="Copperplate Gothic Bold"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5843">
                                            <p:bg/>
                                          </p:spTgt>
                                        </p:tgtEl>
                                        <p:attrNameLst>
                                          <p:attrName>style.visibility</p:attrName>
                                        </p:attrNameLst>
                                      </p:cBhvr>
                                      <p:to>
                                        <p:strVal val="visible"/>
                                      </p:to>
                                    </p:set>
                                    <p:anim calcmode="lin" valueType="num">
                                      <p:cBhvr additive="base">
                                        <p:cTn id="12" dur="500" fill="hold"/>
                                        <p:tgtEl>
                                          <p:spTgt spid="3584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5843">
                                            <p:bg/>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5843">
                                            <p:txEl>
                                              <p:pRg st="0" end="0"/>
                                            </p:txEl>
                                          </p:spTgt>
                                        </p:tgtEl>
                                        <p:attrNameLst>
                                          <p:attrName>style.visibility</p:attrName>
                                        </p:attrNameLst>
                                      </p:cBhvr>
                                      <p:to>
                                        <p:strVal val="visible"/>
                                      </p:to>
                                    </p:set>
                                    <p:anim calcmode="lin" valueType="num">
                                      <p:cBhvr additive="base">
                                        <p:cTn id="18"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5843">
                                            <p:txEl>
                                              <p:pRg st="1" end="1"/>
                                            </p:txEl>
                                          </p:spTgt>
                                        </p:tgtEl>
                                        <p:attrNameLst>
                                          <p:attrName>style.visibility</p:attrName>
                                        </p:attrNameLst>
                                      </p:cBhvr>
                                      <p:to>
                                        <p:strVal val="visible"/>
                                      </p:to>
                                    </p:set>
                                    <p:anim calcmode="lin" valueType="num">
                                      <p:cBhvr additive="base">
                                        <p:cTn id="24"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5843">
                                            <p:txEl>
                                              <p:pRg st="2" end="2"/>
                                            </p:txEl>
                                          </p:spTgt>
                                        </p:tgtEl>
                                        <p:attrNameLst>
                                          <p:attrName>style.visibility</p:attrName>
                                        </p:attrNameLst>
                                      </p:cBhvr>
                                      <p:to>
                                        <p:strVal val="visible"/>
                                      </p:to>
                                    </p:set>
                                    <p:anim calcmode="lin" valueType="num">
                                      <p:cBhvr additive="base">
                                        <p:cTn id="30"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5843">
                                            <p:txEl>
                                              <p:pRg st="3" end="3"/>
                                            </p:txEl>
                                          </p:spTgt>
                                        </p:tgtEl>
                                        <p:attrNameLst>
                                          <p:attrName>style.visibility</p:attrName>
                                        </p:attrNameLst>
                                      </p:cBhvr>
                                      <p:to>
                                        <p:strVal val="visible"/>
                                      </p:to>
                                    </p:set>
                                    <p:anim calcmode="lin" valueType="num">
                                      <p:cBhvr additive="base">
                                        <p:cTn id="36"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58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5843">
                                            <p:txEl>
                                              <p:pRg st="4" end="4"/>
                                            </p:txEl>
                                          </p:spTgt>
                                        </p:tgtEl>
                                        <p:attrNameLst>
                                          <p:attrName>style.visibility</p:attrName>
                                        </p:attrNameLst>
                                      </p:cBhvr>
                                      <p:to>
                                        <p:strVal val="visible"/>
                                      </p:to>
                                    </p:set>
                                    <p:anim calcmode="lin" valueType="num">
                                      <p:cBhvr additive="base">
                                        <p:cTn id="42" dur="5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58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584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5"/>
          <p:cNvSpPr txBox="1">
            <a:spLocks noChangeArrowheads="1"/>
          </p:cNvSpPr>
          <p:nvPr/>
        </p:nvSpPr>
        <p:spPr bwMode="auto">
          <a:xfrm>
            <a:off x="533400" y="1219200"/>
            <a:ext cx="8305800" cy="48006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5400" b="1" i="1"/>
              <a:t>“Remember, </a:t>
            </a:r>
          </a:p>
          <a:p>
            <a:pPr algn="ctr" eaLnBrk="1" hangingPunct="1">
              <a:spcBef>
                <a:spcPct val="50000"/>
              </a:spcBef>
            </a:pPr>
            <a:r>
              <a:rPr lang="en-US" altLang="en-US" sz="5400" b="1" i="1">
                <a:solidFill>
                  <a:srgbClr val="F82CDB"/>
                </a:solidFill>
              </a:rPr>
              <a:t>Training</a:t>
            </a:r>
            <a:r>
              <a:rPr lang="en-US" altLang="en-US" sz="5400" b="1" i="1"/>
              <a:t> is not what is ultimately important…</a:t>
            </a:r>
          </a:p>
          <a:p>
            <a:pPr algn="ctr" eaLnBrk="1" hangingPunct="1">
              <a:spcBef>
                <a:spcPct val="50000"/>
              </a:spcBef>
            </a:pPr>
            <a:r>
              <a:rPr lang="en-US" altLang="en-US" sz="5400" b="1" i="1"/>
              <a:t> </a:t>
            </a:r>
            <a:r>
              <a:rPr lang="en-US" altLang="en-US" sz="5400" b="1" i="1">
                <a:solidFill>
                  <a:schemeClr val="accent1"/>
                </a:solidFill>
              </a:rPr>
              <a:t>performance</a:t>
            </a:r>
            <a:r>
              <a:rPr lang="en-US" altLang="en-US" sz="5400" b="1" i="1"/>
              <a:t> is.”</a:t>
            </a:r>
            <a:endParaRPr lang="en-US" altLang="en-US" sz="5400" i="1"/>
          </a:p>
          <a:p>
            <a:pPr algn="ctr" eaLnBrk="1" hangingPunct="1">
              <a:spcBef>
                <a:spcPct val="50000"/>
              </a:spcBef>
            </a:pPr>
            <a:endParaRPr lang="en-US" altLang="en-US" sz="2400"/>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box(in)">
                                      <p:cBhvr>
                                        <p:cTn id="7" dur="500"/>
                                        <p:tgtEl>
                                          <p:spTgt spid="37890">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7890">
                                            <p:txEl>
                                              <p:pRg st="1" end="1"/>
                                            </p:txEl>
                                          </p:spTgt>
                                        </p:tgtEl>
                                        <p:attrNameLst>
                                          <p:attrName>style.visibility</p:attrName>
                                        </p:attrNameLst>
                                      </p:cBhvr>
                                      <p:to>
                                        <p:strVal val="visible"/>
                                      </p:to>
                                    </p:set>
                                    <p:animEffect transition="in" filter="box(in)">
                                      <p:cBhvr>
                                        <p:cTn id="10" dur="500"/>
                                        <p:tgtEl>
                                          <p:spTgt spid="37890">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37890">
                                            <p:txEl>
                                              <p:pRg st="2" end="2"/>
                                            </p:txEl>
                                          </p:spTgt>
                                        </p:tgtEl>
                                        <p:attrNameLst>
                                          <p:attrName>style.visibility</p:attrName>
                                        </p:attrNameLst>
                                      </p:cBhvr>
                                      <p:to>
                                        <p:strVal val="visible"/>
                                      </p:to>
                                    </p:set>
                                    <p:animEffect transition="in" filter="box(in)">
                                      <p:cBhvr>
                                        <p:cTn id="15" dur="500"/>
                                        <p:tgtEl>
                                          <p:spTgt spid="378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0" descr="j007862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457200"/>
            <a:ext cx="29718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le 1"/>
          <p:cNvSpPr>
            <a:spLocks noGrp="1"/>
          </p:cNvSpPr>
          <p:nvPr>
            <p:ph type="title"/>
          </p:nvPr>
        </p:nvSpPr>
        <p:spPr>
          <a:xfrm>
            <a:off x="609600" y="381000"/>
            <a:ext cx="8077200" cy="533400"/>
          </a:xfrm>
        </p:spPr>
        <p:txBody>
          <a:bodyPr/>
          <a:lstStyle/>
          <a:p>
            <a:pPr>
              <a:defRPr/>
            </a:pPr>
            <a:r>
              <a:rPr lang="en-US" dirty="0" smtClean="0">
                <a:solidFill>
                  <a:srgbClr val="FF0066"/>
                </a:solidFill>
              </a:rPr>
              <a:t/>
            </a:r>
            <a:br>
              <a:rPr lang="en-US" dirty="0" smtClean="0">
                <a:solidFill>
                  <a:srgbClr val="FF0066"/>
                </a:solidFill>
              </a:rPr>
            </a:br>
            <a:r>
              <a:rPr lang="en-US" dirty="0" smtClean="0">
                <a:solidFill>
                  <a:srgbClr val="FF0066"/>
                </a:solidFill>
              </a:rPr>
              <a:t/>
            </a:r>
            <a:br>
              <a:rPr lang="en-US" dirty="0" smtClean="0">
                <a:solidFill>
                  <a:srgbClr val="FF0066"/>
                </a:solidFill>
              </a:rPr>
            </a:br>
            <a:r>
              <a:rPr lang="en-US" u="sng" dirty="0" smtClean="0">
                <a:solidFill>
                  <a:srgbClr val="0000CC"/>
                </a:solidFill>
                <a:effectLst>
                  <a:outerShdw blurRad="38100" dist="38100" dir="2700000" algn="tl">
                    <a:srgbClr val="000000">
                      <a:alpha val="43137"/>
                    </a:srgbClr>
                  </a:outerShdw>
                </a:effectLst>
                <a:latin typeface="Goudy Old Style" pitchFamily="18" charset="0"/>
              </a:rPr>
              <a:t>Workshop overview</a:t>
            </a:r>
            <a:br>
              <a:rPr lang="en-US" u="sng" dirty="0" smtClean="0">
                <a:solidFill>
                  <a:srgbClr val="0000CC"/>
                </a:solidFill>
                <a:effectLst>
                  <a:outerShdw blurRad="38100" dist="38100" dir="2700000" algn="tl">
                    <a:srgbClr val="000000">
                      <a:alpha val="43137"/>
                    </a:srgbClr>
                  </a:outerShdw>
                </a:effectLst>
                <a:latin typeface="Goudy Old Style" pitchFamily="18" charset="0"/>
              </a:rPr>
            </a:br>
            <a:r>
              <a:rPr lang="en-US" dirty="0" smtClean="0">
                <a:solidFill>
                  <a:srgbClr val="FF0066"/>
                </a:solidFill>
              </a:rPr>
              <a:t/>
            </a:r>
            <a:br>
              <a:rPr lang="en-US" dirty="0" smtClean="0">
                <a:solidFill>
                  <a:srgbClr val="FF0066"/>
                </a:solidFill>
              </a:rPr>
            </a:br>
            <a:endParaRPr lang="en-US" dirty="0" smtClean="0">
              <a:solidFill>
                <a:srgbClr val="FF0066"/>
              </a:solidFill>
            </a:endParaRPr>
          </a:p>
        </p:txBody>
      </p:sp>
      <p:sp>
        <p:nvSpPr>
          <p:cNvPr id="12" name="Content Placeholder 11"/>
          <p:cNvSpPr>
            <a:spLocks noGrp="1"/>
          </p:cNvSpPr>
          <p:nvPr>
            <p:ph idx="1"/>
          </p:nvPr>
        </p:nvSpPr>
        <p:spPr>
          <a:xfrm>
            <a:off x="76200" y="914400"/>
            <a:ext cx="7772400" cy="5943600"/>
          </a:xfrm>
          <a:ln>
            <a:solidFill>
              <a:schemeClr val="accent1"/>
            </a:solidFill>
          </a:ln>
        </p:spPr>
        <p:txBody>
          <a:bodyPr/>
          <a:lstStyle/>
          <a:p>
            <a:pPr marL="514350" indent="-514350">
              <a:spcBef>
                <a:spcPct val="0"/>
              </a:spcBef>
              <a:buFont typeface="Arial" pitchFamily="34" charset="0"/>
              <a:buAutoNum type="arabicPeriod"/>
              <a:defRPr/>
            </a:pPr>
            <a:r>
              <a:rPr lang="en-US" sz="2800" dirty="0" smtClean="0">
                <a:solidFill>
                  <a:srgbClr val="0000CC"/>
                </a:solidFill>
                <a:latin typeface="Arial Narrow" pitchFamily="34" charset="0"/>
              </a:rPr>
              <a:t>Concepts of leadership, </a:t>
            </a:r>
          </a:p>
          <a:p>
            <a:pPr marL="514350" indent="-514350">
              <a:spcBef>
                <a:spcPct val="0"/>
              </a:spcBef>
              <a:buFont typeface="Arial" pitchFamily="34" charset="0"/>
              <a:buAutoNum type="arabicPeriod"/>
              <a:defRPr/>
            </a:pPr>
            <a:r>
              <a:rPr lang="en-US" sz="2800" dirty="0" smtClean="0">
                <a:solidFill>
                  <a:srgbClr val="0000CC"/>
                </a:solidFill>
                <a:latin typeface="Arial Narrow" pitchFamily="34" charset="0"/>
              </a:rPr>
              <a:t>Leadership </a:t>
            </a:r>
            <a:r>
              <a:rPr lang="en-US" sz="2800" dirty="0" err="1" smtClean="0">
                <a:solidFill>
                  <a:srgbClr val="0000CC"/>
                </a:solidFill>
                <a:latin typeface="Arial Narrow" pitchFamily="34" charset="0"/>
              </a:rPr>
              <a:t>vs</a:t>
            </a:r>
            <a:r>
              <a:rPr lang="en-US" sz="2800" dirty="0" smtClean="0">
                <a:solidFill>
                  <a:srgbClr val="0000CC"/>
                </a:solidFill>
                <a:latin typeface="Arial Narrow" pitchFamily="34" charset="0"/>
              </a:rPr>
              <a:t> management,</a:t>
            </a:r>
          </a:p>
          <a:p>
            <a:pPr marL="514350" indent="-514350">
              <a:spcBef>
                <a:spcPct val="0"/>
              </a:spcBef>
              <a:buFont typeface="Arial" pitchFamily="34" charset="0"/>
              <a:buAutoNum type="arabicPeriod"/>
              <a:defRPr/>
            </a:pPr>
            <a:r>
              <a:rPr lang="en-US" sz="2800" dirty="0" smtClean="0">
                <a:solidFill>
                  <a:srgbClr val="0000CC"/>
                </a:solidFill>
                <a:latin typeface="Arial Narrow" pitchFamily="34" charset="0"/>
              </a:rPr>
              <a:t>Transformational Leadership theory </a:t>
            </a:r>
          </a:p>
          <a:p>
            <a:pPr marL="514350" indent="-514350">
              <a:spcBef>
                <a:spcPct val="0"/>
              </a:spcBef>
              <a:buFont typeface="Arial" pitchFamily="34" charset="0"/>
              <a:buAutoNum type="arabicPeriod"/>
              <a:defRPr/>
            </a:pPr>
            <a:r>
              <a:rPr lang="en-US" sz="2800" dirty="0" smtClean="0">
                <a:solidFill>
                  <a:srgbClr val="0000CC"/>
                </a:solidFill>
                <a:latin typeface="Arial Narrow" pitchFamily="34" charset="0"/>
              </a:rPr>
              <a:t>Emotional intelligence</a:t>
            </a:r>
          </a:p>
          <a:p>
            <a:pPr lvl="1">
              <a:defRPr/>
            </a:pPr>
            <a:r>
              <a:rPr lang="en-US" sz="2400" dirty="0" smtClean="0">
                <a:latin typeface="Arial Narrow" pitchFamily="34" charset="0"/>
              </a:rPr>
              <a:t>Self-awareness &amp; Self regulation and self motivation</a:t>
            </a:r>
            <a:endParaRPr lang="en-US" sz="2000" dirty="0" smtClean="0">
              <a:latin typeface="Arial Narrow" pitchFamily="34" charset="0"/>
            </a:endParaRPr>
          </a:p>
          <a:p>
            <a:pPr lvl="1">
              <a:defRPr/>
            </a:pPr>
            <a:r>
              <a:rPr lang="en-US" sz="2400" dirty="0" smtClean="0">
                <a:latin typeface="Arial Narrow" pitchFamily="34" charset="0"/>
              </a:rPr>
              <a:t>Empathy and social Skill)</a:t>
            </a:r>
            <a:endParaRPr lang="en-US" sz="2000" dirty="0" smtClean="0">
              <a:latin typeface="Arial Narrow" pitchFamily="34" charset="0"/>
            </a:endParaRPr>
          </a:p>
          <a:p>
            <a:pPr marL="514350" indent="-514350">
              <a:spcBef>
                <a:spcPct val="0"/>
              </a:spcBef>
              <a:buFont typeface="Arial" pitchFamily="34" charset="0"/>
              <a:buAutoNum type="arabicPeriod"/>
              <a:defRPr/>
            </a:pPr>
            <a:r>
              <a:rPr lang="en-US" sz="2800" dirty="0" smtClean="0">
                <a:solidFill>
                  <a:srgbClr val="0000CC"/>
                </a:solidFill>
                <a:latin typeface="Arial Narrow" pitchFamily="34" charset="0"/>
              </a:rPr>
              <a:t>Coaching and mentoring Skills</a:t>
            </a:r>
          </a:p>
          <a:p>
            <a:pPr lvl="1">
              <a:defRPr/>
            </a:pPr>
            <a:r>
              <a:rPr lang="en-US" sz="2400" dirty="0" smtClean="0">
                <a:latin typeface="Arial Narrow" pitchFamily="34" charset="0"/>
              </a:rPr>
              <a:t>Coaching </a:t>
            </a:r>
            <a:endParaRPr lang="en-US" sz="2000" dirty="0" smtClean="0">
              <a:latin typeface="Arial Narrow" pitchFamily="34" charset="0"/>
            </a:endParaRPr>
          </a:p>
          <a:p>
            <a:pPr lvl="1">
              <a:defRPr/>
            </a:pPr>
            <a:r>
              <a:rPr lang="en-US" sz="2400" dirty="0" smtClean="0">
                <a:latin typeface="Arial Narrow" pitchFamily="34" charset="0"/>
              </a:rPr>
              <a:t>Mentoring </a:t>
            </a:r>
            <a:endParaRPr lang="en-US" sz="2000" dirty="0" smtClean="0">
              <a:latin typeface="Arial Narrow" pitchFamily="34" charset="0"/>
            </a:endParaRPr>
          </a:p>
          <a:p>
            <a:pPr lvl="1">
              <a:defRPr/>
            </a:pPr>
            <a:r>
              <a:rPr lang="en-US" sz="2400" dirty="0" smtClean="0">
                <a:latin typeface="Arial Narrow" pitchFamily="34" charset="0"/>
              </a:rPr>
              <a:t>Training and consulting</a:t>
            </a:r>
            <a:endParaRPr lang="en-US" sz="2000" dirty="0" smtClean="0">
              <a:latin typeface="Arial Narrow" pitchFamily="34" charset="0"/>
            </a:endParaRPr>
          </a:p>
          <a:p>
            <a:pPr marL="514350" indent="-514350">
              <a:spcBef>
                <a:spcPct val="0"/>
              </a:spcBef>
              <a:buFont typeface="Arial" pitchFamily="34" charset="0"/>
              <a:buAutoNum type="arabicPeriod"/>
              <a:defRPr/>
            </a:pPr>
            <a:r>
              <a:rPr lang="en-US" sz="2800" dirty="0" smtClean="0">
                <a:solidFill>
                  <a:srgbClr val="0000CC"/>
                </a:solidFill>
                <a:latin typeface="Arial Narrow" pitchFamily="34" charset="0"/>
              </a:rPr>
              <a:t>Team building and development</a:t>
            </a:r>
          </a:p>
          <a:p>
            <a:pPr lvl="1">
              <a:defRPr/>
            </a:pPr>
            <a:r>
              <a:rPr lang="en-US" sz="2400" dirty="0" smtClean="0">
                <a:latin typeface="Arial Narrow" pitchFamily="34" charset="0"/>
              </a:rPr>
              <a:t>Team, Group &amp; Team Development Process</a:t>
            </a:r>
          </a:p>
          <a:p>
            <a:pPr marL="514350" lvl="1" indent="-514350">
              <a:spcBef>
                <a:spcPct val="0"/>
              </a:spcBef>
              <a:buClr>
                <a:srgbClr val="00A800"/>
              </a:buClr>
              <a:buFont typeface="+mj-lt"/>
              <a:buAutoNum type="arabicPeriod" startAt="7"/>
              <a:defRPr/>
            </a:pPr>
            <a:r>
              <a:rPr lang="en-US" dirty="0" smtClean="0">
                <a:solidFill>
                  <a:srgbClr val="0000CC"/>
                </a:solidFill>
                <a:latin typeface="Arial Narrow" pitchFamily="34" charset="0"/>
                <a:ea typeface="+mn-ea"/>
              </a:rPr>
              <a:t>Decision making and problem solving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box(in)">
                                      <p:cBhvr>
                                        <p:cTn id="7" dur="500"/>
                                        <p:tgtEl>
                                          <p:spTgt spid="12">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ox(in)">
                                      <p:cBhvr>
                                        <p:cTn id="12" dur="500"/>
                                        <p:tgtEl>
                                          <p:spTgt spid="1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box(in)">
                                      <p:cBhvr>
                                        <p:cTn id="17" dur="500"/>
                                        <p:tgtEl>
                                          <p:spTgt spid="1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box(in)">
                                      <p:cBhvr>
                                        <p:cTn id="22" dur="500"/>
                                        <p:tgtEl>
                                          <p:spTgt spid="12">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box(in)">
                                      <p:cBhvr>
                                        <p:cTn id="27" dur="500"/>
                                        <p:tgtEl>
                                          <p:spTgt spid="12">
                                            <p:txEl>
                                              <p:pRg st="3" end="3"/>
                                            </p:txEl>
                                          </p:spTgt>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2">
                                            <p:txEl>
                                              <p:pRg st="4" end="4"/>
                                            </p:txEl>
                                          </p:spTgt>
                                        </p:tgtEl>
                                        <p:attrNameLst>
                                          <p:attrName>style.visibility</p:attrName>
                                        </p:attrNameLst>
                                      </p:cBhvr>
                                      <p:to>
                                        <p:strVal val="visible"/>
                                      </p:to>
                                    </p:set>
                                    <p:animEffect transition="in" filter="box(in)">
                                      <p:cBhvr>
                                        <p:cTn id="30" dur="500"/>
                                        <p:tgtEl>
                                          <p:spTgt spid="12">
                                            <p:txEl>
                                              <p:pRg st="4" end="4"/>
                                            </p:txEl>
                                          </p:spTgt>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12">
                                            <p:txEl>
                                              <p:pRg st="5" end="5"/>
                                            </p:txEl>
                                          </p:spTgt>
                                        </p:tgtEl>
                                        <p:attrNameLst>
                                          <p:attrName>style.visibility</p:attrName>
                                        </p:attrNameLst>
                                      </p:cBhvr>
                                      <p:to>
                                        <p:strVal val="visible"/>
                                      </p:to>
                                    </p:set>
                                    <p:animEffect transition="in" filter="box(in)">
                                      <p:cBhvr>
                                        <p:cTn id="33" dur="500"/>
                                        <p:tgtEl>
                                          <p:spTgt spid="12">
                                            <p:txEl>
                                              <p:pRg st="5" end="5"/>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2">
                                            <p:txEl>
                                              <p:pRg st="6" end="6"/>
                                            </p:txEl>
                                          </p:spTgt>
                                        </p:tgtEl>
                                        <p:attrNameLst>
                                          <p:attrName>style.visibility</p:attrName>
                                        </p:attrNameLst>
                                      </p:cBhvr>
                                      <p:to>
                                        <p:strVal val="visible"/>
                                      </p:to>
                                    </p:set>
                                    <p:animEffect transition="in" filter="box(in)">
                                      <p:cBhvr>
                                        <p:cTn id="38" dur="500"/>
                                        <p:tgtEl>
                                          <p:spTgt spid="12">
                                            <p:txEl>
                                              <p:pRg st="6" end="6"/>
                                            </p:txEl>
                                          </p:spTgt>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12">
                                            <p:txEl>
                                              <p:pRg st="7" end="7"/>
                                            </p:txEl>
                                          </p:spTgt>
                                        </p:tgtEl>
                                        <p:attrNameLst>
                                          <p:attrName>style.visibility</p:attrName>
                                        </p:attrNameLst>
                                      </p:cBhvr>
                                      <p:to>
                                        <p:strVal val="visible"/>
                                      </p:to>
                                    </p:set>
                                    <p:animEffect transition="in" filter="box(in)">
                                      <p:cBhvr>
                                        <p:cTn id="41" dur="500"/>
                                        <p:tgtEl>
                                          <p:spTgt spid="12">
                                            <p:txEl>
                                              <p:pRg st="7" end="7"/>
                                            </p:txEl>
                                          </p:spTgt>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12">
                                            <p:txEl>
                                              <p:pRg st="8" end="8"/>
                                            </p:txEl>
                                          </p:spTgt>
                                        </p:tgtEl>
                                        <p:attrNameLst>
                                          <p:attrName>style.visibility</p:attrName>
                                        </p:attrNameLst>
                                      </p:cBhvr>
                                      <p:to>
                                        <p:strVal val="visible"/>
                                      </p:to>
                                    </p:set>
                                    <p:animEffect transition="in" filter="box(in)">
                                      <p:cBhvr>
                                        <p:cTn id="44" dur="500"/>
                                        <p:tgtEl>
                                          <p:spTgt spid="12">
                                            <p:txEl>
                                              <p:pRg st="8" end="8"/>
                                            </p:txEl>
                                          </p:spTgt>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12">
                                            <p:txEl>
                                              <p:pRg st="9" end="9"/>
                                            </p:txEl>
                                          </p:spTgt>
                                        </p:tgtEl>
                                        <p:attrNameLst>
                                          <p:attrName>style.visibility</p:attrName>
                                        </p:attrNameLst>
                                      </p:cBhvr>
                                      <p:to>
                                        <p:strVal val="visible"/>
                                      </p:to>
                                    </p:set>
                                    <p:animEffect transition="in" filter="box(in)">
                                      <p:cBhvr>
                                        <p:cTn id="47" dur="500"/>
                                        <p:tgtEl>
                                          <p:spTgt spid="12">
                                            <p:txEl>
                                              <p:pRg st="9" end="9"/>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2">
                                            <p:txEl>
                                              <p:pRg st="10" end="10"/>
                                            </p:txEl>
                                          </p:spTgt>
                                        </p:tgtEl>
                                        <p:attrNameLst>
                                          <p:attrName>style.visibility</p:attrName>
                                        </p:attrNameLst>
                                      </p:cBhvr>
                                      <p:to>
                                        <p:strVal val="visible"/>
                                      </p:to>
                                    </p:set>
                                    <p:animEffect transition="in" filter="box(in)">
                                      <p:cBhvr>
                                        <p:cTn id="52" dur="500"/>
                                        <p:tgtEl>
                                          <p:spTgt spid="12">
                                            <p:txEl>
                                              <p:pRg st="10" end="10"/>
                                            </p:txEl>
                                          </p:spTgt>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12">
                                            <p:txEl>
                                              <p:pRg st="11" end="11"/>
                                            </p:txEl>
                                          </p:spTgt>
                                        </p:tgtEl>
                                        <p:attrNameLst>
                                          <p:attrName>style.visibility</p:attrName>
                                        </p:attrNameLst>
                                      </p:cBhvr>
                                      <p:to>
                                        <p:strVal val="visible"/>
                                      </p:to>
                                    </p:set>
                                    <p:animEffect transition="in" filter="box(in)">
                                      <p:cBhvr>
                                        <p:cTn id="55" dur="500"/>
                                        <p:tgtEl>
                                          <p:spTgt spid="12">
                                            <p:txEl>
                                              <p:pRg st="11" end="11"/>
                                            </p:txEl>
                                          </p:spTgt>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12">
                                            <p:txEl>
                                              <p:pRg st="12" end="12"/>
                                            </p:txEl>
                                          </p:spTgt>
                                        </p:tgtEl>
                                        <p:attrNameLst>
                                          <p:attrName>style.visibility</p:attrName>
                                        </p:attrNameLst>
                                      </p:cBhvr>
                                      <p:to>
                                        <p:strVal val="visible"/>
                                      </p:to>
                                    </p:set>
                                    <p:animEffect transition="in" filter="box(in)">
                                      <p:cBhvr>
                                        <p:cTn id="58" dur="500"/>
                                        <p:tgtEl>
                                          <p:spTgt spid="1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z="7200" smtClean="0">
                <a:solidFill>
                  <a:srgbClr val="0000CC"/>
                </a:solidFill>
                <a:latin typeface="Goudy Old Style" panose="02020502050305020303" pitchFamily="18" charset="0"/>
              </a:rPr>
              <a:t>SESSION ONE</a:t>
            </a:r>
            <a:endParaRPr lang="en-US" altLang="en-US" sz="7200" smtClean="0">
              <a:solidFill>
                <a:srgbClr val="0000CC"/>
              </a:solidFill>
            </a:endParaRPr>
          </a:p>
        </p:txBody>
      </p:sp>
      <p:sp>
        <p:nvSpPr>
          <p:cNvPr id="40963" name="Content Placeholder 2"/>
          <p:cNvSpPr>
            <a:spLocks noGrp="1"/>
          </p:cNvSpPr>
          <p:nvPr>
            <p:ph idx="1"/>
          </p:nvPr>
        </p:nvSpPr>
        <p:spPr>
          <a:xfrm>
            <a:off x="76200" y="1874838"/>
            <a:ext cx="6400800" cy="4525962"/>
          </a:xfrm>
        </p:spPr>
        <p:txBody>
          <a:bodyPr/>
          <a:lstStyle/>
          <a:p>
            <a:pPr algn="ctr">
              <a:buFont typeface="Arial" panose="020B0604020202020204" pitchFamily="34" charset="0"/>
              <a:buNone/>
            </a:pPr>
            <a:r>
              <a:rPr lang="en-GB" altLang="en-US" sz="6000" smtClean="0">
                <a:solidFill>
                  <a:srgbClr val="F82CDB"/>
                </a:solidFill>
                <a:latin typeface="Goudy Old Style" panose="02020502050305020303" pitchFamily="18" charset="0"/>
              </a:rPr>
              <a:t>INTRODUCTION TO LEADERSHIP</a:t>
            </a:r>
          </a:p>
        </p:txBody>
      </p:sp>
      <p:pic>
        <p:nvPicPr>
          <p:cNvPr id="5" name="Picture 10" descr="j007862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990600"/>
            <a:ext cx="2743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63">
                                            <p:txEl>
                                              <p:pRg st="0" end="0"/>
                                            </p:txEl>
                                          </p:spTgt>
                                        </p:tgtEl>
                                        <p:attrNameLst>
                                          <p:attrName>style.visibility</p:attrName>
                                        </p:attrNameLst>
                                      </p:cBhvr>
                                      <p:to>
                                        <p:strVal val="visible"/>
                                      </p:to>
                                    </p:set>
                                    <p:anim calcmode="lin" valueType="num">
                                      <p:cBhvr additive="base">
                                        <p:cTn id="13"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304800" y="1219200"/>
            <a:ext cx="8229600" cy="5334000"/>
          </a:xfrm>
          <a:prstGeom prst="rect">
            <a:avLst/>
          </a:prstGeom>
          <a:solidFill>
            <a:schemeClr val="bg1"/>
          </a:solidFill>
          <a:ln w="9525">
            <a:noFill/>
            <a:miter lim="800000"/>
            <a:headEnd/>
            <a:tailEnd/>
          </a:ln>
        </p:spPr>
        <p:txBody>
          <a:bodyPr/>
          <a:lstStyle/>
          <a:p>
            <a:pPr marL="342900" indent="-342900" algn="ctr" eaLnBrk="0" hangingPunct="0">
              <a:spcBef>
                <a:spcPct val="20000"/>
              </a:spcBef>
              <a:buFont typeface="Arial" pitchFamily="34" charset="0"/>
              <a:buChar char="•"/>
              <a:defRPr/>
            </a:pPr>
            <a:r>
              <a:rPr lang="en-US" sz="6000" b="1" dirty="0">
                <a:solidFill>
                  <a:srgbClr val="3333FF"/>
                </a:solidFill>
                <a:latin typeface="Goudy Old Style" pitchFamily="18" charset="0"/>
                <a:ea typeface="+mj-ea"/>
                <a:cs typeface="+mj-cs"/>
              </a:rPr>
              <a:t>How many of you have worked as:</a:t>
            </a:r>
          </a:p>
          <a:p>
            <a:pPr marL="342900" indent="-342900" algn="ctr" eaLnBrk="0" hangingPunct="0">
              <a:spcBef>
                <a:spcPct val="20000"/>
              </a:spcBef>
              <a:defRPr/>
            </a:pPr>
            <a:r>
              <a:rPr lang="en-US" sz="6000" b="1" dirty="0">
                <a:solidFill>
                  <a:srgbClr val="3333FF"/>
                </a:solidFill>
                <a:latin typeface="Goudy Old Style" pitchFamily="18" charset="0"/>
                <a:ea typeface="+mj-ea"/>
                <a:cs typeface="+mj-cs"/>
              </a:rPr>
              <a:t>LEADERS so far?</a:t>
            </a:r>
          </a:p>
          <a:p>
            <a:pPr marL="342900" indent="-342900" algn="ctr" eaLnBrk="0" hangingPunct="0">
              <a:spcBef>
                <a:spcPct val="20000"/>
              </a:spcBef>
              <a:buFont typeface="Arial" pitchFamily="34" charset="0"/>
              <a:buChar char="•"/>
              <a:defRPr/>
            </a:pPr>
            <a:r>
              <a:rPr lang="en-US" sz="4800" b="1" dirty="0">
                <a:solidFill>
                  <a:srgbClr val="3333FF"/>
                </a:solidFill>
                <a:latin typeface="Goudy Old Style" pitchFamily="18" charset="0"/>
                <a:ea typeface="+mj-ea"/>
                <a:cs typeface="+mj-cs"/>
              </a:rPr>
              <a:t>A #(1,2,3…) be given to each </a:t>
            </a:r>
          </a:p>
        </p:txBody>
      </p:sp>
      <p:sp>
        <p:nvSpPr>
          <p:cNvPr id="34819" name="Title 1"/>
          <p:cNvSpPr>
            <a:spLocks noGrp="1"/>
          </p:cNvSpPr>
          <p:nvPr>
            <p:ph type="title"/>
          </p:nvPr>
        </p:nvSpPr>
        <p:spPr>
          <a:xfrm>
            <a:off x="0" y="76200"/>
            <a:ext cx="9144000" cy="1143000"/>
          </a:xfrm>
        </p:spPr>
        <p:txBody>
          <a:bodyPr/>
          <a:lstStyle/>
          <a:p>
            <a:r>
              <a:rPr lang="en-US" altLang="en-US" sz="5400" smtClean="0">
                <a:solidFill>
                  <a:srgbClr val="3333FF"/>
                </a:solidFill>
                <a:latin typeface="Copperplate Gothic Bold" panose="020E0705020206020404" pitchFamily="34" charset="0"/>
              </a:rPr>
              <a:t>Group formation</a:t>
            </a:r>
          </a:p>
        </p:txBody>
      </p:sp>
      <p:sp>
        <p:nvSpPr>
          <p:cNvPr id="35843" name="Content Placeholder 2"/>
          <p:cNvSpPr>
            <a:spLocks noGrp="1"/>
          </p:cNvSpPr>
          <p:nvPr>
            <p:ph idx="1"/>
          </p:nvPr>
        </p:nvSpPr>
        <p:spPr>
          <a:xfrm>
            <a:off x="228600" y="1066800"/>
            <a:ext cx="8763000" cy="5410200"/>
          </a:xfrm>
          <a:solidFill>
            <a:schemeClr val="tx2">
              <a:lumMod val="20000"/>
              <a:lumOff val="80000"/>
            </a:schemeClr>
          </a:solidFill>
        </p:spPr>
        <p:txBody>
          <a:bodyPr/>
          <a:lstStyle/>
          <a:p>
            <a:pPr marL="742950" indent="-742950">
              <a:buFont typeface="+mj-lt"/>
              <a:buAutoNum type="arabicPeriod"/>
              <a:defRPr/>
            </a:pPr>
            <a:r>
              <a:rPr lang="en-US" sz="4800" dirty="0" smtClean="0">
                <a:solidFill>
                  <a:srgbClr val="FF0066"/>
                </a:solidFill>
                <a:latin typeface="Copperplate Gothic Bold" pitchFamily="34" charset="0"/>
              </a:rPr>
              <a:t>Group One       (</a:t>
            </a:r>
            <a:r>
              <a:rPr lang="en-US" sz="4800" dirty="0" err="1" smtClean="0">
                <a:solidFill>
                  <a:srgbClr val="00B050"/>
                </a:solidFill>
                <a:latin typeface="Copperplate Gothic Bold" pitchFamily="34" charset="0"/>
              </a:rPr>
              <a:t>ለውጥ</a:t>
            </a:r>
            <a:r>
              <a:rPr lang="en-US" sz="4800" dirty="0" smtClean="0">
                <a:solidFill>
                  <a:srgbClr val="FF0066"/>
                </a:solidFill>
                <a:latin typeface="Copperplate Gothic Bold" pitchFamily="34" charset="0"/>
              </a:rPr>
              <a:t>)</a:t>
            </a:r>
          </a:p>
          <a:p>
            <a:pPr marL="742950" indent="-742950">
              <a:buFont typeface="+mj-lt"/>
              <a:buAutoNum type="arabicPeriod"/>
              <a:defRPr/>
            </a:pPr>
            <a:r>
              <a:rPr lang="en-US" sz="4800" dirty="0" smtClean="0">
                <a:solidFill>
                  <a:srgbClr val="FF0066"/>
                </a:solidFill>
                <a:latin typeface="Copperplate Gothic Bold" pitchFamily="34" charset="0"/>
              </a:rPr>
              <a:t>Group Two      </a:t>
            </a:r>
            <a:r>
              <a:rPr lang="en-US" sz="4800" dirty="0" smtClean="0">
                <a:solidFill>
                  <a:srgbClr val="00B050"/>
                </a:solidFill>
                <a:latin typeface="Copperplate Gothic Bold" pitchFamily="34" charset="0"/>
              </a:rPr>
              <a:t>(</a:t>
            </a:r>
            <a:r>
              <a:rPr lang="en-US" sz="4800" dirty="0" err="1" smtClean="0">
                <a:solidFill>
                  <a:srgbClr val="00B050"/>
                </a:solidFill>
                <a:latin typeface="Copperplate Gothic Bold" pitchFamily="34" charset="0"/>
              </a:rPr>
              <a:t>ሉሲ</a:t>
            </a:r>
            <a:r>
              <a:rPr lang="en-US" sz="4800" dirty="0" smtClean="0">
                <a:solidFill>
                  <a:srgbClr val="00B050"/>
                </a:solidFill>
                <a:latin typeface="Copperplate Gothic Bold" pitchFamily="34" charset="0"/>
              </a:rPr>
              <a:t>)</a:t>
            </a:r>
          </a:p>
          <a:p>
            <a:pPr marL="742950" indent="-742950">
              <a:buFont typeface="+mj-lt"/>
              <a:buAutoNum type="arabicPeriod"/>
              <a:defRPr/>
            </a:pPr>
            <a:r>
              <a:rPr lang="en-US" sz="4800" dirty="0" smtClean="0">
                <a:solidFill>
                  <a:srgbClr val="FF0066"/>
                </a:solidFill>
                <a:latin typeface="Copperplate Gothic Bold" pitchFamily="34" charset="0"/>
              </a:rPr>
              <a:t>Group Three  (</a:t>
            </a:r>
            <a:r>
              <a:rPr lang="en-US" sz="4800" dirty="0" err="1" smtClean="0">
                <a:solidFill>
                  <a:srgbClr val="00B050"/>
                </a:solidFill>
                <a:latin typeface="Copperplate Gothic Bold" pitchFamily="34" charset="0"/>
              </a:rPr>
              <a:t>ስማርት</a:t>
            </a:r>
            <a:r>
              <a:rPr lang="en-US" sz="4800" dirty="0" smtClean="0">
                <a:solidFill>
                  <a:srgbClr val="FF0066"/>
                </a:solidFill>
                <a:latin typeface="Copperplate Gothic Bold" pitchFamily="34" charset="0"/>
              </a:rPr>
              <a:t>)</a:t>
            </a:r>
          </a:p>
          <a:p>
            <a:pPr marL="742950" indent="-742950">
              <a:buFont typeface="+mj-lt"/>
              <a:buAutoNum type="arabicPeriod"/>
              <a:defRPr/>
            </a:pPr>
            <a:r>
              <a:rPr lang="en-US" sz="4800" dirty="0" smtClean="0">
                <a:solidFill>
                  <a:srgbClr val="FF0066"/>
                </a:solidFill>
                <a:latin typeface="Copperplate Gothic Bold" pitchFamily="34" charset="0"/>
              </a:rPr>
              <a:t>Group Four    (</a:t>
            </a:r>
            <a:r>
              <a:rPr lang="en-US" sz="4800" dirty="0" err="1" smtClean="0">
                <a:solidFill>
                  <a:srgbClr val="00B050"/>
                </a:solidFill>
                <a:latin typeface="Copperplate Gothic Bold" pitchFamily="34" charset="0"/>
              </a:rPr>
              <a:t>እድገት</a:t>
            </a:r>
            <a:r>
              <a:rPr lang="en-US" sz="4800" dirty="0" smtClean="0">
                <a:solidFill>
                  <a:srgbClr val="FF0066"/>
                </a:solidFill>
                <a:latin typeface="Copperplate Gothic Bold" pitchFamily="34" charset="0"/>
              </a:rPr>
              <a:t>)</a:t>
            </a:r>
          </a:p>
          <a:p>
            <a:pPr marL="742950" indent="-742950">
              <a:buFont typeface="+mj-lt"/>
              <a:buAutoNum type="arabicPeriod"/>
              <a:defRPr/>
            </a:pPr>
            <a:r>
              <a:rPr lang="en-US" sz="4800" dirty="0" smtClean="0">
                <a:solidFill>
                  <a:srgbClr val="FF0066"/>
                </a:solidFill>
                <a:latin typeface="Copperplate Gothic Bold" pitchFamily="34" charset="0"/>
              </a:rPr>
              <a:t>. Group five    (</a:t>
            </a:r>
            <a:r>
              <a:rPr lang="en-US" sz="4800" dirty="0" err="1" smtClean="0">
                <a:solidFill>
                  <a:srgbClr val="00B050"/>
                </a:solidFill>
                <a:latin typeface="Copperplate Gothic Bold" pitchFamily="34" charset="0"/>
              </a:rPr>
              <a:t>ህዳሴ</a:t>
            </a:r>
            <a:r>
              <a:rPr lang="en-US" sz="4800" dirty="0" smtClean="0">
                <a:solidFill>
                  <a:srgbClr val="FF0066"/>
                </a:solidFill>
                <a:latin typeface="Copperplate Gothic Bold" pitchFamily="34" charset="0"/>
              </a:rPr>
              <a:t>)</a:t>
            </a:r>
          </a:p>
          <a:p>
            <a:pPr marL="742950" indent="-742950">
              <a:buFont typeface="+mj-lt"/>
              <a:buAutoNum type="arabicPeriod"/>
              <a:defRPr/>
            </a:pPr>
            <a:r>
              <a:rPr lang="en-US" sz="4800" dirty="0" smtClean="0">
                <a:solidFill>
                  <a:srgbClr val="FF0066"/>
                </a:solidFill>
                <a:latin typeface="Copperplate Gothic Bold" pitchFamily="34" charset="0"/>
              </a:rPr>
              <a:t>. Group six      (</a:t>
            </a:r>
            <a:r>
              <a:rPr lang="en-US" sz="4800" dirty="0" err="1" smtClean="0">
                <a:solidFill>
                  <a:srgbClr val="00B050"/>
                </a:solidFill>
                <a:latin typeface="Copperplate Gothic Bold" pitchFamily="34" charset="0"/>
              </a:rPr>
              <a:t>ሰላም</a:t>
            </a:r>
            <a:r>
              <a:rPr lang="en-US" sz="4800" dirty="0" smtClean="0">
                <a:solidFill>
                  <a:srgbClr val="FF0066"/>
                </a:solidFill>
                <a:latin typeface="Copperplate Gothic Bold" pitchFamily="34" charset="0"/>
              </a:rPr>
              <a:t>)</a:t>
            </a:r>
          </a:p>
          <a:p>
            <a:pPr marL="742950" indent="-742950">
              <a:buFont typeface="+mj-lt"/>
              <a:buAutoNum type="arabicPeriod"/>
              <a:defRPr/>
            </a:pPr>
            <a:endParaRPr lang="en-US" sz="4800" dirty="0" smtClean="0">
              <a:solidFill>
                <a:srgbClr val="FF0066"/>
              </a:solidFill>
              <a:latin typeface="Copperplate Gothic Bold" pitchFamily="34" charset="0"/>
            </a:endParaRPr>
          </a:p>
          <a:p>
            <a:pPr marL="742950" indent="-742950">
              <a:buFont typeface="+mj-lt"/>
              <a:buAutoNum type="arabicPeriod"/>
              <a:defRPr/>
            </a:pPr>
            <a:endParaRPr lang="en-US" sz="4800" dirty="0" smtClean="0">
              <a:solidFill>
                <a:srgbClr val="FF0066"/>
              </a:solidFill>
              <a:latin typeface="Copperplate Gothic Bold" pitchFamily="34" charset="0"/>
            </a:endParaRPr>
          </a:p>
        </p:txBody>
      </p:sp>
      <p:pic>
        <p:nvPicPr>
          <p:cNvPr id="34821" name="Picture 5"/>
          <p:cNvPicPr>
            <a:picLocks noChangeAspect="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561975" y="-53975"/>
            <a:ext cx="10723563"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1496219" y="1091136"/>
            <a:ext cx="0" cy="5081064"/>
          </a:xfrm>
          <a:prstGeom prst="line">
            <a:avLst/>
          </a:prstGeom>
          <a:ln w="101600">
            <a:gradFill flip="none" rotWithShape="1">
              <a:gsLst>
                <a:gs pos="0">
                  <a:srgbClr val="CBCBCB"/>
                </a:gs>
                <a:gs pos="13000">
                  <a:srgbClr val="5F5F5F"/>
                </a:gs>
                <a:gs pos="21001">
                  <a:srgbClr val="5F5F5F"/>
                </a:gs>
                <a:gs pos="43000">
                  <a:srgbClr val="FFFFFF"/>
                </a:gs>
                <a:gs pos="67000">
                  <a:srgbClr val="B2B2B2"/>
                </a:gs>
                <a:gs pos="100000">
                  <a:srgbClr val="292929"/>
                </a:gs>
                <a:gs pos="100000">
                  <a:srgbClr val="EAEAEA"/>
                </a:gs>
              </a:gsLst>
              <a:path path="rect">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165181" y="1091136"/>
            <a:ext cx="0" cy="4852464"/>
          </a:xfrm>
          <a:prstGeom prst="line">
            <a:avLst/>
          </a:prstGeom>
          <a:ln w="101600">
            <a:gradFill flip="none" rotWithShape="1">
              <a:gsLst>
                <a:gs pos="0">
                  <a:srgbClr val="CBCBCB"/>
                </a:gs>
                <a:gs pos="13000">
                  <a:srgbClr val="5F5F5F"/>
                </a:gs>
                <a:gs pos="21001">
                  <a:srgbClr val="5F5F5F"/>
                </a:gs>
                <a:gs pos="43000">
                  <a:srgbClr val="FFFFFF"/>
                </a:gs>
                <a:gs pos="67000">
                  <a:srgbClr val="B2B2B2"/>
                </a:gs>
                <a:gs pos="100000">
                  <a:srgbClr val="292929"/>
                </a:gs>
                <a:gs pos="100000">
                  <a:srgbClr val="EAEAEA"/>
                </a:gs>
              </a:gsLst>
              <a:path path="rect">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93273" y="478631"/>
            <a:ext cx="8626887" cy="0"/>
          </a:xfrm>
          <a:prstGeom prst="line">
            <a:avLst/>
          </a:prstGeom>
          <a:ln w="101600">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93273" y="1322157"/>
            <a:ext cx="8589771" cy="2767"/>
          </a:xfrm>
          <a:prstGeom prst="line">
            <a:avLst/>
          </a:prstGeom>
          <a:ln w="101600">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ln>
        </p:spPr>
        <p:style>
          <a:lnRef idx="1">
            <a:schemeClr val="accent1"/>
          </a:lnRef>
          <a:fillRef idx="0">
            <a:schemeClr val="accent1"/>
          </a:fillRef>
          <a:effectRef idx="0">
            <a:schemeClr val="accent1"/>
          </a:effectRef>
          <a:fontRef idx="minor">
            <a:schemeClr val="tx1"/>
          </a:fontRef>
        </p:style>
      </p:cxnSp>
      <p:grpSp>
        <p:nvGrpSpPr>
          <p:cNvPr id="34826" name="Group 10"/>
          <p:cNvGrpSpPr>
            <a:grpSpLocks/>
          </p:cNvGrpSpPr>
          <p:nvPr>
            <p:custDataLst>
              <p:tags r:id="rId2"/>
            </p:custDataLst>
          </p:nvPr>
        </p:nvGrpSpPr>
        <p:grpSpPr bwMode="auto">
          <a:xfrm>
            <a:off x="881063" y="1158875"/>
            <a:ext cx="1819275" cy="1257300"/>
            <a:chOff x="881045" y="1158307"/>
            <a:chExt cx="1819297" cy="1257592"/>
          </a:xfrm>
        </p:grpSpPr>
        <p:sp>
          <p:nvSpPr>
            <p:cNvPr id="12" name="Rectangle 11"/>
            <p:cNvSpPr/>
            <p:nvPr/>
          </p:nvSpPr>
          <p:spPr>
            <a:xfrm>
              <a:off x="881045" y="1158307"/>
              <a:ext cx="1819297" cy="1257592"/>
            </a:xfrm>
            <a:prstGeom prst="rect">
              <a:avLst/>
            </a:prstGeom>
            <a:solidFill>
              <a:srgbClr val="005426"/>
            </a:solidFill>
            <a:ln>
              <a:solidFill>
                <a:schemeClr val="bg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834" name="TextBox 12"/>
            <p:cNvSpPr txBox="1">
              <a:spLocks noChangeArrowheads="1"/>
            </p:cNvSpPr>
            <p:nvPr/>
          </p:nvSpPr>
          <p:spPr bwMode="auto">
            <a:xfrm>
              <a:off x="881045" y="1512773"/>
              <a:ext cx="17615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chemeClr val="bg1"/>
                  </a:solidFill>
                  <a:latin typeface="Cambria" panose="02040503050406030204" pitchFamily="18" charset="0"/>
                </a:rPr>
                <a:t>Who Am I?</a:t>
              </a:r>
              <a:endParaRPr lang="en-US" altLang="en-US" sz="1400" b="1">
                <a:solidFill>
                  <a:schemeClr val="bg1"/>
                </a:solidFill>
                <a:latin typeface="Cambria" panose="02040503050406030204" pitchFamily="18" charset="0"/>
              </a:endParaRPr>
            </a:p>
          </p:txBody>
        </p:sp>
      </p:grpSp>
      <p:grpSp>
        <p:nvGrpSpPr>
          <p:cNvPr id="34827" name="Group 13"/>
          <p:cNvGrpSpPr>
            <a:grpSpLocks/>
          </p:cNvGrpSpPr>
          <p:nvPr>
            <p:custDataLst>
              <p:tags r:id="rId3"/>
            </p:custDataLst>
          </p:nvPr>
        </p:nvGrpSpPr>
        <p:grpSpPr bwMode="auto">
          <a:xfrm>
            <a:off x="3849688" y="1152525"/>
            <a:ext cx="1819275" cy="1257300"/>
            <a:chOff x="881045" y="1158307"/>
            <a:chExt cx="1819297" cy="1257592"/>
          </a:xfrm>
        </p:grpSpPr>
        <p:sp>
          <p:nvSpPr>
            <p:cNvPr id="15" name="Rectangle 14"/>
            <p:cNvSpPr/>
            <p:nvPr/>
          </p:nvSpPr>
          <p:spPr>
            <a:xfrm>
              <a:off x="881045" y="1158307"/>
              <a:ext cx="1819297" cy="1257592"/>
            </a:xfrm>
            <a:prstGeom prst="rect">
              <a:avLst/>
            </a:prstGeom>
            <a:solidFill>
              <a:srgbClr val="005426"/>
            </a:solidFill>
            <a:ln>
              <a:solidFill>
                <a:schemeClr val="bg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832" name="TextBox 15"/>
            <p:cNvSpPr txBox="1">
              <a:spLocks noChangeArrowheads="1"/>
            </p:cNvSpPr>
            <p:nvPr/>
          </p:nvSpPr>
          <p:spPr bwMode="auto">
            <a:xfrm>
              <a:off x="909917" y="1401516"/>
              <a:ext cx="17615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a:solidFill>
                    <a:schemeClr val="bg1"/>
                  </a:solidFill>
                  <a:latin typeface="Cambria" panose="02040503050406030204" pitchFamily="18" charset="0"/>
                </a:rPr>
                <a:t>What Skills             Do I Need?</a:t>
              </a:r>
              <a:r>
                <a:rPr lang="en-US" altLang="en-US" b="1">
                  <a:solidFill>
                    <a:schemeClr val="bg1"/>
                  </a:solidFill>
                  <a:latin typeface="Cambria" panose="02040503050406030204" pitchFamily="18" charset="0"/>
                </a:rPr>
                <a:t>  </a:t>
              </a:r>
              <a:endParaRPr lang="en-US" altLang="en-US" sz="1100" b="1">
                <a:solidFill>
                  <a:schemeClr val="bg1"/>
                </a:solidFill>
                <a:latin typeface="Cambria" panose="02040503050406030204" pitchFamily="18" charset="0"/>
              </a:endParaRPr>
            </a:p>
          </p:txBody>
        </p:sp>
      </p:grpSp>
      <p:grpSp>
        <p:nvGrpSpPr>
          <p:cNvPr id="5" name="Group 16"/>
          <p:cNvGrpSpPr>
            <a:grpSpLocks/>
          </p:cNvGrpSpPr>
          <p:nvPr>
            <p:custDataLst>
              <p:tags r:id="rId4"/>
            </p:custDataLst>
          </p:nvPr>
        </p:nvGrpSpPr>
        <p:grpSpPr bwMode="auto">
          <a:xfrm>
            <a:off x="6550025" y="1165225"/>
            <a:ext cx="1819275" cy="1257300"/>
            <a:chOff x="881045" y="1158307"/>
            <a:chExt cx="1819297" cy="1257592"/>
          </a:xfrm>
        </p:grpSpPr>
        <p:sp>
          <p:nvSpPr>
            <p:cNvPr id="18" name="Rectangle 17"/>
            <p:cNvSpPr/>
            <p:nvPr/>
          </p:nvSpPr>
          <p:spPr>
            <a:xfrm>
              <a:off x="881045" y="1158307"/>
              <a:ext cx="1819297" cy="1257592"/>
            </a:xfrm>
            <a:prstGeom prst="rect">
              <a:avLst/>
            </a:prstGeom>
            <a:solidFill>
              <a:srgbClr val="005426"/>
            </a:solidFill>
            <a:ln>
              <a:solidFill>
                <a:schemeClr val="bg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830" name="TextBox 18"/>
            <p:cNvSpPr txBox="1">
              <a:spLocks noChangeArrowheads="1"/>
            </p:cNvSpPr>
            <p:nvPr/>
          </p:nvSpPr>
          <p:spPr bwMode="auto">
            <a:xfrm>
              <a:off x="895629" y="1418521"/>
              <a:ext cx="17615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a:solidFill>
                    <a:schemeClr val="bg1"/>
                  </a:solidFill>
                  <a:latin typeface="Cambria" panose="02040503050406030204" pitchFamily="18" charset="0"/>
                </a:rPr>
                <a:t>Where Am I Headed?</a:t>
              </a:r>
              <a:endParaRPr lang="en-US" altLang="en-US" sz="1200" b="1">
                <a:solidFill>
                  <a:schemeClr val="bg1"/>
                </a:solidFill>
                <a:latin typeface="Cambria" panose="02040503050406030204"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5843">
                                            <p:bg/>
                                          </p:spTgt>
                                        </p:tgtEl>
                                        <p:attrNameLst>
                                          <p:attrName>style.visibility</p:attrName>
                                        </p:attrNameLst>
                                      </p:cBhvr>
                                      <p:to>
                                        <p:strVal val="visible"/>
                                      </p:to>
                                    </p:set>
                                    <p:anim calcmode="lin" valueType="num">
                                      <p:cBhvr additive="base">
                                        <p:cTn id="12" dur="500" fill="hold"/>
                                        <p:tgtEl>
                                          <p:spTgt spid="3584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5843">
                                            <p:bg/>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5843">
                                            <p:txEl>
                                              <p:pRg st="0" end="0"/>
                                            </p:txEl>
                                          </p:spTgt>
                                        </p:tgtEl>
                                        <p:attrNameLst>
                                          <p:attrName>style.visibility</p:attrName>
                                        </p:attrNameLst>
                                      </p:cBhvr>
                                      <p:to>
                                        <p:strVal val="visible"/>
                                      </p:to>
                                    </p:set>
                                    <p:anim calcmode="lin" valueType="num">
                                      <p:cBhvr additive="base">
                                        <p:cTn id="18"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5843">
                                            <p:txEl>
                                              <p:pRg st="1" end="1"/>
                                            </p:txEl>
                                          </p:spTgt>
                                        </p:tgtEl>
                                        <p:attrNameLst>
                                          <p:attrName>style.visibility</p:attrName>
                                        </p:attrNameLst>
                                      </p:cBhvr>
                                      <p:to>
                                        <p:strVal val="visible"/>
                                      </p:to>
                                    </p:set>
                                    <p:anim calcmode="lin" valueType="num">
                                      <p:cBhvr additive="base">
                                        <p:cTn id="24"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5843">
                                            <p:txEl>
                                              <p:pRg st="2" end="2"/>
                                            </p:txEl>
                                          </p:spTgt>
                                        </p:tgtEl>
                                        <p:attrNameLst>
                                          <p:attrName>style.visibility</p:attrName>
                                        </p:attrNameLst>
                                      </p:cBhvr>
                                      <p:to>
                                        <p:strVal val="visible"/>
                                      </p:to>
                                    </p:set>
                                    <p:anim calcmode="lin" valueType="num">
                                      <p:cBhvr additive="base">
                                        <p:cTn id="30"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5843">
                                            <p:txEl>
                                              <p:pRg st="3" end="3"/>
                                            </p:txEl>
                                          </p:spTgt>
                                        </p:tgtEl>
                                        <p:attrNameLst>
                                          <p:attrName>style.visibility</p:attrName>
                                        </p:attrNameLst>
                                      </p:cBhvr>
                                      <p:to>
                                        <p:strVal val="visible"/>
                                      </p:to>
                                    </p:set>
                                    <p:anim calcmode="lin" valueType="num">
                                      <p:cBhvr additive="base">
                                        <p:cTn id="36"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58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5843">
                                            <p:txEl>
                                              <p:pRg st="4" end="4"/>
                                            </p:txEl>
                                          </p:spTgt>
                                        </p:tgtEl>
                                        <p:attrNameLst>
                                          <p:attrName>style.visibility</p:attrName>
                                        </p:attrNameLst>
                                      </p:cBhvr>
                                      <p:to>
                                        <p:strVal val="visible"/>
                                      </p:to>
                                    </p:set>
                                    <p:anim calcmode="lin" valueType="num">
                                      <p:cBhvr additive="base">
                                        <p:cTn id="42" dur="5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58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5843">
                                            <p:txEl>
                                              <p:pRg st="5" end="5"/>
                                            </p:txEl>
                                          </p:spTgt>
                                        </p:tgtEl>
                                        <p:attrNameLst>
                                          <p:attrName>style.visibility</p:attrName>
                                        </p:attrNameLst>
                                      </p:cBhvr>
                                      <p:to>
                                        <p:strVal val="visible"/>
                                      </p:to>
                                    </p:set>
                                    <p:anim calcmode="lin" valueType="num">
                                      <p:cBhvr additive="base">
                                        <p:cTn id="48" dur="500" fill="hold"/>
                                        <p:tgtEl>
                                          <p:spTgt spid="35843">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5843">
                                            <p:txEl>
                                              <p:pRg st="5" end="5"/>
                                            </p:txEl>
                                          </p:spTgt>
                                        </p:tgtEl>
                                        <p:attrNameLst>
                                          <p:attrName>ppt_y</p:attrName>
                                        </p:attrNameLst>
                                      </p:cBhvr>
                                      <p:tavLst>
                                        <p:tav tm="0">
                                          <p:val>
                                            <p:strVal val="1+#ppt_h/2"/>
                                          </p:val>
                                        </p:tav>
                                        <p:tav tm="100000">
                                          <p:val>
                                            <p:strVal val="#ppt_y"/>
                                          </p:val>
                                        </p:tav>
                                      </p:tavLst>
                                    </p:anim>
                                  </p:childTnLst>
                                </p:cTn>
                              </p:par>
                              <p:par>
                                <p:cTn id="50" presetID="6" presetClass="emph" presetSubtype="0" fill="hold" nodeType="withEffect">
                                  <p:stCondLst>
                                    <p:cond delay="2000"/>
                                  </p:stCondLst>
                                  <p:childTnLst>
                                    <p:animScale>
                                      <p:cBhvr>
                                        <p:cTn id="51"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584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81534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genedelibero.com/wp-content/uploads/2009/10/leadership_compass-300x2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533400" y="1143000"/>
            <a:ext cx="9144000" cy="5638800"/>
          </a:xfrm>
          <a:ln>
            <a:solidFill>
              <a:schemeClr val="accent1"/>
            </a:solidFill>
          </a:ln>
        </p:spPr>
        <p:txBody>
          <a:bodyPr/>
          <a:lstStyle/>
          <a:p>
            <a:pPr algn="ctr">
              <a:buFont typeface="Wingdings" panose="05000000000000000000" pitchFamily="2" charset="2"/>
              <a:buNone/>
              <a:defRPr/>
            </a:pPr>
            <a:r>
              <a:rPr lang="en-US" sz="6600" dirty="0" smtClean="0">
                <a:solidFill>
                  <a:srgbClr val="FFFF00"/>
                </a:solidFill>
                <a:effectLst>
                  <a:outerShdw blurRad="38100" dist="38100" dir="2700000" algn="tl">
                    <a:srgbClr val="000000">
                      <a:alpha val="43137"/>
                    </a:srgbClr>
                  </a:outerShdw>
                </a:effectLst>
                <a:latin typeface="Bookman Old Style" pitchFamily="18" charset="0"/>
              </a:rPr>
              <a:t>SELF EXERCISE</a:t>
            </a:r>
          </a:p>
          <a:p>
            <a:pPr algn="ctr">
              <a:buFont typeface="Wingdings" panose="05000000000000000000" pitchFamily="2" charset="2"/>
              <a:buNone/>
              <a:defRPr/>
            </a:pPr>
            <a:r>
              <a:rPr lang="en-US" sz="6000" dirty="0" smtClean="0">
                <a:solidFill>
                  <a:srgbClr val="FF0066"/>
                </a:solidFill>
                <a:latin typeface="Bookman Old Style" pitchFamily="18" charset="0"/>
              </a:rPr>
              <a:t>ON YOUR </a:t>
            </a:r>
            <a:r>
              <a:rPr lang="en-US" sz="6600" u="sng" dirty="0" smtClean="0">
                <a:solidFill>
                  <a:srgbClr val="FF0066"/>
                </a:solidFill>
                <a:effectLst>
                  <a:outerShdw blurRad="38100" dist="38100" dir="2700000" algn="tl">
                    <a:srgbClr val="000000">
                      <a:alpha val="43137"/>
                    </a:srgbClr>
                  </a:outerShdw>
                </a:effectLst>
                <a:latin typeface="Bookman Old Style" pitchFamily="18" charset="0"/>
              </a:rPr>
              <a:t>LEADERSHIP</a:t>
            </a:r>
            <a:r>
              <a:rPr lang="en-US" sz="6600" dirty="0" smtClean="0">
                <a:solidFill>
                  <a:srgbClr val="FF0066"/>
                </a:solidFill>
                <a:latin typeface="Bookman Old Style" pitchFamily="18" charset="0"/>
              </a:rPr>
              <a:t> </a:t>
            </a:r>
            <a:r>
              <a:rPr lang="en-US" sz="9600" dirty="0" smtClean="0">
                <a:solidFill>
                  <a:srgbClr val="FF0066"/>
                </a:solidFill>
                <a:latin typeface="Bookman Old Style" pitchFamily="18" charset="0"/>
              </a:rPr>
              <a:t>POTENTIAL</a:t>
            </a:r>
            <a:endParaRPr lang="en-US" sz="6600" dirty="0" smtClean="0">
              <a:solidFill>
                <a:srgbClr val="FF0066"/>
              </a:solidFill>
              <a:latin typeface="Bookman Old Style" pitchFamily="18" charset="0"/>
            </a:endParaRPr>
          </a:p>
        </p:txBody>
      </p:sp>
      <p:sp>
        <p:nvSpPr>
          <p:cNvPr id="29698" name="Title 1"/>
          <p:cNvSpPr>
            <a:spLocks noGrp="1"/>
          </p:cNvSpPr>
          <p:nvPr>
            <p:ph type="title"/>
          </p:nvPr>
        </p:nvSpPr>
        <p:spPr>
          <a:xfrm>
            <a:off x="-76200" y="228600"/>
            <a:ext cx="8229600" cy="914400"/>
          </a:xfrm>
        </p:spPr>
        <p:txBody>
          <a:bodyPr/>
          <a:lstStyle/>
          <a:p>
            <a:pPr algn="l">
              <a:defRPr/>
            </a:pPr>
            <a:r>
              <a:rPr lang="en-US" dirty="0" smtClean="0">
                <a:solidFill>
                  <a:srgbClr val="3333FF"/>
                </a:solidFill>
                <a:effectLst>
                  <a:outerShdw blurRad="38100" dist="38100" dir="2700000" algn="tl">
                    <a:srgbClr val="000000">
                      <a:alpha val="43137"/>
                    </a:srgbClr>
                  </a:outerShdw>
                </a:effectLst>
                <a:latin typeface="Bookman Old Style" pitchFamily="18" charset="0"/>
              </a:rPr>
              <a:t>ARE YOU A LEADER?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09600" y="304800"/>
            <a:ext cx="8077200" cy="685800"/>
          </a:xfrm>
        </p:spPr>
        <p:txBody>
          <a:bodyPr/>
          <a:lstStyle/>
          <a:p>
            <a:r>
              <a:rPr lang="en-US" altLang="en-US" smtClean="0">
                <a:solidFill>
                  <a:srgbClr val="FF0000"/>
                </a:solidFill>
              </a:rPr>
              <a:t>Leadership Potential</a:t>
            </a:r>
          </a:p>
        </p:txBody>
      </p:sp>
      <p:sp>
        <p:nvSpPr>
          <p:cNvPr id="3" name="Content Placeholder 2"/>
          <p:cNvSpPr>
            <a:spLocks noGrp="1"/>
          </p:cNvSpPr>
          <p:nvPr>
            <p:ph idx="1"/>
          </p:nvPr>
        </p:nvSpPr>
        <p:spPr>
          <a:xfrm>
            <a:off x="76200" y="990600"/>
            <a:ext cx="8915400" cy="5791200"/>
          </a:xfrm>
          <a:ln>
            <a:solidFill>
              <a:schemeClr val="accent1"/>
            </a:solidFill>
            <a:miter lim="800000"/>
            <a:headEnd/>
            <a:tailEnd/>
          </a:ln>
        </p:spPr>
        <p:txBody>
          <a:bodyPr/>
          <a:lstStyle/>
          <a:p>
            <a:pPr algn="just"/>
            <a:r>
              <a:rPr lang="en-US" altLang="en-US" sz="4000" b="0" smtClean="0">
                <a:latin typeface="Arial Narrow" panose="020B0606020202030204" pitchFamily="34" charset="0"/>
              </a:rPr>
              <a:t>There are no right or wrong answers, so don’t try to pick what you think is the right answer. Be honest in answering the questions, so that you can better understand yourself and your behavior as it relates to leadership.</a:t>
            </a:r>
          </a:p>
          <a:p>
            <a:pPr algn="just"/>
            <a:r>
              <a:rPr lang="en-US" altLang="en-US" sz="4000" b="0" smtClean="0">
                <a:latin typeface="Arial Narrow" panose="020B0606020202030204" pitchFamily="34" charset="0"/>
              </a:rPr>
              <a:t>For each pair of statements distribute 5 points, based on how characteristic each statement is of you. </a:t>
            </a:r>
          </a:p>
          <a:p>
            <a:pPr algn="just"/>
            <a:r>
              <a:rPr lang="en-US" altLang="en-US" sz="4000" b="0" smtClean="0">
                <a:latin typeface="Arial Narrow" panose="020B060602020203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763000" cy="6400800"/>
          </a:xfrm>
        </p:spPr>
        <p:txBody>
          <a:bodyPr/>
          <a:lstStyle/>
          <a:p>
            <a:pPr algn="just"/>
            <a:r>
              <a:rPr lang="en-US" altLang="en-US" sz="2400" b="0" smtClean="0">
                <a:solidFill>
                  <a:srgbClr val="0000CC"/>
                </a:solidFill>
                <a:latin typeface="Arial Unicode MS" panose="020B0604020202020204" pitchFamily="34" charset="-128"/>
                <a:ea typeface="Arial Unicode MS" panose="020B0604020202020204" pitchFamily="34" charset="-128"/>
                <a:cs typeface="Arial Unicode MS" panose="020B0604020202020204" pitchFamily="34" charset="-128"/>
              </a:rPr>
              <a:t>If the first statement is totally like you and the second is not like you at all, give 5 points to the first and 0 to the second. </a:t>
            </a:r>
          </a:p>
          <a:p>
            <a:pPr algn="just"/>
            <a:r>
              <a:rPr lang="en-US" altLang="en-US" sz="2400" b="0" smtClean="0">
                <a:solidFill>
                  <a:srgbClr val="0000CC"/>
                </a:solidFill>
                <a:latin typeface="Arial Unicode MS" panose="020B0604020202020204" pitchFamily="34" charset="-128"/>
                <a:ea typeface="Arial Unicode MS" panose="020B0604020202020204" pitchFamily="34" charset="-128"/>
                <a:cs typeface="Arial Unicode MS" panose="020B0604020202020204" pitchFamily="34" charset="-128"/>
              </a:rPr>
              <a:t>If it is the opposite, use 0 and 5. If the statement is usually like you, then the distribution can be 4 and 1, or 1 and 4. </a:t>
            </a:r>
          </a:p>
          <a:p>
            <a:pPr algn="just"/>
            <a:r>
              <a:rPr lang="en-US" altLang="en-US" sz="2400" b="0" smtClean="0">
                <a:solidFill>
                  <a:srgbClr val="0000CC"/>
                </a:solidFill>
                <a:latin typeface="Arial Unicode MS" panose="020B0604020202020204" pitchFamily="34" charset="-128"/>
                <a:ea typeface="Arial Unicode MS" panose="020B0604020202020204" pitchFamily="34" charset="-128"/>
                <a:cs typeface="Arial Unicode MS" panose="020B0604020202020204" pitchFamily="34" charset="-128"/>
              </a:rPr>
              <a:t>If both statements tend to be like you, the distribution should be 3 and 2, or 2 and 3. </a:t>
            </a:r>
          </a:p>
          <a:p>
            <a:pPr algn="just"/>
            <a:r>
              <a:rPr lang="en-US" altLang="en-US" sz="2400" b="0" smtClean="0">
                <a:solidFill>
                  <a:srgbClr val="0000CC"/>
                </a:solidFill>
                <a:latin typeface="Arial Unicode MS" panose="020B0604020202020204" pitchFamily="34" charset="-128"/>
                <a:ea typeface="Arial Unicode MS" panose="020B0604020202020204" pitchFamily="34" charset="-128"/>
                <a:cs typeface="Arial Unicode MS" panose="020B0604020202020204" pitchFamily="34" charset="-128"/>
              </a:rPr>
              <a:t>Again, the combined score for each pair of statements must equal 5.</a:t>
            </a:r>
          </a:p>
          <a:p>
            <a:pPr algn="just">
              <a:buFont typeface="Wingdings" panose="05000000000000000000" pitchFamily="2" charset="2"/>
              <a:buNone/>
            </a:pPr>
            <a:r>
              <a:rPr lang="en-US" altLang="en-US" sz="2800" b="0" smtClean="0">
                <a:latin typeface="Arial Narrow" panose="020B0606020202030204" pitchFamily="34" charset="0"/>
              </a:rPr>
              <a:t>Here are the scoring distributions for each pair of statements:</a:t>
            </a:r>
          </a:p>
          <a:p>
            <a:pPr algn="just"/>
            <a:r>
              <a:rPr lang="en-US" altLang="en-US" sz="2800" b="0" smtClean="0">
                <a:latin typeface="Arial Narrow" panose="020B0606020202030204" pitchFamily="34" charset="0"/>
              </a:rPr>
              <a:t>0–5 or 5–0 One of the statements is totally like you, the other not like you at all.</a:t>
            </a:r>
          </a:p>
          <a:p>
            <a:pPr algn="just"/>
            <a:r>
              <a:rPr lang="en-US" altLang="en-US" sz="2800" b="0" smtClean="0">
                <a:latin typeface="Arial Narrow" panose="020B0606020202030204" pitchFamily="34" charset="0"/>
              </a:rPr>
              <a:t>1–4 or 4–1 One statement is usually like you, the other not.</a:t>
            </a:r>
          </a:p>
          <a:p>
            <a:pPr algn="just"/>
            <a:r>
              <a:rPr lang="en-US" altLang="en-US" sz="2800" b="0" smtClean="0">
                <a:latin typeface="Arial Narrow" panose="020B0606020202030204" pitchFamily="34" charset="0"/>
              </a:rPr>
              <a:t>2–3 or 3–2 Both statements are like you, although one is slightly more like you</a:t>
            </a:r>
            <a:endParaRPr lang="en-US" alt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76200" y="457200"/>
            <a:ext cx="8915400" cy="6324600"/>
          </a:xfrm>
          <a:ln>
            <a:solidFill>
              <a:schemeClr val="accent1"/>
            </a:solidFill>
            <a:miter lim="800000"/>
            <a:headEnd/>
            <a:tailEnd/>
          </a:ln>
        </p:spPr>
        <p:txBody>
          <a:bodyPr/>
          <a:lstStyle/>
          <a:p>
            <a:pPr>
              <a:buFont typeface="Wingdings" panose="05000000000000000000" pitchFamily="2" charset="2"/>
              <a:buNone/>
            </a:pPr>
            <a:r>
              <a:rPr lang="en-US" altLang="en-US" sz="3000" b="0" u="sng" smtClean="0"/>
              <a:t>1.   </a:t>
            </a:r>
            <a:r>
              <a:rPr lang="en-US" altLang="en-US" sz="3000" b="0" smtClean="0"/>
              <a:t>I’m interested in and willing to take charge of a group of people.</a:t>
            </a:r>
          </a:p>
          <a:p>
            <a:pPr>
              <a:buFont typeface="Wingdings" panose="05000000000000000000" pitchFamily="2" charset="2"/>
              <a:buNone/>
            </a:pPr>
            <a:r>
              <a:rPr lang="en-US" altLang="en-US" sz="3000" b="0" u="sng" smtClean="0"/>
              <a:t>      </a:t>
            </a:r>
            <a:r>
              <a:rPr lang="en-US" altLang="en-US" sz="3000" b="0" smtClean="0"/>
              <a:t>I want someone else to be in charge of the group.</a:t>
            </a:r>
          </a:p>
          <a:p>
            <a:pPr>
              <a:buFont typeface="Wingdings" panose="05000000000000000000" pitchFamily="2" charset="2"/>
              <a:buNone/>
            </a:pPr>
            <a:r>
              <a:rPr lang="en-US" altLang="en-US" sz="3000" b="0" u="sng" smtClean="0"/>
              <a:t>2.    </a:t>
            </a:r>
            <a:r>
              <a:rPr lang="en-US" altLang="en-US" sz="3000" b="0" smtClean="0"/>
              <a:t>When I’m not in charge, I’m willing to give input to the leader to improve performance.</a:t>
            </a:r>
          </a:p>
          <a:p>
            <a:pPr>
              <a:buFont typeface="Wingdings" panose="05000000000000000000" pitchFamily="2" charset="2"/>
              <a:buNone/>
            </a:pPr>
            <a:r>
              <a:rPr lang="en-US" altLang="en-US" sz="3000" b="0" u="sng" smtClean="0"/>
              <a:t>       </a:t>
            </a:r>
            <a:r>
              <a:rPr lang="en-US" altLang="en-US" sz="3000" b="0" smtClean="0"/>
              <a:t>When I’m not in charge, I do things the leader’s way, rather than offer my  suggestions.</a:t>
            </a:r>
          </a:p>
          <a:p>
            <a:pPr>
              <a:buFont typeface="Wingdings" panose="05000000000000000000" pitchFamily="2" charset="2"/>
              <a:buNone/>
            </a:pPr>
            <a:r>
              <a:rPr lang="en-US" altLang="en-US" sz="3000" b="0" u="sng" smtClean="0"/>
              <a:t>3.    </a:t>
            </a:r>
            <a:r>
              <a:rPr lang="en-US" altLang="en-US" sz="3000" b="0" smtClean="0"/>
              <a:t>I’m interested in and willing to get people to listen to my suggestions and to implement them.</a:t>
            </a:r>
          </a:p>
          <a:p>
            <a:pPr>
              <a:buFont typeface="Wingdings" panose="05000000000000000000" pitchFamily="2" charset="2"/>
              <a:buNone/>
            </a:pPr>
            <a:r>
              <a:rPr lang="en-US" altLang="en-US" sz="3000" b="0" u="sng" smtClean="0"/>
              <a:t>       </a:t>
            </a:r>
            <a:r>
              <a:rPr lang="en-US" altLang="en-US" sz="3000" b="0" smtClean="0"/>
              <a:t>I’m not interested in influencing other people.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650">
                                            <p:bg/>
                                          </p:spTgt>
                                        </p:tgtEl>
                                        <p:attrNameLst>
                                          <p:attrName>style.visibility</p:attrName>
                                        </p:attrNameLst>
                                      </p:cBhvr>
                                      <p:to>
                                        <p:strVal val="visible"/>
                                      </p:to>
                                    </p:set>
                                    <p:animEffect transition="in" filter="box(in)">
                                      <p:cBhvr>
                                        <p:cTn id="7" dur="500"/>
                                        <p:tgtEl>
                                          <p:spTgt spid="27650">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7650">
                                            <p:txEl>
                                              <p:pRg st="0" end="0"/>
                                            </p:txEl>
                                          </p:spTgt>
                                        </p:tgtEl>
                                        <p:attrNameLst>
                                          <p:attrName>style.visibility</p:attrName>
                                        </p:attrNameLst>
                                      </p:cBhvr>
                                      <p:to>
                                        <p:strVal val="visible"/>
                                      </p:to>
                                    </p:set>
                                    <p:animEffect transition="in" filter="box(in)">
                                      <p:cBhvr>
                                        <p:cTn id="12" dur="500"/>
                                        <p:tgtEl>
                                          <p:spTgt spid="2765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7650">
                                            <p:txEl>
                                              <p:pRg st="1" end="1"/>
                                            </p:txEl>
                                          </p:spTgt>
                                        </p:tgtEl>
                                        <p:attrNameLst>
                                          <p:attrName>style.visibility</p:attrName>
                                        </p:attrNameLst>
                                      </p:cBhvr>
                                      <p:to>
                                        <p:strVal val="visible"/>
                                      </p:to>
                                    </p:set>
                                    <p:animEffect transition="in" filter="box(in)">
                                      <p:cBhvr>
                                        <p:cTn id="17" dur="500"/>
                                        <p:tgtEl>
                                          <p:spTgt spid="2765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7650">
                                            <p:txEl>
                                              <p:pRg st="2" end="2"/>
                                            </p:txEl>
                                          </p:spTgt>
                                        </p:tgtEl>
                                        <p:attrNameLst>
                                          <p:attrName>style.visibility</p:attrName>
                                        </p:attrNameLst>
                                      </p:cBhvr>
                                      <p:to>
                                        <p:strVal val="visible"/>
                                      </p:to>
                                    </p:set>
                                    <p:animEffect transition="in" filter="box(in)">
                                      <p:cBhvr>
                                        <p:cTn id="22" dur="500"/>
                                        <p:tgtEl>
                                          <p:spTgt spid="27650">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7650">
                                            <p:txEl>
                                              <p:pRg st="3" end="3"/>
                                            </p:txEl>
                                          </p:spTgt>
                                        </p:tgtEl>
                                        <p:attrNameLst>
                                          <p:attrName>style.visibility</p:attrName>
                                        </p:attrNameLst>
                                      </p:cBhvr>
                                      <p:to>
                                        <p:strVal val="visible"/>
                                      </p:to>
                                    </p:set>
                                    <p:animEffect transition="in" filter="box(in)">
                                      <p:cBhvr>
                                        <p:cTn id="27" dur="500"/>
                                        <p:tgtEl>
                                          <p:spTgt spid="27650">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7650">
                                            <p:txEl>
                                              <p:pRg st="4" end="4"/>
                                            </p:txEl>
                                          </p:spTgt>
                                        </p:tgtEl>
                                        <p:attrNameLst>
                                          <p:attrName>style.visibility</p:attrName>
                                        </p:attrNameLst>
                                      </p:cBhvr>
                                      <p:to>
                                        <p:strVal val="visible"/>
                                      </p:to>
                                    </p:set>
                                    <p:animEffect transition="in" filter="box(in)">
                                      <p:cBhvr>
                                        <p:cTn id="32" dur="500"/>
                                        <p:tgtEl>
                                          <p:spTgt spid="27650">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7650">
                                            <p:txEl>
                                              <p:pRg st="5" end="5"/>
                                            </p:txEl>
                                          </p:spTgt>
                                        </p:tgtEl>
                                        <p:attrNameLst>
                                          <p:attrName>style.visibility</p:attrName>
                                        </p:attrNameLst>
                                      </p:cBhvr>
                                      <p:to>
                                        <p:strVal val="visible"/>
                                      </p:to>
                                    </p:set>
                                    <p:animEffect transition="in" filter="box(in)">
                                      <p:cBhvr>
                                        <p:cTn id="37" dur="500"/>
                                        <p:tgtEl>
                                          <p:spTgt spid="2765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381000" y="381000"/>
            <a:ext cx="8763000" cy="3124200"/>
          </a:xfrm>
        </p:spPr>
        <p:txBody>
          <a:bodyPr/>
          <a:lstStyle/>
          <a:p>
            <a:pPr eaLnBrk="1" hangingPunct="1">
              <a:defRPr/>
            </a:pPr>
            <a:r>
              <a:rPr lang="en-US" dirty="0" smtClean="0">
                <a:solidFill>
                  <a:srgbClr val="FF0000"/>
                </a:solidFill>
                <a:latin typeface="Copperplate Gothic Bold" pitchFamily="34" charset="0"/>
              </a:rPr>
              <a:t>  </a:t>
            </a:r>
            <a:br>
              <a:rPr lang="en-US" dirty="0" smtClean="0">
                <a:solidFill>
                  <a:srgbClr val="FF0000"/>
                </a:solidFill>
                <a:latin typeface="Copperplate Gothic Bold" pitchFamily="34" charset="0"/>
              </a:rPr>
            </a:br>
            <a:r>
              <a:rPr lang="en-US" dirty="0" smtClean="0">
                <a:solidFill>
                  <a:srgbClr val="FF0000"/>
                </a:solidFill>
                <a:latin typeface="Copperplate Gothic Bold" pitchFamily="34" charset="0"/>
              </a:rPr>
              <a:t/>
            </a:r>
            <a:br>
              <a:rPr lang="en-US" dirty="0" smtClean="0">
                <a:solidFill>
                  <a:srgbClr val="FF0000"/>
                </a:solidFill>
                <a:latin typeface="Copperplate Gothic Bold" pitchFamily="34" charset="0"/>
              </a:rPr>
            </a:br>
            <a:r>
              <a:rPr lang="en-US" sz="6000" dirty="0" smtClean="0">
                <a:solidFill>
                  <a:srgbClr val="FF0000"/>
                </a:solidFill>
              </a:rPr>
              <a:t> Transformational Leadership &amp; Decision Making </a:t>
            </a:r>
            <a:r>
              <a:rPr lang="en-US" spc="-300" dirty="0" smtClean="0">
                <a:solidFill>
                  <a:srgbClr val="FF0000"/>
                </a:solidFill>
                <a:latin typeface="Goudy Old Style" pitchFamily="18" charset="0"/>
              </a:rPr>
              <a:t/>
            </a:r>
            <a:br>
              <a:rPr lang="en-US" spc="-300" dirty="0" smtClean="0">
                <a:solidFill>
                  <a:srgbClr val="FF0000"/>
                </a:solidFill>
                <a:latin typeface="Goudy Old Style" pitchFamily="18" charset="0"/>
              </a:rPr>
            </a:br>
            <a:r>
              <a:rPr lang="en-US" spc="-300" dirty="0" smtClean="0">
                <a:solidFill>
                  <a:srgbClr val="FF0000"/>
                </a:solidFill>
                <a:latin typeface="Goudy Old Style" pitchFamily="18" charset="0"/>
              </a:rPr>
              <a:t/>
            </a:r>
            <a:br>
              <a:rPr lang="en-US" spc="-300" dirty="0" smtClean="0">
                <a:solidFill>
                  <a:srgbClr val="FF0000"/>
                </a:solidFill>
                <a:latin typeface="Goudy Old Style" pitchFamily="18" charset="0"/>
              </a:rPr>
            </a:br>
            <a:r>
              <a:rPr lang="en-US" dirty="0" smtClean="0">
                <a:solidFill>
                  <a:srgbClr val="FF0000"/>
                </a:solidFill>
                <a:latin typeface="Copperplate Gothic Bold" pitchFamily="34" charset="0"/>
              </a:rPr>
              <a:t/>
            </a:r>
            <a:br>
              <a:rPr lang="en-US" dirty="0" smtClean="0">
                <a:solidFill>
                  <a:srgbClr val="FF0000"/>
                </a:solidFill>
                <a:latin typeface="Copperplate Gothic Bold" pitchFamily="34" charset="0"/>
              </a:rPr>
            </a:br>
            <a:endParaRPr lang="en-US" dirty="0" smtClean="0">
              <a:solidFill>
                <a:srgbClr val="FF0000"/>
              </a:solidFill>
              <a:latin typeface="Copperplate Gothic Bold" pitchFamily="34" charset="0"/>
            </a:endParaRPr>
          </a:p>
        </p:txBody>
      </p:sp>
      <p:pic>
        <p:nvPicPr>
          <p:cNvPr id="26627" name="Picture 6" descr="PE0323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38400"/>
            <a:ext cx="9144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additive="base">
                                        <p:cTn id="7" dur="500" fill="hold"/>
                                        <p:tgtEl>
                                          <p:spTgt spid="26627"/>
                                        </p:tgtEl>
                                        <p:attrNameLst>
                                          <p:attrName>ppt_x</p:attrName>
                                        </p:attrNameLst>
                                      </p:cBhvr>
                                      <p:tavLst>
                                        <p:tav tm="0">
                                          <p:val>
                                            <p:strVal val="#ppt_x"/>
                                          </p:val>
                                        </p:tav>
                                        <p:tav tm="100000">
                                          <p:val>
                                            <p:strVal val="#ppt_x"/>
                                          </p:val>
                                        </p:tav>
                                      </p:tavLst>
                                    </p:anim>
                                    <p:anim calcmode="lin" valueType="num">
                                      <p:cBhvr additive="base">
                                        <p:cTn id="8" dur="500" fill="hold"/>
                                        <p:tgtEl>
                                          <p:spTgt spid="266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152400" y="457200"/>
            <a:ext cx="8839200" cy="6172200"/>
          </a:xfrm>
        </p:spPr>
        <p:txBody>
          <a:bodyPr/>
          <a:lstStyle/>
          <a:p>
            <a:pPr>
              <a:buFont typeface="Wingdings" panose="05000000000000000000" pitchFamily="2" charset="2"/>
              <a:buNone/>
            </a:pPr>
            <a:r>
              <a:rPr lang="en-US" altLang="en-US" sz="2400" b="0" u="sng" smtClean="0"/>
              <a:t>4.     </a:t>
            </a:r>
            <a:r>
              <a:rPr lang="en-US" altLang="en-US" sz="2400" b="0" smtClean="0"/>
              <a:t>When I’m in charge, I want to share the management responsibilities with group members.</a:t>
            </a:r>
          </a:p>
          <a:p>
            <a:pPr>
              <a:buFont typeface="Wingdings" panose="05000000000000000000" pitchFamily="2" charset="2"/>
              <a:buNone/>
            </a:pPr>
            <a:r>
              <a:rPr lang="en-US" altLang="en-US" sz="2400" b="0" u="sng" smtClean="0"/>
              <a:t>       </a:t>
            </a:r>
            <a:r>
              <a:rPr lang="en-US" altLang="en-US" sz="2400" b="0" smtClean="0"/>
              <a:t>When I’m in charge, I want to perform the management functions for the group</a:t>
            </a:r>
          </a:p>
          <a:p>
            <a:pPr>
              <a:buFont typeface="Wingdings" panose="05000000000000000000" pitchFamily="2" charset="2"/>
              <a:buNone/>
            </a:pPr>
            <a:r>
              <a:rPr lang="en-US" altLang="en-US" sz="2400" b="0" u="sng" smtClean="0"/>
              <a:t>5.    </a:t>
            </a:r>
            <a:r>
              <a:rPr lang="en-US" altLang="en-US" sz="2400" b="0" smtClean="0"/>
              <a:t>I want to have clear goals and to develop and implement plans to achieve them.</a:t>
            </a:r>
          </a:p>
          <a:p>
            <a:pPr>
              <a:buFont typeface="Wingdings" panose="05000000000000000000" pitchFamily="2" charset="2"/>
              <a:buNone/>
            </a:pPr>
            <a:r>
              <a:rPr lang="en-US" altLang="en-US" sz="2400" b="0" u="sng" smtClean="0"/>
              <a:t>       </a:t>
            </a:r>
            <a:r>
              <a:rPr lang="en-US" altLang="en-US" sz="2400" b="0" smtClean="0"/>
              <a:t>I like to have very general goals and take things as they come.</a:t>
            </a:r>
          </a:p>
          <a:p>
            <a:pPr>
              <a:buFont typeface="Wingdings" panose="05000000000000000000" pitchFamily="2" charset="2"/>
              <a:buNone/>
            </a:pPr>
            <a:r>
              <a:rPr lang="en-US" altLang="en-US" sz="2400" b="0" u="sng" smtClean="0"/>
              <a:t>6.    </a:t>
            </a:r>
            <a:r>
              <a:rPr lang="en-US" altLang="en-US" sz="2400" b="0" smtClean="0"/>
              <a:t>I like to change the way my job is done and to learn and do new things.</a:t>
            </a:r>
          </a:p>
          <a:p>
            <a:pPr>
              <a:buFont typeface="Wingdings" panose="05000000000000000000" pitchFamily="2" charset="2"/>
              <a:buNone/>
            </a:pPr>
            <a:r>
              <a:rPr lang="en-US" altLang="en-US" sz="2400" b="0" u="sng" smtClean="0"/>
              <a:t>       </a:t>
            </a:r>
            <a:r>
              <a:rPr lang="en-US" altLang="en-US" sz="2400" b="0" smtClean="0"/>
              <a:t>I like stability, or to do my job the same way; I don’t like learning and doing new things.</a:t>
            </a:r>
          </a:p>
          <a:p>
            <a:pPr>
              <a:buFont typeface="Wingdings" panose="05000000000000000000" pitchFamily="2" charset="2"/>
              <a:buNone/>
            </a:pPr>
            <a:r>
              <a:rPr lang="en-US" altLang="en-US" sz="2400" b="0" u="sng" smtClean="0"/>
              <a:t>7.   </a:t>
            </a:r>
            <a:r>
              <a:rPr lang="en-US" altLang="en-US" sz="2400" b="0" smtClean="0"/>
              <a:t>I enjoy working with people and helping them succeed.</a:t>
            </a:r>
          </a:p>
          <a:p>
            <a:pPr>
              <a:buFont typeface="Wingdings" panose="05000000000000000000" pitchFamily="2" charset="2"/>
              <a:buNone/>
            </a:pPr>
            <a:r>
              <a:rPr lang="en-US" altLang="en-US" sz="2400" b="0" u="sng" smtClean="0"/>
              <a:t>      </a:t>
            </a:r>
            <a:r>
              <a:rPr lang="en-US" altLang="en-US" sz="2400" b="0" smtClean="0"/>
              <a:t>I don’t really like working with people and helping them succeed.</a:t>
            </a:r>
          </a:p>
          <a:p>
            <a:endParaRPr lang="en-US" altLang="en-US" sz="24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381000"/>
            <a:ext cx="9144000" cy="990600"/>
          </a:xfrm>
        </p:spPr>
        <p:txBody>
          <a:bodyPr/>
          <a:lstStyle/>
          <a:p>
            <a:r>
              <a:rPr lang="en-US" altLang="en-US" sz="2500" smtClean="0">
                <a:solidFill>
                  <a:srgbClr val="0000CC"/>
                </a:solidFill>
              </a:rPr>
              <a:t>To determine your leadership potential score, add up</a:t>
            </a:r>
            <a:br>
              <a:rPr lang="en-US" altLang="en-US" sz="2500" smtClean="0">
                <a:solidFill>
                  <a:srgbClr val="0000CC"/>
                </a:solidFill>
              </a:rPr>
            </a:br>
            <a:r>
              <a:rPr lang="en-US" altLang="en-US" sz="2500" smtClean="0">
                <a:solidFill>
                  <a:srgbClr val="0000CC"/>
                </a:solidFill>
              </a:rPr>
              <a:t>the numbers (0–5) for the first statement in each pair !</a:t>
            </a:r>
          </a:p>
        </p:txBody>
      </p:sp>
      <p:sp>
        <p:nvSpPr>
          <p:cNvPr id="3" name="Content Placeholder 2"/>
          <p:cNvSpPr>
            <a:spLocks noGrp="1"/>
          </p:cNvSpPr>
          <p:nvPr>
            <p:ph idx="1"/>
          </p:nvPr>
        </p:nvSpPr>
        <p:spPr>
          <a:xfrm>
            <a:off x="228600" y="1295400"/>
            <a:ext cx="8763000" cy="5486400"/>
          </a:xfrm>
          <a:ln>
            <a:solidFill>
              <a:schemeClr val="accent1"/>
            </a:solidFill>
            <a:miter lim="800000"/>
            <a:headEnd/>
            <a:tailEnd/>
          </a:ln>
        </p:spPr>
        <p:txBody>
          <a:bodyPr/>
          <a:lstStyle/>
          <a:p>
            <a:r>
              <a:rPr lang="en-US" altLang="en-US" b="0" smtClean="0"/>
              <a:t>The higher your score, the greater your potential to be an effective leader. </a:t>
            </a:r>
          </a:p>
          <a:p>
            <a:r>
              <a:rPr lang="en-US" altLang="en-US" b="0" smtClean="0"/>
              <a:t>However, the key to success is not simply potential, but persistence and hard work. </a:t>
            </a:r>
          </a:p>
          <a:p>
            <a:r>
              <a:rPr lang="en-US" altLang="en-US" b="0" smtClean="0"/>
              <a:t>You can develop your leadership ability through this course by applying the principles and theories to your personal and professional lives.</a:t>
            </a:r>
          </a:p>
          <a:p>
            <a:pPr>
              <a:buFont typeface="Wingdings" panose="05000000000000000000" pitchFamily="2" charset="2"/>
              <a:buNone/>
            </a:pPr>
            <a:r>
              <a:rPr lang="en-US" altLang="en-US" sz="3600" b="0" smtClean="0">
                <a:solidFill>
                  <a:srgbClr val="0000CC"/>
                </a:solidFill>
              </a:rPr>
              <a:t>0 5 10 15                          20 25 30 35</a:t>
            </a:r>
          </a:p>
          <a:p>
            <a:pPr>
              <a:buFont typeface="Wingdings" panose="05000000000000000000" pitchFamily="2" charset="2"/>
              <a:buNone/>
            </a:pPr>
            <a:r>
              <a:rPr lang="en-US" altLang="en-US" sz="2800" b="0" i="1" smtClean="0"/>
              <a:t>Low leadership potential   High leadership potential</a:t>
            </a:r>
            <a:endParaRPr lang="en-US" altLang="en-US" sz="2800" b="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ox(i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0" descr="j007862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990600"/>
            <a:ext cx="10668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itle 1"/>
          <p:cNvSpPr>
            <a:spLocks noGrp="1"/>
          </p:cNvSpPr>
          <p:nvPr>
            <p:ph type="title"/>
          </p:nvPr>
        </p:nvSpPr>
        <p:spPr>
          <a:xfrm>
            <a:off x="609600" y="304800"/>
            <a:ext cx="8077200" cy="990600"/>
          </a:xfrm>
        </p:spPr>
        <p:txBody>
          <a:bodyPr/>
          <a:lstStyle/>
          <a:p>
            <a:r>
              <a:rPr lang="en-US" altLang="en-US" sz="6000" smtClean="0">
                <a:solidFill>
                  <a:srgbClr val="FF0000"/>
                </a:solidFill>
              </a:rPr>
              <a:t>Brain storming</a:t>
            </a:r>
          </a:p>
        </p:txBody>
      </p:sp>
      <p:sp>
        <p:nvSpPr>
          <p:cNvPr id="5" name="Content Placeholder 4"/>
          <p:cNvSpPr>
            <a:spLocks noGrp="1"/>
          </p:cNvSpPr>
          <p:nvPr>
            <p:ph idx="1"/>
          </p:nvPr>
        </p:nvSpPr>
        <p:spPr>
          <a:xfrm>
            <a:off x="76200" y="1295400"/>
            <a:ext cx="8686800" cy="5410200"/>
          </a:xfrm>
          <a:ln>
            <a:solidFill>
              <a:schemeClr val="accent1"/>
            </a:solidFill>
          </a:ln>
        </p:spPr>
        <p:txBody>
          <a:bodyPr/>
          <a:lstStyle/>
          <a:p>
            <a:pPr marL="514350" indent="-514350">
              <a:buFont typeface="+mj-lt"/>
              <a:buAutoNum type="arabicPeriod"/>
              <a:defRPr/>
            </a:pPr>
            <a:r>
              <a:rPr lang="en-US" dirty="0" smtClean="0">
                <a:latin typeface="Century Gothic" pitchFamily="34" charset="0"/>
              </a:rPr>
              <a:t>How do you understand Leadership? </a:t>
            </a:r>
          </a:p>
          <a:p>
            <a:pPr marL="971550" lvl="1" indent="-571500">
              <a:buFont typeface="+mj-lt"/>
              <a:buAutoNum type="romanLcPeriod"/>
              <a:defRPr/>
            </a:pPr>
            <a:r>
              <a:rPr lang="en-US" dirty="0" smtClean="0">
                <a:latin typeface="Century Gothic" pitchFamily="34" charset="0"/>
              </a:rPr>
              <a:t>What is leadership to you?</a:t>
            </a:r>
          </a:p>
          <a:p>
            <a:pPr marL="514350" indent="-514350">
              <a:buFont typeface="+mj-lt"/>
              <a:buAutoNum type="arabicPeriod"/>
              <a:defRPr/>
            </a:pPr>
            <a:r>
              <a:rPr lang="en-US" dirty="0" smtClean="0">
                <a:latin typeface="Century Gothic" pitchFamily="34" charset="0"/>
              </a:rPr>
              <a:t> Who do you think is a leader in your organization?</a:t>
            </a:r>
          </a:p>
          <a:p>
            <a:pPr marL="514350" indent="-514350">
              <a:buFont typeface="+mj-lt"/>
              <a:buAutoNum type="arabicPeriod"/>
              <a:defRPr/>
            </a:pPr>
            <a:r>
              <a:rPr lang="en-US" dirty="0" smtClean="0">
                <a:latin typeface="Century Gothic" pitchFamily="34" charset="0"/>
              </a:rPr>
              <a:t>List three persons whom you know and refer as your role model leaders </a:t>
            </a:r>
          </a:p>
          <a:p>
            <a:pPr marL="971550" lvl="1" indent="-571500">
              <a:buFont typeface="+mj-lt"/>
              <a:buAutoNum type="romanLcPeriod"/>
              <a:defRPr/>
            </a:pPr>
            <a:r>
              <a:rPr lang="en-US" i="1" dirty="0" smtClean="0">
                <a:latin typeface="Century Gothic" pitchFamily="34" charset="0"/>
              </a:rPr>
              <a:t>Give rationales why you consider them as leaders</a:t>
            </a:r>
            <a:endParaRPr lang="en-US" dirty="0" smtClean="0">
              <a:latin typeface="Century Gothic" pitchFamily="34" charset="0"/>
            </a:endParaRPr>
          </a:p>
          <a:p>
            <a:pPr>
              <a:buFont typeface="Wingdings" panose="05000000000000000000" pitchFamily="2" charset="2"/>
              <a:buNone/>
              <a:defRPr/>
            </a:pPr>
            <a:r>
              <a:rPr lang="en-US" dirty="0" smtClean="0">
                <a:solidFill>
                  <a:srgbClr val="00B050"/>
                </a:solidFill>
                <a:latin typeface="Century Gothic" pitchFamily="34" charset="0"/>
              </a:rPr>
              <a:t>Discuss in your respective group and present back to class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ox(in)">
                                      <p:cBhvr>
                                        <p:cTn id="7" dur="500"/>
                                        <p:tgtEl>
                                          <p:spTgt spid="5">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ox(in)">
                                      <p:cBhvr>
                                        <p:cTn id="12" dur="500"/>
                                        <p:tgtEl>
                                          <p:spTgt spid="5">
                                            <p:txEl>
                                              <p:pRg st="0" end="0"/>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ox(in)">
                                      <p:cBhvr>
                                        <p:cTn id="15" dur="500"/>
                                        <p:tgtEl>
                                          <p:spTgt spid="5">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ox(in)">
                                      <p:cBhvr>
                                        <p:cTn id="20" dur="500"/>
                                        <p:tgtEl>
                                          <p:spTgt spid="5">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ox(in)">
                                      <p:cBhvr>
                                        <p:cTn id="25" dur="500"/>
                                        <p:tgtEl>
                                          <p:spTgt spid="5">
                                            <p:txEl>
                                              <p:pRg st="3" end="3"/>
                                            </p:txEl>
                                          </p:spTgt>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box(in)">
                                      <p:cBhvr>
                                        <p:cTn id="28" dur="500"/>
                                        <p:tgtEl>
                                          <p:spTgt spid="5">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box(in)">
                                      <p:cBhvr>
                                        <p:cTn id="33"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723900" y="762000"/>
            <a:ext cx="3390900" cy="4651375"/>
            <a:chOff x="647700" y="1785938"/>
            <a:chExt cx="4711700" cy="3756306"/>
          </a:xfrm>
        </p:grpSpPr>
        <p:pic>
          <p:nvPicPr>
            <p:cNvPr id="5" name="Picture 1"/>
            <p:cNvPicPr>
              <a:picLocks noChangeArrowheads="1"/>
            </p:cNvPicPr>
            <p:nvPr/>
          </p:nvPicPr>
          <p:blipFill>
            <a:blip r:embed="rId2"/>
            <a:srcRect b="7619"/>
            <a:stretch>
              <a:fillRect/>
            </a:stretch>
          </p:blipFill>
          <p:spPr bwMode="auto">
            <a:xfrm>
              <a:off x="711670" y="1785938"/>
              <a:ext cx="4255088" cy="3155041"/>
            </a:xfrm>
            <a:prstGeom prst="rect">
              <a:avLst/>
            </a:prstGeom>
            <a:noFill/>
            <a:ln w="3175">
              <a:solidFill>
                <a:schemeClr val="tx1"/>
              </a:solidFill>
              <a:miter lim="800000"/>
              <a:headEnd/>
              <a:tailEnd/>
            </a:ln>
            <a:effectLst>
              <a:outerShdw dist="101600" dir="2700000" algn="ctr" rotWithShape="0">
                <a:schemeClr val="bg2">
                  <a:alpha val="64998"/>
                </a:schemeClr>
              </a:outerShdw>
            </a:effectLst>
          </p:spPr>
        </p:pic>
        <p:sp>
          <p:nvSpPr>
            <p:cNvPr id="44042" name="Rectangle 3"/>
            <p:cNvSpPr>
              <a:spLocks/>
            </p:cNvSpPr>
            <p:nvPr/>
          </p:nvSpPr>
          <p:spPr bwMode="auto">
            <a:xfrm>
              <a:off x="647700" y="4923887"/>
              <a:ext cx="4711700" cy="61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7799" bIns="0"/>
            <a:lstStyle>
              <a:lvl1pPr marL="571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Prof. Warren Bennis</a:t>
              </a:r>
              <a:r>
                <a:rPr lang="en-US" altLang="en-US" sz="2400"/>
                <a:t>,</a:t>
              </a:r>
            </a:p>
            <a:p>
              <a:pPr eaLnBrk="1" hangingPunct="1"/>
              <a:r>
                <a:rPr lang="en-US" altLang="en-US" sz="2400">
                  <a:solidFill>
                    <a:srgbClr val="FF0000"/>
                  </a:solidFill>
                </a:rPr>
                <a:t>On becoming a leader </a:t>
              </a:r>
            </a:p>
          </p:txBody>
        </p:sp>
      </p:grpSp>
      <p:sp>
        <p:nvSpPr>
          <p:cNvPr id="3075" name="Rectangle 3"/>
          <p:cNvSpPr>
            <a:spLocks noGrp="1" noChangeArrowheads="1"/>
          </p:cNvSpPr>
          <p:nvPr>
            <p:ph idx="1"/>
          </p:nvPr>
        </p:nvSpPr>
        <p:spPr>
          <a:xfrm>
            <a:off x="3124200" y="762000"/>
            <a:ext cx="5943600" cy="3962400"/>
          </a:xfrm>
          <a:solidFill>
            <a:schemeClr val="bg1"/>
          </a:solidFill>
          <a:ln>
            <a:solidFill>
              <a:schemeClr val="accent1"/>
            </a:solidFill>
          </a:ln>
        </p:spPr>
        <p:txBody>
          <a:bodyPr/>
          <a:lstStyle/>
          <a:p>
            <a:pPr marL="0" indent="0" algn="ctr" eaLnBrk="1" hangingPunct="1">
              <a:buFontTx/>
              <a:buNone/>
              <a:defRPr/>
            </a:pPr>
            <a:endParaRPr lang="en-US" sz="4000" i="1" dirty="0" smtClean="0">
              <a:effectLst>
                <a:outerShdw blurRad="38100" dist="38100" dir="2700000" algn="tl">
                  <a:srgbClr val="000000">
                    <a:alpha val="43137"/>
                  </a:srgbClr>
                </a:outerShdw>
              </a:effectLst>
              <a:latin typeface="Arial Narrow" pitchFamily="34" charset="0"/>
            </a:endParaRPr>
          </a:p>
          <a:p>
            <a:pPr marL="0" indent="0" algn="ctr" eaLnBrk="1" hangingPunct="1">
              <a:buFontTx/>
              <a:buNone/>
              <a:defRPr/>
            </a:pPr>
            <a:r>
              <a:rPr lang="en-US" sz="4000" i="1" dirty="0" smtClean="0">
                <a:effectLst>
                  <a:outerShdw blurRad="38100" dist="38100" dir="2700000" algn="tl">
                    <a:srgbClr val="000000">
                      <a:alpha val="43137"/>
                    </a:srgbClr>
                  </a:outerShdw>
                </a:effectLst>
                <a:latin typeface="Arial Narrow" pitchFamily="34" charset="0"/>
              </a:rPr>
              <a:t>Leadership is like </a:t>
            </a:r>
            <a:r>
              <a:rPr lang="en-US" sz="4000" i="1" dirty="0" smtClean="0">
                <a:solidFill>
                  <a:srgbClr val="FF0066"/>
                </a:solidFill>
                <a:effectLst>
                  <a:outerShdw blurRad="38100" dist="38100" dir="2700000" algn="tl">
                    <a:srgbClr val="000000">
                      <a:alpha val="43137"/>
                    </a:srgbClr>
                  </a:outerShdw>
                </a:effectLst>
                <a:latin typeface="Arial Narrow" pitchFamily="34" charset="0"/>
              </a:rPr>
              <a:t>beauty</a:t>
            </a:r>
            <a:r>
              <a:rPr lang="en-US" sz="4000" i="1" dirty="0" smtClean="0">
                <a:effectLst>
                  <a:outerShdw blurRad="38100" dist="38100" dir="2700000" algn="tl">
                    <a:srgbClr val="000000">
                      <a:alpha val="43137"/>
                    </a:srgbClr>
                  </a:outerShdw>
                </a:effectLst>
                <a:latin typeface="Arial Narrow" pitchFamily="34" charset="0"/>
              </a:rPr>
              <a:t> ~</a:t>
            </a:r>
          </a:p>
          <a:p>
            <a:pPr marL="0" indent="0" algn="ctr" eaLnBrk="1" hangingPunct="1">
              <a:buFontTx/>
              <a:buNone/>
              <a:defRPr/>
            </a:pPr>
            <a:r>
              <a:rPr lang="en-US" sz="4000" i="1" dirty="0" smtClean="0">
                <a:effectLst>
                  <a:outerShdw blurRad="38100" dist="38100" dir="2700000" algn="tl">
                    <a:srgbClr val="000000">
                      <a:alpha val="43137"/>
                    </a:srgbClr>
                  </a:outerShdw>
                </a:effectLst>
                <a:latin typeface="Arial Narrow" pitchFamily="34" charset="0"/>
              </a:rPr>
              <a:t>it’s hard to define </a:t>
            </a:r>
          </a:p>
          <a:p>
            <a:pPr marL="0" indent="0" algn="ctr" eaLnBrk="1" hangingPunct="1">
              <a:buFontTx/>
              <a:buNone/>
              <a:defRPr/>
            </a:pPr>
            <a:r>
              <a:rPr lang="en-US" sz="4000" i="1" dirty="0" smtClean="0">
                <a:effectLst>
                  <a:outerShdw blurRad="38100" dist="38100" dir="2700000" algn="tl">
                    <a:srgbClr val="000000">
                      <a:alpha val="43137"/>
                    </a:srgbClr>
                  </a:outerShdw>
                </a:effectLst>
                <a:latin typeface="Arial Narrow" pitchFamily="34" charset="0"/>
              </a:rPr>
              <a:t>but </a:t>
            </a:r>
          </a:p>
          <a:p>
            <a:pPr marL="0" indent="0" algn="ctr" eaLnBrk="1" hangingPunct="1">
              <a:buFontTx/>
              <a:buNone/>
              <a:defRPr/>
            </a:pPr>
            <a:r>
              <a:rPr lang="en-US" sz="4000" i="1" dirty="0" smtClean="0">
                <a:effectLst>
                  <a:outerShdw blurRad="38100" dist="38100" dir="2700000" algn="tl">
                    <a:srgbClr val="000000">
                      <a:alpha val="43137"/>
                    </a:srgbClr>
                  </a:outerShdw>
                </a:effectLst>
                <a:latin typeface="Arial Narrow" pitchFamily="34" charset="0"/>
              </a:rPr>
              <a:t>you </a:t>
            </a:r>
            <a:r>
              <a:rPr lang="en-US" sz="4000" i="1" dirty="0" smtClean="0">
                <a:solidFill>
                  <a:srgbClr val="FF0066"/>
                </a:solidFill>
                <a:effectLst>
                  <a:outerShdw blurRad="38100" dist="38100" dir="2700000" algn="tl">
                    <a:srgbClr val="000000">
                      <a:alpha val="43137"/>
                    </a:srgbClr>
                  </a:outerShdw>
                </a:effectLst>
                <a:latin typeface="Arial Narrow" pitchFamily="34" charset="0"/>
              </a:rPr>
              <a:t>know</a:t>
            </a:r>
            <a:r>
              <a:rPr lang="en-US" sz="4000" i="1" dirty="0" smtClean="0">
                <a:effectLst>
                  <a:outerShdw blurRad="38100" dist="38100" dir="2700000" algn="tl">
                    <a:srgbClr val="000000">
                      <a:alpha val="43137"/>
                    </a:srgbClr>
                  </a:outerShdw>
                </a:effectLst>
                <a:latin typeface="Arial Narrow" pitchFamily="34" charset="0"/>
              </a:rPr>
              <a:t> it, when you </a:t>
            </a:r>
            <a:r>
              <a:rPr lang="en-US" sz="4000" i="1" dirty="0" smtClean="0">
                <a:solidFill>
                  <a:srgbClr val="FF0066"/>
                </a:solidFill>
                <a:effectLst>
                  <a:outerShdw blurRad="38100" dist="38100" dir="2700000" algn="tl">
                    <a:srgbClr val="000000">
                      <a:alpha val="43137"/>
                    </a:srgbClr>
                  </a:outerShdw>
                </a:effectLst>
                <a:latin typeface="Arial Narrow" pitchFamily="34" charset="0"/>
              </a:rPr>
              <a:t>see</a:t>
            </a:r>
            <a:r>
              <a:rPr lang="en-US" sz="4000" i="1" dirty="0" smtClean="0">
                <a:effectLst>
                  <a:outerShdw blurRad="38100" dist="38100" dir="2700000" algn="tl">
                    <a:srgbClr val="000000">
                      <a:alpha val="43137"/>
                    </a:srgbClr>
                  </a:outerShdw>
                </a:effectLst>
                <a:latin typeface="Arial Narrow" pitchFamily="34" charset="0"/>
              </a:rPr>
              <a:t> it.</a:t>
            </a:r>
            <a:endParaRPr lang="en-US" sz="4000" dirty="0" smtClean="0">
              <a:effectLst>
                <a:outerShdw blurRad="38100" dist="38100" dir="2700000" algn="tl">
                  <a:srgbClr val="000000">
                    <a:alpha val="43137"/>
                  </a:srgbClr>
                </a:outerShdw>
              </a:effectLst>
              <a:latin typeface="Arial Narrow" pitchFamily="34" charset="0"/>
            </a:endParaRPr>
          </a:p>
          <a:p>
            <a:pPr marL="0" indent="0" algn="ctr" eaLnBrk="1" hangingPunct="1">
              <a:buFontTx/>
              <a:buNone/>
              <a:defRPr/>
            </a:pPr>
            <a:endParaRPr lang="en-US" sz="1800" dirty="0" smtClean="0">
              <a:effectLst>
                <a:outerShdw blurRad="38100" dist="38100" dir="2700000" algn="tl">
                  <a:srgbClr val="000000">
                    <a:alpha val="43137"/>
                  </a:srgbClr>
                </a:outerShdw>
              </a:effectLst>
              <a:latin typeface="Arial Narrow" pitchFamily="34" charset="0"/>
            </a:endParaRPr>
          </a:p>
          <a:p>
            <a:pPr marL="0" indent="0" algn="r" eaLnBrk="1" hangingPunct="1">
              <a:buFontTx/>
              <a:buNone/>
              <a:defRPr/>
            </a:pPr>
            <a:r>
              <a:rPr lang="en-US" sz="1800" i="1" dirty="0" smtClean="0">
                <a:solidFill>
                  <a:srgbClr val="FF0066"/>
                </a:solidFill>
                <a:effectLst>
                  <a:outerShdw blurRad="38100" dist="38100" dir="2700000" algn="tl">
                    <a:srgbClr val="000000">
                      <a:alpha val="43137"/>
                    </a:srgbClr>
                  </a:outerShdw>
                </a:effectLst>
                <a:latin typeface="Arial Narrow" pitchFamily="34" charset="0"/>
              </a:rPr>
              <a:t>~ Warren </a:t>
            </a:r>
            <a:r>
              <a:rPr lang="en-US" sz="1800" i="1" dirty="0" err="1" smtClean="0">
                <a:solidFill>
                  <a:srgbClr val="FF0066"/>
                </a:solidFill>
                <a:effectLst>
                  <a:outerShdw blurRad="38100" dist="38100" dir="2700000" algn="tl">
                    <a:srgbClr val="000000">
                      <a:alpha val="43137"/>
                    </a:srgbClr>
                  </a:outerShdw>
                </a:effectLst>
                <a:latin typeface="Arial Narrow" pitchFamily="34" charset="0"/>
              </a:rPr>
              <a:t>Bennis</a:t>
            </a:r>
            <a:r>
              <a:rPr lang="en-US" sz="1800" i="1" dirty="0" smtClean="0">
                <a:solidFill>
                  <a:srgbClr val="FF0066"/>
                </a:solidFill>
                <a:effectLst>
                  <a:outerShdw blurRad="38100" dist="38100" dir="2700000" algn="tl">
                    <a:srgbClr val="000000">
                      <a:alpha val="43137"/>
                    </a:srgbClr>
                  </a:outerShdw>
                </a:effectLst>
                <a:latin typeface="Arial Narrow" pitchFamily="34" charset="0"/>
              </a:rPr>
              <a:t>, 1989,2009</a:t>
            </a:r>
          </a:p>
        </p:txBody>
      </p:sp>
      <p:sp>
        <p:nvSpPr>
          <p:cNvPr id="8" name="Title 1"/>
          <p:cNvSpPr txBox="1">
            <a:spLocks/>
          </p:cNvSpPr>
          <p:nvPr/>
        </p:nvSpPr>
        <p:spPr bwMode="auto">
          <a:xfrm>
            <a:off x="762000" y="5638800"/>
            <a:ext cx="8229600" cy="1143000"/>
          </a:xfrm>
          <a:prstGeom prst="rect">
            <a:avLst/>
          </a:prstGeom>
          <a:solidFill>
            <a:schemeClr val="tx1">
              <a:lumMod val="95000"/>
              <a:lumOff val="5000"/>
            </a:schemeClr>
          </a:solidFill>
          <a:ln>
            <a:headEnd/>
            <a:tailEnd/>
          </a:ln>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en-US" sz="3200" kern="0" dirty="0">
                <a:solidFill>
                  <a:srgbClr val="FF0066"/>
                </a:solidFill>
                <a:latin typeface="+mj-lt"/>
                <a:ea typeface="+mj-ea"/>
                <a:cs typeface="+mj-cs"/>
              </a:rPr>
              <a:t>“</a:t>
            </a:r>
            <a:r>
              <a:rPr lang="en-US" sz="3200" kern="0" dirty="0">
                <a:solidFill>
                  <a:schemeClr val="bg1"/>
                </a:solidFill>
                <a:latin typeface="+mj-lt"/>
                <a:ea typeface="+mj-ea"/>
                <a:cs typeface="+mj-cs"/>
              </a:rPr>
              <a:t>Leadership is the capacity to translate vision into reality” </a:t>
            </a:r>
            <a:r>
              <a:rPr lang="en-US" sz="3200" kern="0" dirty="0">
                <a:solidFill>
                  <a:srgbClr val="FFC000"/>
                </a:solidFill>
                <a:latin typeface="+mj-lt"/>
                <a:ea typeface="+mj-ea"/>
                <a:cs typeface="+mj-cs"/>
              </a:rPr>
              <a:t>W. </a:t>
            </a:r>
            <a:r>
              <a:rPr lang="en-US" sz="3200" kern="0" dirty="0" err="1">
                <a:solidFill>
                  <a:srgbClr val="FFC000"/>
                </a:solidFill>
                <a:latin typeface="+mj-lt"/>
                <a:ea typeface="+mj-ea"/>
                <a:cs typeface="+mj-cs"/>
              </a:rPr>
              <a:t>Bennis</a:t>
            </a:r>
            <a:endParaRPr lang="en-US" sz="3200" kern="0" dirty="0">
              <a:solidFill>
                <a:srgbClr val="FFC000"/>
              </a:solidFill>
              <a:latin typeface="+mj-lt"/>
              <a:ea typeface="+mj-ea"/>
              <a:cs typeface="+mj-cs"/>
            </a:endParaRPr>
          </a:p>
        </p:txBody>
      </p:sp>
      <p:sp>
        <p:nvSpPr>
          <p:cNvPr id="9" name="Title 1"/>
          <p:cNvSpPr txBox="1">
            <a:spLocks/>
          </p:cNvSpPr>
          <p:nvPr/>
        </p:nvSpPr>
        <p:spPr bwMode="auto">
          <a:xfrm>
            <a:off x="762000" y="5638800"/>
            <a:ext cx="8382000" cy="1143000"/>
          </a:xfrm>
          <a:prstGeom prst="rect">
            <a:avLst/>
          </a:prstGeom>
          <a:solidFill>
            <a:schemeClr val="accent1">
              <a:lumMod val="25000"/>
            </a:schemeClr>
          </a:solidFill>
          <a:ln w="9525">
            <a:noFill/>
            <a:miter lim="800000"/>
            <a:headEnd/>
            <a:tailEnd/>
          </a:ln>
        </p:spPr>
        <p:txBody>
          <a:bodyPr anchor="ctr"/>
          <a:lstStyle/>
          <a:p>
            <a:pPr algn="ctr" eaLnBrk="0" hangingPunct="0">
              <a:defRPr/>
            </a:pPr>
            <a:r>
              <a:rPr lang="en-US" sz="2800" b="1" kern="0" dirty="0">
                <a:solidFill>
                  <a:schemeClr val="bg1"/>
                </a:solidFill>
                <a:latin typeface="Arial Narrow" pitchFamily="34" charset="0"/>
                <a:ea typeface="+mj-ea"/>
                <a:cs typeface="+mj-cs"/>
              </a:rPr>
              <a:t>“The only definition of a leader is some one who has followers</a:t>
            </a:r>
            <a:r>
              <a:rPr lang="en-US" sz="2800" b="1" kern="0" dirty="0">
                <a:solidFill>
                  <a:srgbClr val="FF0066"/>
                </a:solidFill>
                <a:latin typeface="Arial Narrow" pitchFamily="34" charset="0"/>
                <a:ea typeface="+mj-ea"/>
                <a:cs typeface="+mj-cs"/>
              </a:rPr>
              <a:t>”</a:t>
            </a:r>
            <a:r>
              <a:rPr lang="en-US" sz="2800" b="1" kern="0" dirty="0">
                <a:solidFill>
                  <a:srgbClr val="FFC000"/>
                </a:solidFill>
                <a:latin typeface="Arial Narrow" pitchFamily="34" charset="0"/>
                <a:ea typeface="+mj-ea"/>
                <a:cs typeface="+mj-cs"/>
              </a:rPr>
              <a:t> P. </a:t>
            </a:r>
            <a:r>
              <a:rPr lang="en-US" sz="2800" b="1" kern="0" dirty="0" err="1">
                <a:solidFill>
                  <a:srgbClr val="FFC000"/>
                </a:solidFill>
                <a:latin typeface="Arial Narrow" pitchFamily="34" charset="0"/>
                <a:ea typeface="+mj-ea"/>
                <a:cs typeface="+mj-cs"/>
              </a:rPr>
              <a:t>Druker</a:t>
            </a:r>
            <a:endParaRPr lang="en-US" sz="2800" b="1" kern="0" dirty="0">
              <a:solidFill>
                <a:srgbClr val="FFC000"/>
              </a:solidFill>
              <a:latin typeface="Arial Narrow" pitchFamily="34" charset="0"/>
              <a:ea typeface="+mj-ea"/>
              <a:cs typeface="+mj-cs"/>
            </a:endParaRPr>
          </a:p>
        </p:txBody>
      </p:sp>
      <p:sp>
        <p:nvSpPr>
          <p:cNvPr id="10" name="Title 1"/>
          <p:cNvSpPr txBox="1">
            <a:spLocks/>
          </p:cNvSpPr>
          <p:nvPr/>
        </p:nvSpPr>
        <p:spPr bwMode="auto">
          <a:xfrm>
            <a:off x="685800" y="5486400"/>
            <a:ext cx="8458200" cy="1219200"/>
          </a:xfrm>
          <a:prstGeom prst="rect">
            <a:avLst/>
          </a:prstGeom>
          <a:solidFill>
            <a:srgbClr val="0000FF"/>
          </a:solidFill>
          <a:ln w="9525">
            <a:noFill/>
            <a:miter lim="800000"/>
            <a:headEnd/>
            <a:tailEnd/>
          </a:ln>
        </p:spPr>
        <p:txBody>
          <a:bodyPr anchor="ctr"/>
          <a:lstStyle/>
          <a:p>
            <a:pPr algn="ctr" eaLnBrk="0" hangingPunct="0">
              <a:defRPr/>
            </a:pPr>
            <a:r>
              <a:rPr lang="en-US" sz="4800" b="1" kern="0" dirty="0">
                <a:solidFill>
                  <a:srgbClr val="FF0066"/>
                </a:solidFill>
                <a:latin typeface="Arial Narrow" pitchFamily="34" charset="0"/>
                <a:ea typeface="+mj-ea"/>
                <a:cs typeface="+mj-cs"/>
              </a:rPr>
              <a:t>“</a:t>
            </a:r>
            <a:r>
              <a:rPr lang="en-US" sz="3200" b="1" kern="0" dirty="0">
                <a:solidFill>
                  <a:schemeClr val="bg1"/>
                </a:solidFill>
                <a:latin typeface="Arial Narrow" pitchFamily="34" charset="0"/>
                <a:ea typeface="+mj-ea"/>
                <a:cs typeface="+mj-cs"/>
              </a:rPr>
              <a:t>Leadership is influence - nothing more, nothing less</a:t>
            </a:r>
            <a:r>
              <a:rPr lang="en-US" sz="2400" b="1" kern="0" dirty="0">
                <a:solidFill>
                  <a:schemeClr val="bg1"/>
                </a:solidFill>
                <a:latin typeface="Arial Narrow" pitchFamily="34" charset="0"/>
                <a:ea typeface="+mj-ea"/>
                <a:cs typeface="+mj-cs"/>
              </a:rPr>
              <a:t>”</a:t>
            </a:r>
            <a:r>
              <a:rPr lang="en-US" sz="3200" b="1" kern="0" dirty="0">
                <a:solidFill>
                  <a:schemeClr val="bg1"/>
                </a:solidFill>
                <a:latin typeface="Arial Narrow" pitchFamily="34" charset="0"/>
                <a:ea typeface="+mj-ea"/>
                <a:cs typeface="+mj-cs"/>
              </a:rPr>
              <a:t> </a:t>
            </a:r>
            <a:r>
              <a:rPr lang="en-US" sz="3200" b="1" kern="0" dirty="0">
                <a:solidFill>
                  <a:srgbClr val="FFC000"/>
                </a:solidFill>
                <a:latin typeface="Arial Narrow" pitchFamily="34" charset="0"/>
                <a:ea typeface="+mj-ea"/>
                <a:cs typeface="+mj-cs"/>
              </a:rPr>
              <a:t>J. Maxwell</a:t>
            </a:r>
          </a:p>
        </p:txBody>
      </p:sp>
      <p:sp>
        <p:nvSpPr>
          <p:cNvPr id="11" name="Title 1"/>
          <p:cNvSpPr txBox="1">
            <a:spLocks/>
          </p:cNvSpPr>
          <p:nvPr/>
        </p:nvSpPr>
        <p:spPr bwMode="auto">
          <a:xfrm>
            <a:off x="685800" y="5486400"/>
            <a:ext cx="8458200" cy="1295400"/>
          </a:xfrm>
          <a:prstGeom prst="rect">
            <a:avLst/>
          </a:prstGeom>
          <a:solidFill>
            <a:schemeClr val="accent6">
              <a:lumMod val="50000"/>
            </a:schemeClr>
          </a:solidFill>
          <a:ln w="9525">
            <a:noFill/>
            <a:miter lim="800000"/>
            <a:headEnd/>
            <a:tailEnd/>
          </a:ln>
        </p:spPr>
        <p:txBody>
          <a:bodyPr anchor="ctr"/>
          <a:lstStyle/>
          <a:p>
            <a:pPr algn="ctr" eaLnBrk="0" hangingPunct="0">
              <a:defRPr/>
            </a:pPr>
            <a:endParaRPr lang="en-US" sz="1400" dirty="0">
              <a:solidFill>
                <a:srgbClr val="FFFF00"/>
              </a:solidFill>
              <a:latin typeface="Arial Narrow" pitchFamily="34" charset="0"/>
            </a:endParaRPr>
          </a:p>
          <a:p>
            <a:pPr algn="ctr" eaLnBrk="0" hangingPunct="0">
              <a:defRPr/>
            </a:pPr>
            <a:endParaRPr lang="en-US" sz="1100" dirty="0">
              <a:solidFill>
                <a:srgbClr val="FFFF00"/>
              </a:solidFill>
              <a:latin typeface="Arial Narrow" pitchFamily="34" charset="0"/>
            </a:endParaRPr>
          </a:p>
          <a:p>
            <a:pPr algn="just" eaLnBrk="0" hangingPunct="0">
              <a:defRPr/>
            </a:pPr>
            <a:r>
              <a:rPr lang="en-US" sz="2800" dirty="0">
                <a:solidFill>
                  <a:srgbClr val="FFFF00"/>
                </a:solidFill>
                <a:latin typeface="Arial Narrow" pitchFamily="34" charset="0"/>
              </a:rPr>
              <a:t>Leadership </a:t>
            </a:r>
            <a:r>
              <a:rPr lang="en-US" sz="2800" i="1" dirty="0">
                <a:solidFill>
                  <a:srgbClr val="FFFF00"/>
                </a:solidFill>
                <a:latin typeface="Arial Narrow" pitchFamily="34" charset="0"/>
              </a:rPr>
              <a:t>is the influencing process of leaders and followers to achieve organizational objectives through change. </a:t>
            </a:r>
            <a:r>
              <a:rPr lang="en-US" sz="2000" i="1" dirty="0">
                <a:solidFill>
                  <a:srgbClr val="FFFF00"/>
                </a:solidFill>
                <a:latin typeface="Arial Narrow" pitchFamily="34" charset="0"/>
              </a:rPr>
              <a:t>Lussier and Achua, 2010</a:t>
            </a:r>
            <a:endParaRPr lang="en-US" sz="2800" dirty="0">
              <a:solidFill>
                <a:srgbClr val="FFFF00"/>
              </a:solidFill>
              <a:latin typeface="Arial Narrow" pitchFamily="34" charset="0"/>
            </a:endParaRPr>
          </a:p>
          <a:p>
            <a:pPr algn="ctr" eaLnBrk="0" hangingPunct="0">
              <a:defRPr/>
            </a:pPr>
            <a:r>
              <a:rPr lang="en-US" sz="3200" b="1" kern="0" dirty="0">
                <a:solidFill>
                  <a:srgbClr val="FFFF00"/>
                </a:solidFill>
                <a:latin typeface="Arial Narrow" pitchFamily="34" charset="0"/>
                <a:ea typeface="+mj-ea"/>
                <a:cs typeface="+mj-cs"/>
              </a:rPr>
              <a:t>.</a:t>
            </a:r>
          </a:p>
        </p:txBody>
      </p:sp>
      <p:sp>
        <p:nvSpPr>
          <p:cNvPr id="44040" name="Title 6"/>
          <p:cNvSpPr>
            <a:spLocks noGrp="1"/>
          </p:cNvSpPr>
          <p:nvPr>
            <p:ph type="title"/>
          </p:nvPr>
        </p:nvSpPr>
        <p:spPr>
          <a:xfrm>
            <a:off x="762000" y="304800"/>
            <a:ext cx="7924800" cy="533400"/>
          </a:xfrm>
        </p:spPr>
        <p:txBody>
          <a:bodyPr/>
          <a:lstStyle/>
          <a:p>
            <a:pPr algn="r"/>
            <a:r>
              <a:rPr lang="en-US" altLang="en-US" sz="4000" smtClean="0">
                <a:solidFill>
                  <a:srgbClr val="FF0066"/>
                </a:solidFill>
                <a:latin typeface="Copperplate Gothic Bold" panose="020E0705020206020404" pitchFamily="34" charset="0"/>
              </a:rPr>
              <a:t>Excerpt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5">
                                            <p:bg/>
                                          </p:spTgt>
                                        </p:tgtEl>
                                        <p:attrNameLst>
                                          <p:attrName>style.visibility</p:attrName>
                                        </p:attrNameLst>
                                      </p:cBhvr>
                                      <p:to>
                                        <p:strVal val="visible"/>
                                      </p:to>
                                    </p:set>
                                    <p:animEffect transition="in" filter="box(in)">
                                      <p:cBhvr>
                                        <p:cTn id="7" dur="500"/>
                                        <p:tgtEl>
                                          <p:spTgt spid="3075">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box(in)">
                                      <p:cBhvr>
                                        <p:cTn id="12" dur="500"/>
                                        <p:tgtEl>
                                          <p:spTgt spid="30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box(in)">
                                      <p:cBhvr>
                                        <p:cTn id="17" dur="500"/>
                                        <p:tgtEl>
                                          <p:spTgt spid="30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box(in)">
                                      <p:cBhvr>
                                        <p:cTn id="22" dur="500"/>
                                        <p:tgtEl>
                                          <p:spTgt spid="30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Effect transition="in" filter="box(in)">
                                      <p:cBhvr>
                                        <p:cTn id="27" dur="500"/>
                                        <p:tgtEl>
                                          <p:spTgt spid="307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075">
                                            <p:txEl>
                                              <p:pRg st="6" end="6"/>
                                            </p:txEl>
                                          </p:spTgt>
                                        </p:tgtEl>
                                        <p:attrNameLst>
                                          <p:attrName>style.visibility</p:attrName>
                                        </p:attrNameLst>
                                      </p:cBhvr>
                                      <p:to>
                                        <p:strVal val="visible"/>
                                      </p:to>
                                    </p:set>
                                    <p:animEffect transition="in" filter="box(in)">
                                      <p:cBhvr>
                                        <p:cTn id="32" dur="500"/>
                                        <p:tgtEl>
                                          <p:spTgt spid="3075">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ox(in)">
                                      <p:cBhvr>
                                        <p:cTn id="43" dur="500"/>
                                        <p:tgtEl>
                                          <p:spTgt spid="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ox(in)">
                                      <p:cBhvr>
                                        <p:cTn id="48" dur="500"/>
                                        <p:tgtEl>
                                          <p:spTgt spid="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ox(in)">
                                      <p:cBhvr>
                                        <p:cTn id="53" dur="500"/>
                                        <p:tgtEl>
                                          <p:spTgt spid="1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additive="base">
                                        <p:cTn id="58" dur="500" fill="hold"/>
                                        <p:tgtEl>
                                          <p:spTgt spid="11"/>
                                        </p:tgtEl>
                                        <p:attrNameLst>
                                          <p:attrName>ppt_x</p:attrName>
                                        </p:attrNameLst>
                                      </p:cBhvr>
                                      <p:tavLst>
                                        <p:tav tm="0">
                                          <p:val>
                                            <p:strVal val="#ppt_x"/>
                                          </p:val>
                                        </p:tav>
                                        <p:tav tm="100000">
                                          <p:val>
                                            <p:strVal val="#ppt_x"/>
                                          </p:val>
                                        </p:tav>
                                      </p:tavLst>
                                    </p:anim>
                                    <p:anim calcmode="lin" valueType="num">
                                      <p:cBhvr additive="base">
                                        <p:cTn id="5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nimBg="1"/>
      <p:bldP spid="8" grpId="0" animBg="1"/>
      <p:bldP spid="9" grpId="0" animBg="1"/>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mtClean="0"/>
              <a:t>WHAT IS LEADERSHIP?</a:t>
            </a:r>
          </a:p>
        </p:txBody>
      </p:sp>
      <p:pic>
        <p:nvPicPr>
          <p:cNvPr id="2467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8229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46787"/>
                                        </p:tgtEl>
                                        <p:attrNameLst>
                                          <p:attrName>style.visibility</p:attrName>
                                        </p:attrNameLst>
                                      </p:cBhvr>
                                      <p:to>
                                        <p:strVal val="visible"/>
                                      </p:to>
                                    </p:set>
                                    <p:animEffect transition="in" filter="box(in)">
                                      <p:cBhvr>
                                        <p:cTn id="7" dur="500"/>
                                        <p:tgtEl>
                                          <p:spTgt spid="246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descr="untitled 6.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76200" y="1295400"/>
            <a:ext cx="90678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800" b="1">
                <a:solidFill>
                  <a:schemeClr val="bg1"/>
                </a:solidFill>
                <a:latin typeface="Bell MT" panose="02020503060305020303" pitchFamily="18" charset="0"/>
              </a:rPr>
              <a:t>Leadership is a process by which a person </a:t>
            </a:r>
            <a:r>
              <a:rPr lang="en-US" altLang="en-US" sz="4800" b="1">
                <a:solidFill>
                  <a:srgbClr val="FFFF00"/>
                </a:solidFill>
                <a:latin typeface="Bell MT" panose="02020503060305020303" pitchFamily="18" charset="0"/>
              </a:rPr>
              <a:t>influences </a:t>
            </a:r>
            <a:r>
              <a:rPr lang="en-US" altLang="en-US" sz="4800" b="1">
                <a:solidFill>
                  <a:schemeClr val="bg1"/>
                </a:solidFill>
                <a:latin typeface="Bell MT" panose="02020503060305020303" pitchFamily="18" charset="0"/>
              </a:rPr>
              <a:t>others</a:t>
            </a:r>
            <a:r>
              <a:rPr lang="en-US" altLang="en-US" sz="4800" b="1">
                <a:solidFill>
                  <a:srgbClr val="FFFF00"/>
                </a:solidFill>
                <a:latin typeface="Bell MT" panose="02020503060305020303" pitchFamily="18" charset="0"/>
              </a:rPr>
              <a:t> </a:t>
            </a:r>
            <a:r>
              <a:rPr lang="en-US" altLang="en-US" sz="4800" b="1">
                <a:solidFill>
                  <a:schemeClr val="bg1"/>
                </a:solidFill>
                <a:latin typeface="Bell MT" panose="02020503060305020303" pitchFamily="18" charset="0"/>
              </a:rPr>
              <a:t>to accomplish a mission, task, or objective and directs the organization in a way that makes it more cohesive and coherent</a:t>
            </a:r>
            <a:r>
              <a:rPr lang="en-US" altLang="en-US" sz="4800" b="1">
                <a:solidFill>
                  <a:schemeClr val="bg1"/>
                </a:solidFill>
                <a:latin typeface="Baskerville Old Face" panose="02020602080505020303" pitchFamily="18" charset="0"/>
              </a:rPr>
              <a:t>.</a:t>
            </a:r>
          </a:p>
        </p:txBody>
      </p:sp>
      <p:sp>
        <p:nvSpPr>
          <p:cNvPr id="7" name="TextBox 6"/>
          <p:cNvSpPr txBox="1"/>
          <p:nvPr/>
        </p:nvSpPr>
        <p:spPr>
          <a:xfrm>
            <a:off x="0" y="0"/>
            <a:ext cx="7936853" cy="110799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6600" b="1" spc="50" dirty="0">
                <a:ln w="11430"/>
                <a:solidFill>
                  <a:srgbClr val="FFFF00"/>
                </a:solidFill>
                <a:effectLst>
                  <a:outerShdw blurRad="76200" dist="50800" dir="5400000" algn="tl" rotWithShape="0">
                    <a:srgbClr val="000000">
                      <a:alpha val="65000"/>
                    </a:srgbClr>
                  </a:outerShdw>
                </a:effectLst>
                <a:latin typeface="Bell MT" pitchFamily="18" charset="0"/>
              </a:rPr>
              <a:t>What is Leadership?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untitled 6.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0" y="838200"/>
            <a:ext cx="91440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4800" b="1">
                <a:solidFill>
                  <a:schemeClr val="bg1"/>
                </a:solidFill>
                <a:latin typeface="Bell MT" panose="02020503060305020303" pitchFamily="18" charset="0"/>
              </a:rPr>
              <a:t>‘‘ Leadership is a </a:t>
            </a:r>
            <a:r>
              <a:rPr lang="en-GB" altLang="en-US" sz="4800" b="1">
                <a:solidFill>
                  <a:srgbClr val="FFC000"/>
                </a:solidFill>
                <a:latin typeface="Bell MT" panose="02020503060305020303" pitchFamily="18" charset="0"/>
              </a:rPr>
              <a:t>function of knowing yourself, having a vision that is well communicated, building trust among colleagues, and taking effective action to realize your own leadership potential</a:t>
            </a:r>
            <a:r>
              <a:rPr lang="en-GB" altLang="en-US" sz="4800" b="1">
                <a:solidFill>
                  <a:schemeClr val="bg1"/>
                </a:solidFill>
                <a:latin typeface="Bell MT" panose="02020503060305020303" pitchFamily="18" charset="0"/>
              </a:rPr>
              <a:t>.” </a:t>
            </a:r>
          </a:p>
          <a:p>
            <a:pPr algn="r" eaLnBrk="1" hangingPunct="1"/>
            <a:r>
              <a:rPr lang="en-GB" altLang="en-US" sz="4800" i="1">
                <a:solidFill>
                  <a:schemeClr val="bg1"/>
                </a:solidFill>
                <a:latin typeface="Bell MT" panose="02020503060305020303" pitchFamily="18" charset="0"/>
              </a:rPr>
              <a:t>Warren Bennis</a:t>
            </a:r>
            <a:r>
              <a:rPr lang="en-GB" altLang="en-US" sz="4800" b="1">
                <a:solidFill>
                  <a:schemeClr val="bg1"/>
                </a:solidFill>
                <a:latin typeface="Bell MT" panose="02020503060305020303"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untitled 6.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685800" y="762000"/>
            <a:ext cx="82296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4800" b="1">
                <a:solidFill>
                  <a:schemeClr val="bg1"/>
                </a:solidFill>
                <a:latin typeface="Bell MT" panose="02020503060305020303" pitchFamily="18" charset="0"/>
              </a:rPr>
              <a:t>‘‘ </a:t>
            </a:r>
            <a:r>
              <a:rPr lang="en-GB" altLang="en-US" sz="4800" b="1">
                <a:solidFill>
                  <a:srgbClr val="FF0000"/>
                </a:solidFill>
                <a:latin typeface="Bell MT" panose="02020503060305020303" pitchFamily="18" charset="0"/>
              </a:rPr>
              <a:t>A leader </a:t>
            </a:r>
            <a:r>
              <a:rPr lang="en-GB" altLang="en-US" sz="4800" b="1">
                <a:solidFill>
                  <a:schemeClr val="bg1"/>
                </a:solidFill>
                <a:latin typeface="Bell MT" panose="02020503060305020303" pitchFamily="18" charset="0"/>
              </a:rPr>
              <a:t>is an individual who significantly affects the </a:t>
            </a:r>
            <a:r>
              <a:rPr lang="en-GB" altLang="en-US" sz="4800" b="1">
                <a:solidFill>
                  <a:srgbClr val="FFFF00"/>
                </a:solidFill>
                <a:latin typeface="Bell MT" panose="02020503060305020303" pitchFamily="18" charset="0"/>
              </a:rPr>
              <a:t>thoughts, feelings, and/or behaviours</a:t>
            </a:r>
            <a:r>
              <a:rPr lang="en-GB" altLang="en-US" sz="4800" b="1">
                <a:solidFill>
                  <a:schemeClr val="bg1"/>
                </a:solidFill>
                <a:latin typeface="Bell MT" panose="02020503060305020303" pitchFamily="18" charset="0"/>
              </a:rPr>
              <a:t> of a significant number of individuals.” </a:t>
            </a:r>
          </a:p>
          <a:p>
            <a:pPr algn="r" eaLnBrk="1" hangingPunct="1"/>
            <a:endParaRPr lang="en-GB" altLang="en-US" sz="4800" b="1">
              <a:solidFill>
                <a:schemeClr val="bg1"/>
              </a:solidFill>
              <a:latin typeface="Bell MT" panose="02020503060305020303" pitchFamily="18" charset="0"/>
            </a:endParaRPr>
          </a:p>
          <a:p>
            <a:pPr algn="r" eaLnBrk="1" hangingPunct="1"/>
            <a:r>
              <a:rPr lang="en-GB" altLang="en-US" sz="4800" b="1" i="1">
                <a:solidFill>
                  <a:schemeClr val="bg1"/>
                </a:solidFill>
                <a:latin typeface="Bell MT" panose="02020503060305020303" pitchFamily="18" charset="0"/>
              </a:rPr>
              <a:t>Howard Gardne</a:t>
            </a:r>
            <a:r>
              <a:rPr lang="en-GB" altLang="en-US" sz="4800" b="1" i="1">
                <a:solidFill>
                  <a:schemeClr val="bg1"/>
                </a:solidFill>
                <a:latin typeface="Baskerville Old Face" panose="02020602080505020303" pitchFamily="18" charset="0"/>
              </a:rPr>
              <a:t>r</a:t>
            </a:r>
            <a:endParaRPr lang="en-US" altLang="en-US" sz="4800" b="1" i="1">
              <a:solidFill>
                <a:schemeClr val="bg1"/>
              </a:solidFill>
              <a:latin typeface="Baskerville Old Face" panose="020206020805050203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7" descr="orange_fruit-background-wallpaper-Free[1].jpg"/>
          <p:cNvPicPr>
            <a:picLocks noChangeAspect="1"/>
          </p:cNvPicPr>
          <p:nvPr/>
        </p:nvPicPr>
        <p:blipFill>
          <a:blip r:embed="rId3">
            <a:extLst>
              <a:ext uri="{28A0092B-C50C-407E-A947-70E740481C1C}">
                <a14:useLocalDpi xmlns:a14="http://schemas.microsoft.com/office/drawing/2010/main" val="0"/>
              </a:ext>
            </a:extLst>
          </a:blip>
          <a:srcRect r="23334" b="222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2"/>
          <p:cNvSpPr>
            <a:spLocks noGrp="1" noChangeArrowheads="1"/>
          </p:cNvSpPr>
          <p:nvPr>
            <p:ph type="title"/>
          </p:nvPr>
        </p:nvSpPr>
        <p:spPr>
          <a:xfrm>
            <a:off x="457200" y="0"/>
            <a:ext cx="8229600" cy="990600"/>
          </a:xfrm>
        </p:spPr>
        <p:txBody>
          <a:bodyPr/>
          <a:lstStyle/>
          <a:p>
            <a:pPr eaLnBrk="1" hangingPunct="1"/>
            <a:r>
              <a:rPr lang="en-US" altLang="en-US" smtClean="0">
                <a:solidFill>
                  <a:srgbClr val="800000"/>
                </a:solidFill>
              </a:rPr>
              <a:t>Leadership</a:t>
            </a:r>
          </a:p>
        </p:txBody>
      </p:sp>
      <p:sp>
        <p:nvSpPr>
          <p:cNvPr id="55299" name="Rectangle 3"/>
          <p:cNvSpPr>
            <a:spLocks noGrp="1" noChangeArrowheads="1"/>
          </p:cNvSpPr>
          <p:nvPr>
            <p:ph type="body" idx="1"/>
          </p:nvPr>
        </p:nvSpPr>
        <p:spPr>
          <a:xfrm>
            <a:off x="304800" y="1066800"/>
            <a:ext cx="8534400" cy="1143000"/>
          </a:xfrm>
        </p:spPr>
        <p:txBody>
          <a:bodyPr/>
          <a:lstStyle/>
          <a:p>
            <a:pPr marL="336550" indent="-336550" eaLnBrk="1" hangingPunct="1">
              <a:spcBef>
                <a:spcPct val="100000"/>
              </a:spcBef>
            </a:pPr>
            <a:r>
              <a:rPr lang="en-US" altLang="en-US" sz="2800" smtClean="0"/>
              <a:t>Leadership is influencing others to work diligently toward achieving their goals.</a:t>
            </a:r>
          </a:p>
        </p:txBody>
      </p:sp>
      <p:sp>
        <p:nvSpPr>
          <p:cNvPr id="55300" name="Text Box 4"/>
          <p:cNvSpPr txBox="1">
            <a:spLocks noChangeArrowheads="1"/>
          </p:cNvSpPr>
          <p:nvPr/>
        </p:nvSpPr>
        <p:spPr bwMode="auto">
          <a:xfrm>
            <a:off x="76200" y="2462213"/>
            <a:ext cx="5181600" cy="3786187"/>
          </a:xfrm>
          <a:prstGeom prst="rect">
            <a:avLst/>
          </a:prstGeom>
          <a:noFill/>
          <a:ln w="9525">
            <a:noFill/>
            <a:miter lim="800000"/>
            <a:headEnd/>
            <a:tailEnd/>
          </a:ln>
          <a:effectLst/>
        </p:spPr>
        <p:txBody>
          <a:bodyPr>
            <a:spAutoFit/>
          </a:bodyPr>
          <a:lstStyle/>
          <a:p>
            <a:pPr marL="914400" lvl="1" indent="-457200">
              <a:spcBef>
                <a:spcPct val="100000"/>
              </a:spcBef>
              <a:buFontTx/>
              <a:buAutoNum type="arabicPeriod"/>
              <a:defRPr/>
            </a:pPr>
            <a:r>
              <a:rPr lang="en-US" sz="2400" b="1" dirty="0">
                <a:effectLst>
                  <a:outerShdw blurRad="38100" dist="38100" dir="2700000" algn="tl">
                    <a:srgbClr val="C0C0C0"/>
                  </a:outerShdw>
                </a:effectLst>
              </a:rPr>
              <a:t>Clearly stating your vision!</a:t>
            </a:r>
          </a:p>
          <a:p>
            <a:pPr marL="914400" lvl="1" indent="-457200">
              <a:spcBef>
                <a:spcPct val="100000"/>
              </a:spcBef>
              <a:buFontTx/>
              <a:buAutoNum type="arabicPeriod"/>
              <a:defRPr/>
            </a:pPr>
            <a:r>
              <a:rPr lang="en-US" sz="2400" b="1" dirty="0">
                <a:effectLst>
                  <a:outerShdw blurRad="38100" dist="38100" dir="2700000" algn="tl">
                    <a:srgbClr val="C0C0C0"/>
                  </a:outerShdw>
                </a:effectLst>
              </a:rPr>
              <a:t>Explaining your plan for attaining your vision!</a:t>
            </a:r>
          </a:p>
          <a:p>
            <a:pPr marL="914400" lvl="1" indent="-457200">
              <a:spcBef>
                <a:spcPct val="100000"/>
              </a:spcBef>
              <a:buFontTx/>
              <a:buAutoNum type="arabicPeriod"/>
              <a:defRPr/>
            </a:pPr>
            <a:r>
              <a:rPr lang="en-US" sz="2400" b="1" dirty="0">
                <a:effectLst>
                  <a:outerShdw blurRad="38100" dist="38100" dir="2700000" algn="tl">
                    <a:srgbClr val="C0C0C0"/>
                  </a:outerShdw>
                </a:effectLst>
              </a:rPr>
              <a:t>Instilling confidence and optimism!</a:t>
            </a:r>
          </a:p>
          <a:p>
            <a:pPr marL="914400" lvl="1" indent="-457200">
              <a:spcBef>
                <a:spcPct val="100000"/>
              </a:spcBef>
              <a:buFontTx/>
              <a:buAutoNum type="arabicPeriod"/>
              <a:defRPr/>
            </a:pPr>
            <a:r>
              <a:rPr lang="en-US" sz="2400" b="1" dirty="0">
                <a:effectLst>
                  <a:outerShdw blurRad="38100" dist="38100" dir="2700000" algn="tl">
                    <a:srgbClr val="C0C0C0"/>
                  </a:outerShdw>
                </a:effectLst>
              </a:rPr>
              <a:t>Expressing confidence in those you lead!!!</a:t>
            </a:r>
          </a:p>
        </p:txBody>
      </p:sp>
      <p:pic>
        <p:nvPicPr>
          <p:cNvPr id="49158" name="Picture 5" descr="j01784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286000"/>
            <a:ext cx="2692400" cy="4038600"/>
          </a:xfrm>
          <a:prstGeom prst="rect">
            <a:avLst/>
          </a:prstGeom>
          <a:noFill/>
          <a:ln w="5715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to="" calcmode="lin" valueType="num">
                                      <p:cBhvr>
                                        <p:cTn id="7" dur="1" fill="hold"/>
                                        <p:tgtEl>
                                          <p:spTgt spid="5529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55300">
                                            <p:txEl>
                                              <p:pRg st="0" end="0"/>
                                            </p:txEl>
                                          </p:spTgt>
                                        </p:tgtEl>
                                        <p:attrNameLst>
                                          <p:attrName>style.visibility</p:attrName>
                                        </p:attrNameLst>
                                      </p:cBhvr>
                                      <p:to>
                                        <p:strVal val="visible"/>
                                      </p:to>
                                    </p:set>
                                    <p:anim to="" calcmode="lin" valueType="num">
                                      <p:cBhvr>
                                        <p:cTn id="12" dur="1" fill="hold"/>
                                        <p:tgtEl>
                                          <p:spTgt spid="55300">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55300">
                                            <p:txEl>
                                              <p:pRg st="1" end="1"/>
                                            </p:txEl>
                                          </p:spTgt>
                                        </p:tgtEl>
                                        <p:attrNameLst>
                                          <p:attrName>style.visibility</p:attrName>
                                        </p:attrNameLst>
                                      </p:cBhvr>
                                      <p:to>
                                        <p:strVal val="visible"/>
                                      </p:to>
                                    </p:set>
                                    <p:anim to="" calcmode="lin" valueType="num">
                                      <p:cBhvr>
                                        <p:cTn id="17" dur="1" fill="hold"/>
                                        <p:tgtEl>
                                          <p:spTgt spid="55300">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55300">
                                            <p:txEl>
                                              <p:pRg st="2" end="2"/>
                                            </p:txEl>
                                          </p:spTgt>
                                        </p:tgtEl>
                                        <p:attrNameLst>
                                          <p:attrName>style.visibility</p:attrName>
                                        </p:attrNameLst>
                                      </p:cBhvr>
                                      <p:to>
                                        <p:strVal val="visible"/>
                                      </p:to>
                                    </p:set>
                                    <p:anim to="" calcmode="lin" valueType="num">
                                      <p:cBhvr>
                                        <p:cTn id="22" dur="1" fill="hold"/>
                                        <p:tgtEl>
                                          <p:spTgt spid="55300">
                                            <p:txEl>
                                              <p:pRg st="2" end="2"/>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55300">
                                            <p:txEl>
                                              <p:pRg st="3" end="3"/>
                                            </p:txEl>
                                          </p:spTgt>
                                        </p:tgtEl>
                                        <p:attrNameLst>
                                          <p:attrName>style.visibility</p:attrName>
                                        </p:attrNameLst>
                                      </p:cBhvr>
                                      <p:to>
                                        <p:strVal val="visible"/>
                                      </p:to>
                                    </p:set>
                                    <p:anim to="" calcmode="lin" valueType="num">
                                      <p:cBhvr>
                                        <p:cTn id="27" dur="1" fill="hold"/>
                                        <p:tgtEl>
                                          <p:spTgt spid="55300">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09600" y="381000"/>
            <a:ext cx="8077200" cy="685800"/>
          </a:xfrm>
        </p:spPr>
        <p:txBody>
          <a:bodyPr/>
          <a:lstStyle/>
          <a:p>
            <a:r>
              <a:rPr lang="en-US" altLang="en-US" sz="3600" smtClean="0">
                <a:solidFill>
                  <a:srgbClr val="FF0000"/>
                </a:solidFill>
                <a:latin typeface="Copperplate Gothic Bold" panose="020E0705020206020404" pitchFamily="34" charset="0"/>
              </a:rPr>
              <a:t>Follower </a:t>
            </a:r>
          </a:p>
        </p:txBody>
      </p:sp>
      <p:sp>
        <p:nvSpPr>
          <p:cNvPr id="3" name="Content Placeholder 2"/>
          <p:cNvSpPr>
            <a:spLocks noGrp="1"/>
          </p:cNvSpPr>
          <p:nvPr>
            <p:ph idx="1"/>
          </p:nvPr>
        </p:nvSpPr>
        <p:spPr>
          <a:xfrm>
            <a:off x="152400" y="1066800"/>
            <a:ext cx="8610600" cy="5181600"/>
          </a:xfrm>
          <a:ln>
            <a:solidFill>
              <a:schemeClr val="accent1"/>
            </a:solidFill>
            <a:miter lim="800000"/>
            <a:headEnd/>
            <a:tailEnd/>
          </a:ln>
        </p:spPr>
        <p:txBody>
          <a:bodyPr/>
          <a:lstStyle/>
          <a:p>
            <a:r>
              <a:rPr lang="en-US" altLang="en-US" sz="2600" b="0" smtClean="0"/>
              <a:t>A </a:t>
            </a:r>
            <a:r>
              <a:rPr lang="en-US" altLang="en-US" sz="2600" smtClean="0">
                <a:solidFill>
                  <a:srgbClr val="FF0000"/>
                </a:solidFill>
              </a:rPr>
              <a:t>follower</a:t>
            </a:r>
            <a:r>
              <a:rPr lang="en-US" altLang="en-US" sz="2600" b="0" smtClean="0"/>
              <a:t> is a person who is being influenced by a </a:t>
            </a:r>
            <a:r>
              <a:rPr lang="en-US" altLang="en-US" sz="2600" smtClean="0">
                <a:solidFill>
                  <a:srgbClr val="FF0000"/>
                </a:solidFill>
              </a:rPr>
              <a:t>leader</a:t>
            </a:r>
            <a:r>
              <a:rPr lang="en-US" altLang="en-US" sz="2600" b="0" smtClean="0"/>
              <a:t>. </a:t>
            </a:r>
          </a:p>
          <a:p>
            <a:r>
              <a:rPr lang="en-US" altLang="en-US" sz="2600" b="0" smtClean="0"/>
              <a:t>A follower can be a manager or a non-manager. </a:t>
            </a:r>
          </a:p>
          <a:p>
            <a:r>
              <a:rPr lang="en-US" altLang="en-US" sz="2600" b="0" smtClean="0"/>
              <a:t>Good followers are not “</a:t>
            </a:r>
            <a:r>
              <a:rPr lang="en-US" altLang="en-US" sz="2600" smtClean="0">
                <a:solidFill>
                  <a:srgbClr val="FF0066"/>
                </a:solidFill>
              </a:rPr>
              <a:t>yes people</a:t>
            </a:r>
            <a:r>
              <a:rPr lang="en-US" altLang="en-US" sz="2600" b="0" smtClean="0"/>
              <a:t>” who simply follow the leader without giving input that influences the leader. </a:t>
            </a:r>
          </a:p>
          <a:p>
            <a:r>
              <a:rPr lang="en-US" altLang="en-US" sz="2600" b="0" smtClean="0"/>
              <a:t>In short, effective leaders influence followers, and their followers influence them. </a:t>
            </a:r>
          </a:p>
          <a:p>
            <a:r>
              <a:rPr lang="en-US" altLang="en-US" sz="2600" b="0" smtClean="0"/>
              <a:t>The qualities needed for effective leadership are the same as those needed to be an effective follower.</a:t>
            </a:r>
          </a:p>
          <a:p>
            <a:r>
              <a:rPr lang="en-US" altLang="en-US" sz="2600" smtClean="0">
                <a:solidFill>
                  <a:srgbClr val="FF0066"/>
                </a:solidFill>
              </a:rPr>
              <a:t>Who are effective followers? </a:t>
            </a:r>
          </a:p>
          <a:p>
            <a:r>
              <a:rPr lang="en-US" altLang="en-US" sz="2600" smtClean="0">
                <a:solidFill>
                  <a:srgbClr val="FF0066"/>
                </a:solidFill>
              </a:rPr>
              <a:t>Mention some of their qualities?</a:t>
            </a:r>
          </a:p>
        </p:txBody>
      </p:sp>
      <p:pic>
        <p:nvPicPr>
          <p:cNvPr id="450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8305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ox(in)">
                                      <p:cBhvr>
                                        <p:cTn id="32" dur="500"/>
                                        <p:tgtEl>
                                          <p:spTgt spid="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ox(in)">
                                      <p:cBhvr>
                                        <p:cTn id="37" dur="500"/>
                                        <p:tgtEl>
                                          <p:spTgt spid="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ox(in)">
                                      <p:cBhvr>
                                        <p:cTn id="42" dur="500"/>
                                        <p:tgtEl>
                                          <p:spTgt spid="3">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45060"/>
                                        </p:tgtEl>
                                        <p:attrNameLst>
                                          <p:attrName>style.visibility</p:attrName>
                                        </p:attrNameLst>
                                      </p:cBhvr>
                                      <p:to>
                                        <p:strVal val="visible"/>
                                      </p:to>
                                    </p:set>
                                    <p:anim calcmode="lin" valueType="num">
                                      <p:cBhvr additive="base">
                                        <p:cTn id="47" dur="500" fill="hold"/>
                                        <p:tgtEl>
                                          <p:spTgt spid="45060"/>
                                        </p:tgtEl>
                                        <p:attrNameLst>
                                          <p:attrName>ppt_x</p:attrName>
                                        </p:attrNameLst>
                                      </p:cBhvr>
                                      <p:tavLst>
                                        <p:tav tm="0">
                                          <p:val>
                                            <p:strVal val="#ppt_x"/>
                                          </p:val>
                                        </p:tav>
                                        <p:tav tm="100000">
                                          <p:val>
                                            <p:strVal val="#ppt_x"/>
                                          </p:val>
                                        </p:tav>
                                      </p:tavLst>
                                    </p:anim>
                                    <p:anim calcmode="lin" valueType="num">
                                      <p:cBhvr additive="base">
                                        <p:cTn id="48" dur="500" fill="hold"/>
                                        <p:tgtEl>
                                          <p:spTgt spid="450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2400" y="381000"/>
            <a:ext cx="8839200" cy="1143000"/>
          </a:xfrm>
        </p:spPr>
        <p:txBody>
          <a:bodyPr/>
          <a:lstStyle/>
          <a:p>
            <a:pPr eaLnBrk="1" hangingPunct="1"/>
            <a:r>
              <a:rPr lang="en-US" altLang="en-US" sz="4000" smtClean="0">
                <a:solidFill>
                  <a:srgbClr val="3333FF"/>
                </a:solidFill>
                <a:latin typeface="Copperplate Gothic Bold" panose="020E0705020206020404" pitchFamily="34" charset="0"/>
              </a:rPr>
              <a:t>The Training Environment/climate setting</a:t>
            </a:r>
          </a:p>
        </p:txBody>
      </p:sp>
      <p:sp>
        <p:nvSpPr>
          <p:cNvPr id="6147" name="Content Placeholder 2"/>
          <p:cNvSpPr>
            <a:spLocks noGrp="1"/>
          </p:cNvSpPr>
          <p:nvPr>
            <p:ph idx="1"/>
          </p:nvPr>
        </p:nvSpPr>
        <p:spPr>
          <a:xfrm>
            <a:off x="457200" y="1600200"/>
            <a:ext cx="8229600" cy="4038600"/>
          </a:xfrm>
          <a:ln>
            <a:solidFill>
              <a:schemeClr val="accent1"/>
            </a:solidFill>
            <a:miter lim="800000"/>
            <a:headEnd/>
            <a:tailEnd/>
          </a:ln>
        </p:spPr>
        <p:txBody>
          <a:bodyPr/>
          <a:lstStyle/>
          <a:p>
            <a:pPr eaLnBrk="1" hangingPunct="1"/>
            <a:r>
              <a:rPr lang="en-US" altLang="en-US" sz="4000" smtClean="0">
                <a:latin typeface="Goudy Old Style" panose="02020502050305020303" pitchFamily="18" charset="0"/>
              </a:rPr>
              <a:t>Group Introduction</a:t>
            </a:r>
          </a:p>
          <a:p>
            <a:pPr eaLnBrk="1" hangingPunct="1"/>
            <a:r>
              <a:rPr lang="en-US" altLang="en-US" sz="4000" smtClean="0">
                <a:latin typeface="Goudy Old Style" panose="02020502050305020303" pitchFamily="18" charset="0"/>
              </a:rPr>
              <a:t>Expectations and Fears</a:t>
            </a:r>
          </a:p>
          <a:p>
            <a:pPr eaLnBrk="1" hangingPunct="1"/>
            <a:r>
              <a:rPr lang="en-US" altLang="en-US" sz="4000" smtClean="0">
                <a:latin typeface="Goudy Old Style" panose="02020502050305020303" pitchFamily="18" charset="0"/>
              </a:rPr>
              <a:t>Ground Rules</a:t>
            </a:r>
          </a:p>
          <a:p>
            <a:pPr eaLnBrk="1" hangingPunct="1"/>
            <a:r>
              <a:rPr lang="en-US" altLang="en-US" sz="4000" smtClean="0">
                <a:latin typeface="Goudy Old Style" panose="02020502050305020303" pitchFamily="18" charset="0"/>
              </a:rPr>
              <a:t>Project and Workshop overview</a:t>
            </a:r>
          </a:p>
          <a:p>
            <a:pPr eaLnBrk="1" hangingPunct="1"/>
            <a:endParaRPr lang="en-US" altLang="en-US" sz="4000" smtClean="0">
              <a:latin typeface="Goudy Old Style" panose="02020502050305020303" pitchFamily="18" charset="0"/>
            </a:endParaRPr>
          </a:p>
        </p:txBody>
      </p:sp>
      <p:pic>
        <p:nvPicPr>
          <p:cNvPr id="5" name="Picture 2" descr="http://www.genedelibero.com/wp-content/uploads/2009/10/leadership_compass-300x2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0"/>
            <a:ext cx="1676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7">
                                            <p:bg/>
                                          </p:spTgt>
                                        </p:tgtEl>
                                        <p:attrNameLst>
                                          <p:attrName>style.visibility</p:attrName>
                                        </p:attrNameLst>
                                      </p:cBhvr>
                                      <p:to>
                                        <p:strVal val="visible"/>
                                      </p:to>
                                    </p:set>
                                    <p:animEffect transition="in" filter="box(in)">
                                      <p:cBhvr>
                                        <p:cTn id="7" dur="500"/>
                                        <p:tgtEl>
                                          <p:spTgt spid="6147">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box(in)">
                                      <p:cBhvr>
                                        <p:cTn id="12" dur="500"/>
                                        <p:tgtEl>
                                          <p:spTgt spid="61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147">
                                            <p:txEl>
                                              <p:pRg st="1" end="1"/>
                                            </p:txEl>
                                          </p:spTgt>
                                        </p:tgtEl>
                                        <p:attrNameLst>
                                          <p:attrName>style.visibility</p:attrName>
                                        </p:attrNameLst>
                                      </p:cBhvr>
                                      <p:to>
                                        <p:strVal val="visible"/>
                                      </p:to>
                                    </p:set>
                                    <p:animEffect transition="in" filter="box(in)">
                                      <p:cBhvr>
                                        <p:cTn id="17" dur="500"/>
                                        <p:tgtEl>
                                          <p:spTgt spid="614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147">
                                            <p:txEl>
                                              <p:pRg st="2" end="2"/>
                                            </p:txEl>
                                          </p:spTgt>
                                        </p:tgtEl>
                                        <p:attrNameLst>
                                          <p:attrName>style.visibility</p:attrName>
                                        </p:attrNameLst>
                                      </p:cBhvr>
                                      <p:to>
                                        <p:strVal val="visible"/>
                                      </p:to>
                                    </p:set>
                                    <p:animEffect transition="in" filter="box(in)">
                                      <p:cBhvr>
                                        <p:cTn id="22" dur="500"/>
                                        <p:tgtEl>
                                          <p:spTgt spid="614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147">
                                            <p:txEl>
                                              <p:pRg st="3" end="3"/>
                                            </p:txEl>
                                          </p:spTgt>
                                        </p:tgtEl>
                                        <p:attrNameLst>
                                          <p:attrName>style.visibility</p:attrName>
                                        </p:attrNameLst>
                                      </p:cBhvr>
                                      <p:to>
                                        <p:strVal val="visible"/>
                                      </p:to>
                                    </p:set>
                                    <p:animEffect transition="in" filter="box(in)">
                                      <p:cBhvr>
                                        <p:cTn id="27" dur="500"/>
                                        <p:tgtEl>
                                          <p:spTgt spid="614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483" name="Object 1028"/>
          <p:cNvGraphicFramePr>
            <a:graphicFrameLocks noGrp="1" noChangeAspect="1"/>
          </p:cNvGraphicFramePr>
          <p:nvPr>
            <p:ph idx="1"/>
          </p:nvPr>
        </p:nvGraphicFramePr>
        <p:xfrm>
          <a:off x="920750" y="1295400"/>
          <a:ext cx="2882900" cy="5562600"/>
        </p:xfrm>
        <a:graphic>
          <a:graphicData uri="http://schemas.openxmlformats.org/presentationml/2006/ole">
            <mc:AlternateContent xmlns:mc="http://schemas.openxmlformats.org/markup-compatibility/2006">
              <mc:Choice xmlns:v="urn:schemas-microsoft-com:vml" Requires="v">
                <p:oleObj spid="_x0000_s5127" name="Clip" r:id="rId3" imgW="2766600" imgH="5340240" progId="MS_ClipArt_Gallery.2">
                  <p:embed/>
                </p:oleObj>
              </mc:Choice>
              <mc:Fallback>
                <p:oleObj name="Clip" r:id="rId3" imgW="2766600" imgH="5340240" progId="MS_ClipArt_Gallery.2">
                  <p:embed/>
                  <p:pic>
                    <p:nvPicPr>
                      <p:cNvPr id="0" name="Object 10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50" y="1295400"/>
                        <a:ext cx="2882900" cy="5562600"/>
                      </a:xfrm>
                      <a:prstGeom prst="rect">
                        <a:avLst/>
                      </a:prstGeom>
                    </p:spPr>
                  </p:pic>
                </p:oleObj>
              </mc:Fallback>
            </mc:AlternateContent>
          </a:graphicData>
        </a:graphic>
      </p:graphicFrame>
      <p:sp>
        <p:nvSpPr>
          <p:cNvPr id="4" name="Slide Number Placeholder 3"/>
          <p:cNvSpPr>
            <a:spLocks noGrp="1"/>
          </p:cNvSpPr>
          <p:nvPr>
            <p:ph type="sldNum" sz="quarter" idx="10"/>
          </p:nvPr>
        </p:nvSpPr>
        <p:spPr>
          <a:xfrm>
            <a:off x="6553200" y="63563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fld id="{C3556B22-28EB-4934-AEF4-E34809A732B5}" type="slidenum">
              <a:rPr lang="en-US" altLang="en-US">
                <a:solidFill>
                  <a:schemeClr val="bg1"/>
                </a:solidFill>
              </a:rPr>
              <a:pPr algn="l" eaLnBrk="1" hangingPunct="1"/>
              <a:t>40</a:t>
            </a:fld>
            <a:endParaRPr lang="en-US" altLang="en-US">
              <a:solidFill>
                <a:schemeClr val="bg1"/>
              </a:solidFill>
            </a:endParaRPr>
          </a:p>
        </p:txBody>
      </p:sp>
      <p:sp>
        <p:nvSpPr>
          <p:cNvPr id="5" name="Title 1"/>
          <p:cNvSpPr txBox="1">
            <a:spLocks/>
          </p:cNvSpPr>
          <p:nvPr/>
        </p:nvSpPr>
        <p:spPr bwMode="auto">
          <a:xfrm rot="18938010">
            <a:off x="2198688" y="3476625"/>
            <a:ext cx="8229600" cy="1143000"/>
          </a:xfrm>
          <a:prstGeom prst="rect">
            <a:avLst/>
          </a:prstGeom>
          <a:noFill/>
          <a:ln w="9525">
            <a:noFill/>
            <a:miter lim="800000"/>
            <a:headEnd/>
            <a:tailEnd/>
          </a:ln>
        </p:spPr>
        <p:txBody>
          <a:bodyPr anchor="ctr"/>
          <a:lstStyle/>
          <a:p>
            <a:pPr algn="ctr">
              <a:defRPr/>
            </a:pPr>
            <a:r>
              <a:rPr lang="en-US" sz="6000" b="1" dirty="0">
                <a:solidFill>
                  <a:srgbClr val="F82CDB"/>
                </a:solidFill>
                <a:latin typeface="Algerian" pitchFamily="82" charset="0"/>
                <a:ea typeface="+mj-ea"/>
                <a:cs typeface="+mj-cs"/>
                <a:hlinkClick r:id="rId5" action="ppaction://hlinkfile"/>
              </a:rPr>
              <a:t>Where are we</a:t>
            </a:r>
            <a:r>
              <a:rPr lang="en-US" sz="6000" b="1" dirty="0">
                <a:solidFill>
                  <a:srgbClr val="F82CDB"/>
                </a:solidFill>
                <a:latin typeface="Algerian" pitchFamily="82" charset="0"/>
                <a:ea typeface="+mj-ea"/>
                <a:cs typeface="+mj-cs"/>
              </a:rPr>
              <a:t>??</a:t>
            </a:r>
          </a:p>
        </p:txBody>
      </p:sp>
      <p:sp>
        <p:nvSpPr>
          <p:cNvPr id="6" name="Title 1"/>
          <p:cNvSpPr txBox="1">
            <a:spLocks/>
          </p:cNvSpPr>
          <p:nvPr/>
        </p:nvSpPr>
        <p:spPr bwMode="auto">
          <a:xfrm>
            <a:off x="457200" y="381000"/>
            <a:ext cx="8229600" cy="914400"/>
          </a:xfrm>
          <a:prstGeom prst="rect">
            <a:avLst/>
          </a:prstGeom>
          <a:noFill/>
          <a:ln w="9525">
            <a:noFill/>
            <a:miter lim="800000"/>
            <a:headEnd/>
            <a:tailEnd/>
          </a:ln>
        </p:spPr>
        <p:txBody>
          <a:bodyPr anchor="ctr"/>
          <a:lstStyle/>
          <a:p>
            <a:pPr algn="ctr">
              <a:defRPr/>
            </a:pPr>
            <a:r>
              <a:rPr lang="en-US" sz="6000" b="1" dirty="0">
                <a:solidFill>
                  <a:srgbClr val="0000CC"/>
                </a:solidFill>
                <a:latin typeface="Algerian" pitchFamily="82" charset="0"/>
                <a:ea typeface="+mj-ea"/>
                <a:cs typeface="+mj-cs"/>
              </a:rPr>
              <a:t>Good Morning!!!!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76483"/>
                                        </p:tgtEl>
                                        <p:attrNameLst>
                                          <p:attrName>style.visibility</p:attrName>
                                        </p:attrNameLst>
                                      </p:cBhvr>
                                      <p:to>
                                        <p:strVal val="visible"/>
                                      </p:to>
                                    </p:set>
                                    <p:animEffect transition="in" filter="box(in)">
                                      <p:cBhvr>
                                        <p:cTn id="12" dur="500"/>
                                        <p:tgtEl>
                                          <p:spTgt spid="276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0" y="304800"/>
            <a:ext cx="9144000" cy="533400"/>
          </a:xfrm>
          <a:solidFill>
            <a:schemeClr val="bg2"/>
          </a:solidFill>
        </p:spPr>
        <p:txBody>
          <a:bodyPr/>
          <a:lstStyle/>
          <a:p>
            <a:r>
              <a:rPr lang="en-US" altLang="en-US" sz="5400" smtClean="0">
                <a:solidFill>
                  <a:srgbClr val="FF33CC"/>
                </a:solidFill>
              </a:rPr>
              <a:t>Group Discussion</a:t>
            </a:r>
          </a:p>
        </p:txBody>
      </p:sp>
      <p:sp>
        <p:nvSpPr>
          <p:cNvPr id="3" name="Content Placeholder 2"/>
          <p:cNvSpPr>
            <a:spLocks noGrp="1"/>
          </p:cNvSpPr>
          <p:nvPr>
            <p:ph idx="1"/>
          </p:nvPr>
        </p:nvSpPr>
        <p:spPr>
          <a:xfrm>
            <a:off x="0" y="990600"/>
            <a:ext cx="9144000" cy="5867400"/>
          </a:xfrm>
        </p:spPr>
        <p:txBody>
          <a:bodyPr/>
          <a:lstStyle/>
          <a:p>
            <a:pPr marL="514350" indent="-514350">
              <a:buFont typeface="+mj-lt"/>
              <a:buAutoNum type="arabicPeriod"/>
              <a:defRPr/>
            </a:pPr>
            <a:r>
              <a:rPr lang="en-US" b="0" dirty="0" smtClean="0">
                <a:solidFill>
                  <a:srgbClr val="0000CC"/>
                </a:solidFill>
                <a:latin typeface="Century Gothic" pitchFamily="34" charset="0"/>
              </a:rPr>
              <a:t>List some of the leadership characteristics? are these a result of nature or nurture? </a:t>
            </a:r>
            <a:r>
              <a:rPr lang="en-US" sz="1800" b="0" dirty="0" smtClean="0">
                <a:solidFill>
                  <a:srgbClr val="0000CC"/>
                </a:solidFill>
                <a:latin typeface="Century Gothic" pitchFamily="34" charset="0"/>
              </a:rPr>
              <a:t>Discuss</a:t>
            </a:r>
            <a:endParaRPr lang="en-US" b="0" dirty="0" smtClean="0">
              <a:solidFill>
                <a:srgbClr val="0000CC"/>
              </a:solidFill>
              <a:latin typeface="Century Gothic" pitchFamily="34" charset="0"/>
            </a:endParaRPr>
          </a:p>
          <a:p>
            <a:pPr marL="514350" indent="-514350">
              <a:buFont typeface="+mj-lt"/>
              <a:buAutoNum type="arabicPeriod"/>
              <a:defRPr/>
            </a:pPr>
            <a:r>
              <a:rPr lang="en-US" b="0" dirty="0" smtClean="0">
                <a:solidFill>
                  <a:srgbClr val="0000CC"/>
                </a:solidFill>
                <a:latin typeface="Century Gothic" pitchFamily="34" charset="0"/>
              </a:rPr>
              <a:t>What do we mean by </a:t>
            </a:r>
            <a:r>
              <a:rPr lang="en-US" sz="2800" b="0" i="1" u="sng" dirty="0" smtClean="0">
                <a:solidFill>
                  <a:srgbClr val="0000CC"/>
                </a:solidFill>
                <a:effectLst>
                  <a:outerShdw blurRad="38100" dist="38100" dir="2700000" algn="tl">
                    <a:srgbClr val="000000">
                      <a:alpha val="43137"/>
                    </a:srgbClr>
                  </a:outerShdw>
                </a:effectLst>
                <a:latin typeface="Century Gothic" pitchFamily="34" charset="0"/>
              </a:rPr>
              <a:t>“</a:t>
            </a:r>
            <a:r>
              <a:rPr lang="en-US" sz="2800" i="1" u="sng" dirty="0" smtClean="0">
                <a:solidFill>
                  <a:srgbClr val="0000CC"/>
                </a:solidFill>
                <a:effectLst>
                  <a:outerShdw blurRad="38100" dist="38100" dir="2700000" algn="tl">
                    <a:srgbClr val="000000">
                      <a:alpha val="43137"/>
                    </a:srgbClr>
                  </a:outerShdw>
                </a:effectLst>
                <a:latin typeface="Century Gothic" pitchFamily="34" charset="0"/>
              </a:rPr>
              <a:t>power</a:t>
            </a:r>
            <a:r>
              <a:rPr lang="en-US" sz="2800" b="0" i="1" u="sng" dirty="0" smtClean="0">
                <a:solidFill>
                  <a:srgbClr val="0000CC"/>
                </a:solidFill>
                <a:effectLst>
                  <a:outerShdw blurRad="38100" dist="38100" dir="2700000" algn="tl">
                    <a:srgbClr val="000000">
                      <a:alpha val="43137"/>
                    </a:srgbClr>
                  </a:outerShdw>
                </a:effectLst>
                <a:latin typeface="Century Gothic" pitchFamily="34" charset="0"/>
              </a:rPr>
              <a:t>” in leadership</a:t>
            </a:r>
            <a:r>
              <a:rPr lang="en-US" b="0" i="1" u="sng" dirty="0" smtClean="0">
                <a:solidFill>
                  <a:srgbClr val="0000CC"/>
                </a:solidFill>
                <a:effectLst>
                  <a:outerShdw blurRad="38100" dist="38100" dir="2700000" algn="tl">
                    <a:srgbClr val="000000">
                      <a:alpha val="43137"/>
                    </a:srgbClr>
                  </a:outerShdw>
                </a:effectLst>
                <a:latin typeface="Century Gothic" pitchFamily="34" charset="0"/>
              </a:rPr>
              <a:t> </a:t>
            </a:r>
            <a:r>
              <a:rPr lang="en-US" b="0" dirty="0" smtClean="0">
                <a:solidFill>
                  <a:srgbClr val="0000CC"/>
                </a:solidFill>
                <a:latin typeface="Century Gothic" pitchFamily="34" charset="0"/>
              </a:rPr>
              <a:t>and what are the common sources of power for a leader?</a:t>
            </a:r>
          </a:p>
          <a:p>
            <a:pPr marL="514350" indent="-514350">
              <a:buFont typeface="+mj-lt"/>
              <a:buAutoNum type="arabicPeriod"/>
              <a:defRPr/>
            </a:pPr>
            <a:r>
              <a:rPr lang="en-US" b="0" dirty="0" smtClean="0">
                <a:solidFill>
                  <a:srgbClr val="0000CC"/>
                </a:solidFill>
                <a:latin typeface="Century Gothic" pitchFamily="34" charset="0"/>
              </a:rPr>
              <a:t>Leadership Vs Management! Discuss their respective activities.</a:t>
            </a:r>
          </a:p>
          <a:p>
            <a:pPr marL="514350" indent="-514350">
              <a:buFont typeface="+mj-lt"/>
              <a:buAutoNum type="arabicPeriod"/>
              <a:defRPr/>
            </a:pPr>
            <a:r>
              <a:rPr lang="en-US" b="0" dirty="0" smtClean="0">
                <a:solidFill>
                  <a:srgbClr val="0000CC"/>
                </a:solidFill>
                <a:latin typeface="Century Gothic" pitchFamily="34" charset="0"/>
              </a:rPr>
              <a:t>What are leadership skills? Discuss!</a:t>
            </a:r>
          </a:p>
          <a:p>
            <a:pPr marL="514350" indent="-514350">
              <a:buFont typeface="+mj-lt"/>
              <a:buAutoNum type="arabicPeriod"/>
              <a:defRPr/>
            </a:pPr>
            <a:r>
              <a:rPr lang="en-US" b="0" dirty="0" smtClean="0">
                <a:solidFill>
                  <a:srgbClr val="0000CC"/>
                </a:solidFill>
                <a:latin typeface="Century Gothic" pitchFamily="34" charset="0"/>
              </a:rPr>
              <a:t>What do you think are the common leadership styles commonly exercised?</a:t>
            </a:r>
          </a:p>
          <a:p>
            <a:pPr>
              <a:buFont typeface="Wingdings" panose="05000000000000000000" pitchFamily="2" charset="2"/>
              <a:buNone/>
              <a:defRPr/>
            </a:pPr>
            <a:r>
              <a:rPr lang="en-US" dirty="0" smtClean="0">
                <a:solidFill>
                  <a:srgbClr val="FF3399"/>
                </a:solidFill>
              </a:rPr>
              <a:t>Discuss in group &amp;reflect back to the plenary!</a:t>
            </a:r>
          </a:p>
          <a:p>
            <a:pPr>
              <a:buFont typeface="Wingdings" panose="05000000000000000000" pitchFamily="2" charset="2"/>
              <a:buNone/>
              <a:defRPr/>
            </a:pPr>
            <a:endParaRPr lang="en-US" sz="2000" b="0" dirty="0" smtClean="0">
              <a:solidFill>
                <a:srgbClr val="0000CC"/>
              </a:solidFill>
            </a:endParaRPr>
          </a:p>
        </p:txBody>
      </p:sp>
      <p:pic>
        <p:nvPicPr>
          <p:cNvPr id="51204" name="Picture 10" descr="j007862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3000" y="304800"/>
            <a:ext cx="3810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Content Placeholder 12" descr="Leader.p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 y="1143000"/>
            <a:ext cx="8839200" cy="5715000"/>
          </a:xfrm>
        </p:spPr>
      </p:pic>
      <p:sp>
        <p:nvSpPr>
          <p:cNvPr id="2" name="Title 1"/>
          <p:cNvSpPr>
            <a:spLocks noGrp="1"/>
          </p:cNvSpPr>
          <p:nvPr>
            <p:ph type="title"/>
          </p:nvPr>
        </p:nvSpPr>
        <p:spPr/>
        <p:txBody>
          <a:bodyPr/>
          <a:lstStyle/>
          <a:p>
            <a:r>
              <a:rPr lang="en-US" altLang="en-US" smtClean="0"/>
              <a:t>What it takes to be a Leader</a:t>
            </a:r>
          </a:p>
        </p:txBody>
      </p:sp>
      <p:sp>
        <p:nvSpPr>
          <p:cNvPr id="16" name="TextBox 15"/>
          <p:cNvSpPr txBox="1">
            <a:spLocks noChangeArrowheads="1"/>
          </p:cNvSpPr>
          <p:nvPr/>
        </p:nvSpPr>
        <p:spPr bwMode="auto">
          <a:xfrm>
            <a:off x="5181600" y="2514600"/>
            <a:ext cx="145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Participation</a:t>
            </a:r>
          </a:p>
        </p:txBody>
      </p:sp>
      <p:sp>
        <p:nvSpPr>
          <p:cNvPr id="17" name="TextBox 16"/>
          <p:cNvSpPr txBox="1">
            <a:spLocks noChangeArrowheads="1"/>
          </p:cNvSpPr>
          <p:nvPr/>
        </p:nvSpPr>
        <p:spPr bwMode="auto">
          <a:xfrm rot="10800000" flipV="1">
            <a:off x="5943600" y="6096000"/>
            <a:ext cx="1287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Delegation</a:t>
            </a:r>
          </a:p>
        </p:txBody>
      </p:sp>
      <p:sp>
        <p:nvSpPr>
          <p:cNvPr id="18" name="TextBox 17"/>
          <p:cNvSpPr txBox="1">
            <a:spLocks noChangeArrowheads="1"/>
          </p:cNvSpPr>
          <p:nvPr/>
        </p:nvSpPr>
        <p:spPr bwMode="auto">
          <a:xfrm>
            <a:off x="4953000" y="1371600"/>
            <a:ext cx="809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Vision</a:t>
            </a:r>
          </a:p>
        </p:txBody>
      </p:sp>
      <p:sp>
        <p:nvSpPr>
          <p:cNvPr id="19" name="TextBox 18"/>
          <p:cNvSpPr txBox="1">
            <a:spLocks noChangeArrowheads="1"/>
          </p:cNvSpPr>
          <p:nvPr/>
        </p:nvSpPr>
        <p:spPr bwMode="auto">
          <a:xfrm>
            <a:off x="685800" y="4800600"/>
            <a:ext cx="81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Focus</a:t>
            </a:r>
          </a:p>
        </p:txBody>
      </p:sp>
      <p:sp>
        <p:nvSpPr>
          <p:cNvPr id="20" name="TextBox 19"/>
          <p:cNvSpPr txBox="1">
            <a:spLocks noChangeArrowheads="1"/>
          </p:cNvSpPr>
          <p:nvPr/>
        </p:nvSpPr>
        <p:spPr bwMode="auto">
          <a:xfrm>
            <a:off x="304800" y="6019800"/>
            <a:ext cx="1146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Creativity</a:t>
            </a:r>
          </a:p>
        </p:txBody>
      </p:sp>
      <p:sp>
        <p:nvSpPr>
          <p:cNvPr id="22" name="TextBox 21"/>
          <p:cNvSpPr txBox="1">
            <a:spLocks noChangeArrowheads="1"/>
          </p:cNvSpPr>
          <p:nvPr/>
        </p:nvSpPr>
        <p:spPr bwMode="auto">
          <a:xfrm>
            <a:off x="990600" y="1524000"/>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Listening</a:t>
            </a:r>
          </a:p>
        </p:txBody>
      </p:sp>
      <p:sp>
        <p:nvSpPr>
          <p:cNvPr id="23" name="TextBox 22"/>
          <p:cNvSpPr txBox="1">
            <a:spLocks noChangeArrowheads="1"/>
          </p:cNvSpPr>
          <p:nvPr/>
        </p:nvSpPr>
        <p:spPr bwMode="auto">
          <a:xfrm>
            <a:off x="304800" y="2743200"/>
            <a:ext cx="215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hlinkClick r:id="rId4" action="ppaction://hlinkpres?slideindex=1&amp;slidetitle="/>
              </a:rPr>
              <a:t>Motivation/inspiring</a:t>
            </a:r>
            <a:endParaRPr lang="en-US" altLang="en-US"/>
          </a:p>
        </p:txBody>
      </p:sp>
      <p:sp>
        <p:nvSpPr>
          <p:cNvPr id="24" name="TextBox 23"/>
          <p:cNvSpPr txBox="1">
            <a:spLocks noChangeArrowheads="1"/>
          </p:cNvSpPr>
          <p:nvPr/>
        </p:nvSpPr>
        <p:spPr bwMode="auto">
          <a:xfrm>
            <a:off x="6781800" y="1524000"/>
            <a:ext cx="135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Confidence</a:t>
            </a:r>
          </a:p>
        </p:txBody>
      </p:sp>
      <p:sp>
        <p:nvSpPr>
          <p:cNvPr id="25" name="TextBox 24"/>
          <p:cNvSpPr txBox="1">
            <a:spLocks noChangeArrowheads="1"/>
          </p:cNvSpPr>
          <p:nvPr/>
        </p:nvSpPr>
        <p:spPr bwMode="auto">
          <a:xfrm>
            <a:off x="3429000" y="1981200"/>
            <a:ext cx="127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Availability</a:t>
            </a:r>
          </a:p>
        </p:txBody>
      </p:sp>
      <p:sp>
        <p:nvSpPr>
          <p:cNvPr id="26" name="TextBox 25"/>
          <p:cNvSpPr txBox="1">
            <a:spLocks noChangeArrowheads="1"/>
          </p:cNvSpPr>
          <p:nvPr/>
        </p:nvSpPr>
        <p:spPr bwMode="auto">
          <a:xfrm>
            <a:off x="838200" y="3657600"/>
            <a:ext cx="1544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Decisiveness</a:t>
            </a:r>
          </a:p>
        </p:txBody>
      </p:sp>
      <p:sp>
        <p:nvSpPr>
          <p:cNvPr id="27" name="TextBox 26"/>
          <p:cNvSpPr txBox="1">
            <a:spLocks noChangeArrowheads="1"/>
          </p:cNvSpPr>
          <p:nvPr/>
        </p:nvSpPr>
        <p:spPr bwMode="auto">
          <a:xfrm>
            <a:off x="7162800" y="2895600"/>
            <a:ext cx="1044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Strategy</a:t>
            </a:r>
          </a:p>
        </p:txBody>
      </p:sp>
      <p:sp>
        <p:nvSpPr>
          <p:cNvPr id="15" name="TextBox 14"/>
          <p:cNvSpPr txBox="1">
            <a:spLocks noChangeArrowheads="1"/>
          </p:cNvSpPr>
          <p:nvPr/>
        </p:nvSpPr>
        <p:spPr bwMode="auto">
          <a:xfrm rot="10800000" flipV="1">
            <a:off x="2819400" y="6172200"/>
            <a:ext cx="1287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Honest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2"/>
                                        </p:tgtEl>
                                        <p:attrNameLst>
                                          <p:attrName>ppt_y</p:attrName>
                                        </p:attrNameLst>
                                      </p:cBhvr>
                                      <p:tavLst>
                                        <p:tav tm="0">
                                          <p:val>
                                            <p:strVal val="#ppt_y"/>
                                          </p:val>
                                        </p:tav>
                                        <p:tav tm="100000">
                                          <p:val>
                                            <p:strVal val="#ppt_y"/>
                                          </p:val>
                                        </p:tav>
                                      </p:tavLst>
                                    </p:anim>
                                    <p:anim calcmode="lin" valueType="num">
                                      <p:cBhvr>
                                        <p:cTn id="17"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24"/>
                                        </p:tgtEl>
                                        <p:attrNameLst>
                                          <p:attrName>ppt_y</p:attrName>
                                        </p:attrNameLst>
                                      </p:cBhvr>
                                      <p:tavLst>
                                        <p:tav tm="0">
                                          <p:val>
                                            <p:strVal val="#ppt_y"/>
                                          </p:val>
                                        </p:tav>
                                        <p:tav tm="100000">
                                          <p:val>
                                            <p:strVal val="#ppt_y"/>
                                          </p:val>
                                        </p:tav>
                                      </p:tavLst>
                                    </p:anim>
                                    <p:anim calcmode="lin" valueType="num">
                                      <p:cBhvr>
                                        <p:cTn id="35"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2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23"/>
                                        </p:tgtEl>
                                        <p:attrNameLst>
                                          <p:attrName>ppt_y</p:attrName>
                                        </p:attrNameLst>
                                      </p:cBhvr>
                                      <p:tavLst>
                                        <p:tav tm="0">
                                          <p:val>
                                            <p:strVal val="#ppt_y"/>
                                          </p:val>
                                        </p:tav>
                                        <p:tav tm="100000">
                                          <p:val>
                                            <p:strVal val="#ppt_y"/>
                                          </p:val>
                                        </p:tav>
                                      </p:tavLst>
                                    </p:anim>
                                    <p:anim calcmode="lin" valueType="num">
                                      <p:cBhvr>
                                        <p:cTn id="44"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2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1" presetClass="entr" presetSubtype="0" fill="hold" grpId="0" nodeType="clickEffect">
                                  <p:stCondLst>
                                    <p:cond delay="0"/>
                                  </p:stCondLst>
                                  <p:iterate type="lt">
                                    <p:tmPct val="10000"/>
                                  </p:iterate>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6"/>
                                        </p:tgtEl>
                                        <p:attrNameLst>
                                          <p:attrName>ppt_y</p:attrName>
                                        </p:attrNameLst>
                                      </p:cBhvr>
                                      <p:tavLst>
                                        <p:tav tm="0">
                                          <p:val>
                                            <p:strVal val="#ppt_y"/>
                                          </p:val>
                                        </p:tav>
                                        <p:tav tm="100000">
                                          <p:val>
                                            <p:strVal val="#ppt_y"/>
                                          </p:val>
                                        </p:tav>
                                      </p:tavLst>
                                    </p:anim>
                                    <p:anim calcmode="lin" valueType="num">
                                      <p:cBhvr>
                                        <p:cTn id="53"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6"/>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1" presetClass="entr" presetSubtype="0" fill="hold" grpId="0" nodeType="clickEffect">
                                  <p:stCondLst>
                                    <p:cond delay="0"/>
                                  </p:stCondLst>
                                  <p:iterate type="lt">
                                    <p:tmPct val="10000"/>
                                  </p:iterate>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25"/>
                                        </p:tgtEl>
                                        <p:attrNameLst>
                                          <p:attrName>ppt_y</p:attrName>
                                        </p:attrNameLst>
                                      </p:cBhvr>
                                      <p:tavLst>
                                        <p:tav tm="0">
                                          <p:val>
                                            <p:strVal val="#ppt_y"/>
                                          </p:val>
                                        </p:tav>
                                        <p:tav tm="100000">
                                          <p:val>
                                            <p:strVal val="#ppt_y"/>
                                          </p:val>
                                        </p:tav>
                                      </p:tavLst>
                                    </p:anim>
                                    <p:anim calcmode="lin" valueType="num">
                                      <p:cBhvr>
                                        <p:cTn id="62"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25"/>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41" presetClass="entr" presetSubtype="0" fill="hold" grpId="0" nodeType="clickEffect">
                                  <p:stCondLst>
                                    <p:cond delay="0"/>
                                  </p:stCondLst>
                                  <p:iterate type="lt">
                                    <p:tmPct val="10000"/>
                                  </p:iterate>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27"/>
                                        </p:tgtEl>
                                        <p:attrNameLst>
                                          <p:attrName>ppt_y</p:attrName>
                                        </p:attrNameLst>
                                      </p:cBhvr>
                                      <p:tavLst>
                                        <p:tav tm="0">
                                          <p:val>
                                            <p:strVal val="#ppt_y"/>
                                          </p:val>
                                        </p:tav>
                                        <p:tav tm="100000">
                                          <p:val>
                                            <p:strVal val="#ppt_y"/>
                                          </p:val>
                                        </p:tav>
                                      </p:tavLst>
                                    </p:anim>
                                    <p:anim calcmode="lin" valueType="num">
                                      <p:cBhvr>
                                        <p:cTn id="7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27"/>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41" presetClass="entr" presetSubtype="0" fill="hold" grpId="0" nodeType="clickEffect">
                                  <p:stCondLst>
                                    <p:cond delay="0"/>
                                  </p:stCondLst>
                                  <p:iterate type="lt">
                                    <p:tmPct val="10000"/>
                                  </p:iterate>
                                  <p:childTnLst>
                                    <p:set>
                                      <p:cBhvr>
                                        <p:cTn id="77" dur="1" fill="hold">
                                          <p:stCondLst>
                                            <p:cond delay="0"/>
                                          </p:stCondLst>
                                        </p:cTn>
                                        <p:tgtEl>
                                          <p:spTgt spid="26"/>
                                        </p:tgtEl>
                                        <p:attrNameLst>
                                          <p:attrName>style.visibility</p:attrName>
                                        </p:attrNameLst>
                                      </p:cBhvr>
                                      <p:to>
                                        <p:strVal val="visible"/>
                                      </p:to>
                                    </p:set>
                                    <p:anim calcmode="lin" valueType="num">
                                      <p:cBhvr>
                                        <p:cTn id="78"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26"/>
                                        </p:tgtEl>
                                        <p:attrNameLst>
                                          <p:attrName>ppt_y</p:attrName>
                                        </p:attrNameLst>
                                      </p:cBhvr>
                                      <p:tavLst>
                                        <p:tav tm="0">
                                          <p:val>
                                            <p:strVal val="#ppt_y"/>
                                          </p:val>
                                        </p:tav>
                                        <p:tav tm="100000">
                                          <p:val>
                                            <p:strVal val="#ppt_y"/>
                                          </p:val>
                                        </p:tav>
                                      </p:tavLst>
                                    </p:anim>
                                    <p:anim calcmode="lin" valueType="num">
                                      <p:cBhvr>
                                        <p:cTn id="80"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2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1" presetClass="entr" presetSubtype="0" fill="hold" grpId="0" nodeType="clickEffect">
                                  <p:stCondLst>
                                    <p:cond delay="0"/>
                                  </p:stCondLst>
                                  <p:iterate type="lt">
                                    <p:tmPct val="10000"/>
                                  </p:iterate>
                                  <p:childTnLst>
                                    <p:set>
                                      <p:cBhvr>
                                        <p:cTn id="86" dur="1" fill="hold">
                                          <p:stCondLst>
                                            <p:cond delay="0"/>
                                          </p:stCondLst>
                                        </p:cTn>
                                        <p:tgtEl>
                                          <p:spTgt spid="17"/>
                                        </p:tgtEl>
                                        <p:attrNameLst>
                                          <p:attrName>style.visibility</p:attrName>
                                        </p:attrNameLst>
                                      </p:cBhvr>
                                      <p:to>
                                        <p:strVal val="visible"/>
                                      </p:to>
                                    </p:set>
                                    <p:anim calcmode="lin" valueType="num">
                                      <p:cBhvr>
                                        <p:cTn id="8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17"/>
                                        </p:tgtEl>
                                        <p:attrNameLst>
                                          <p:attrName>ppt_y</p:attrName>
                                        </p:attrNameLst>
                                      </p:cBhvr>
                                      <p:tavLst>
                                        <p:tav tm="0">
                                          <p:val>
                                            <p:strVal val="#ppt_y"/>
                                          </p:val>
                                        </p:tav>
                                        <p:tav tm="100000">
                                          <p:val>
                                            <p:strVal val="#ppt_y"/>
                                          </p:val>
                                        </p:tav>
                                      </p:tavLst>
                                    </p:anim>
                                    <p:anim calcmode="lin" valueType="num">
                                      <p:cBhvr>
                                        <p:cTn id="8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17"/>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41" presetClass="entr" presetSubtype="0" fill="hold" grpId="0" nodeType="clickEffect">
                                  <p:stCondLst>
                                    <p:cond delay="0"/>
                                  </p:stCondLst>
                                  <p:iterate type="lt">
                                    <p:tmPct val="10000"/>
                                  </p:iterate>
                                  <p:childTnLst>
                                    <p:set>
                                      <p:cBhvr>
                                        <p:cTn id="95" dur="1" fill="hold">
                                          <p:stCondLst>
                                            <p:cond delay="0"/>
                                          </p:stCondLst>
                                        </p:cTn>
                                        <p:tgtEl>
                                          <p:spTgt spid="19"/>
                                        </p:tgtEl>
                                        <p:attrNameLst>
                                          <p:attrName>style.visibility</p:attrName>
                                        </p:attrNameLst>
                                      </p:cBhvr>
                                      <p:to>
                                        <p:strVal val="visible"/>
                                      </p:to>
                                    </p:set>
                                    <p:anim calcmode="lin" valueType="num">
                                      <p:cBhvr>
                                        <p:cTn id="96"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97" dur="500" fill="hold"/>
                                        <p:tgtEl>
                                          <p:spTgt spid="19"/>
                                        </p:tgtEl>
                                        <p:attrNameLst>
                                          <p:attrName>ppt_y</p:attrName>
                                        </p:attrNameLst>
                                      </p:cBhvr>
                                      <p:tavLst>
                                        <p:tav tm="0">
                                          <p:val>
                                            <p:strVal val="#ppt_y"/>
                                          </p:val>
                                        </p:tav>
                                        <p:tav tm="100000">
                                          <p:val>
                                            <p:strVal val="#ppt_y"/>
                                          </p:val>
                                        </p:tav>
                                      </p:tavLst>
                                    </p:anim>
                                    <p:anim calcmode="lin" valueType="num">
                                      <p:cBhvr>
                                        <p:cTn id="98"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99"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00" dur="500" tmFilter="0,0; .5, 1; 1, 1"/>
                                        <p:tgtEl>
                                          <p:spTgt spid="19"/>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41" presetClass="entr" presetSubtype="0" fill="hold" grpId="0" nodeType="clickEffect">
                                  <p:stCondLst>
                                    <p:cond delay="0"/>
                                  </p:stCondLst>
                                  <p:iterate type="lt">
                                    <p:tmPct val="10000"/>
                                  </p:iterate>
                                  <p:childTnLst>
                                    <p:set>
                                      <p:cBhvr>
                                        <p:cTn id="104" dur="1" fill="hold">
                                          <p:stCondLst>
                                            <p:cond delay="0"/>
                                          </p:stCondLst>
                                        </p:cTn>
                                        <p:tgtEl>
                                          <p:spTgt spid="20"/>
                                        </p:tgtEl>
                                        <p:attrNameLst>
                                          <p:attrName>style.visibility</p:attrName>
                                        </p:attrNameLst>
                                      </p:cBhvr>
                                      <p:to>
                                        <p:strVal val="visible"/>
                                      </p:to>
                                    </p:set>
                                    <p:anim calcmode="lin" valueType="num">
                                      <p:cBhvr>
                                        <p:cTn id="105"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06" dur="500" fill="hold"/>
                                        <p:tgtEl>
                                          <p:spTgt spid="20"/>
                                        </p:tgtEl>
                                        <p:attrNameLst>
                                          <p:attrName>ppt_y</p:attrName>
                                        </p:attrNameLst>
                                      </p:cBhvr>
                                      <p:tavLst>
                                        <p:tav tm="0">
                                          <p:val>
                                            <p:strVal val="#ppt_y"/>
                                          </p:val>
                                        </p:tav>
                                        <p:tav tm="100000">
                                          <p:val>
                                            <p:strVal val="#ppt_y"/>
                                          </p:val>
                                        </p:tav>
                                      </p:tavLst>
                                    </p:anim>
                                    <p:anim calcmode="lin" valueType="num">
                                      <p:cBhvr>
                                        <p:cTn id="107"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8"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09" dur="500" tmFilter="0,0; .5, 1; 1, 1"/>
                                        <p:tgtEl>
                                          <p:spTgt spid="20"/>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41" presetClass="entr" presetSubtype="0" fill="hold" grpId="0" nodeType="clickEffect">
                                  <p:stCondLst>
                                    <p:cond delay="0"/>
                                  </p:stCondLst>
                                  <p:iterate type="lt">
                                    <p:tmPct val="10000"/>
                                  </p:iterate>
                                  <p:childTnLst>
                                    <p:set>
                                      <p:cBhvr>
                                        <p:cTn id="113" dur="1" fill="hold">
                                          <p:stCondLst>
                                            <p:cond delay="0"/>
                                          </p:stCondLst>
                                        </p:cTn>
                                        <p:tgtEl>
                                          <p:spTgt spid="15"/>
                                        </p:tgtEl>
                                        <p:attrNameLst>
                                          <p:attrName>style.visibility</p:attrName>
                                        </p:attrNameLst>
                                      </p:cBhvr>
                                      <p:to>
                                        <p:strVal val="visible"/>
                                      </p:to>
                                    </p:set>
                                    <p:anim calcmode="lin" valueType="num">
                                      <p:cBhvr>
                                        <p:cTn id="114"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15" dur="500" fill="hold"/>
                                        <p:tgtEl>
                                          <p:spTgt spid="15"/>
                                        </p:tgtEl>
                                        <p:attrNameLst>
                                          <p:attrName>ppt_y</p:attrName>
                                        </p:attrNameLst>
                                      </p:cBhvr>
                                      <p:tavLst>
                                        <p:tav tm="0">
                                          <p:val>
                                            <p:strVal val="#ppt_y"/>
                                          </p:val>
                                        </p:tav>
                                        <p:tav tm="100000">
                                          <p:val>
                                            <p:strVal val="#ppt_y"/>
                                          </p:val>
                                        </p:tav>
                                      </p:tavLst>
                                    </p:anim>
                                    <p:anim calcmode="lin" valueType="num">
                                      <p:cBhvr>
                                        <p:cTn id="116"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17"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8"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P spid="18" grpId="0"/>
      <p:bldP spid="19" grpId="0"/>
      <p:bldP spid="20" grpId="0"/>
      <p:bldP spid="22" grpId="0"/>
      <p:bldP spid="23" grpId="0"/>
      <p:bldP spid="24" grpId="0"/>
      <p:bldP spid="25" grpId="0"/>
      <p:bldP spid="26" grpId="0"/>
      <p:bldP spid="27" grpId="0"/>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52400"/>
          <a:ext cx="90678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ChangeArrowheads="1"/>
          </p:cNvSpPr>
          <p:nvPr/>
        </p:nvSpPr>
        <p:spPr bwMode="auto">
          <a:xfrm>
            <a:off x="304800" y="228600"/>
            <a:ext cx="8610600" cy="762000"/>
          </a:xfrm>
          <a:prstGeom prst="rect">
            <a:avLst/>
          </a:prstGeom>
          <a:solidFill>
            <a:schemeClr val="bg1"/>
          </a:solidFill>
          <a:ln w="9525">
            <a:noFill/>
            <a:miter lim="800000"/>
            <a:headEnd/>
            <a:tailEnd/>
          </a:ln>
          <a:effectLst/>
        </p:spPr>
        <p:txBody>
          <a:bodyPr anchor="ctr"/>
          <a:lstStyle/>
          <a:p>
            <a:pPr algn="ctr">
              <a:defRPr/>
            </a:pPr>
            <a:r>
              <a:rPr lang="en-US" sz="3200" b="1" dirty="0">
                <a:solidFill>
                  <a:srgbClr val="3333CC"/>
                </a:solidFill>
                <a:latin typeface="Bodoni MT" pitchFamily="18" charset="0"/>
              </a:rPr>
              <a:t>From the following qualities of leaders select 5 most elements which you think are very relevant</a:t>
            </a:r>
            <a:endParaRPr lang="en-US" sz="3200" b="1" dirty="0">
              <a:solidFill>
                <a:srgbClr val="3333CC"/>
              </a:solidFill>
              <a:effectLst>
                <a:outerShdw blurRad="38100" dist="38100" dir="2700000" algn="tl">
                  <a:srgbClr val="000000"/>
                </a:outerShdw>
              </a:effectLst>
              <a:latin typeface="Bodoni MT" pitchFamily="18" charset="0"/>
            </a:endParaRPr>
          </a:p>
        </p:txBody>
      </p:sp>
      <p:graphicFrame>
        <p:nvGraphicFramePr>
          <p:cNvPr id="33835" name="Group 43"/>
          <p:cNvGraphicFramePr>
            <a:graphicFrameLocks noGrp="1"/>
          </p:cNvGraphicFramePr>
          <p:nvPr>
            <p:ph idx="1"/>
          </p:nvPr>
        </p:nvGraphicFramePr>
        <p:xfrm>
          <a:off x="609600" y="1066800"/>
          <a:ext cx="8001000" cy="5715000"/>
        </p:xfrm>
        <a:graphic>
          <a:graphicData uri="http://schemas.openxmlformats.org/drawingml/2006/table">
            <a:tbl>
              <a:tblPr/>
              <a:tblGrid>
                <a:gridCol w="4202545"/>
                <a:gridCol w="3798455"/>
              </a:tblGrid>
              <a:tr h="571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Bodoni MT" pitchFamily="18" charset="0"/>
                        </a:rPr>
                        <a:t>____Ambitious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Bodoni MT" pitchFamily="18" charset="0"/>
                        </a:rPr>
                        <a:t>____ Honest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r>
              <a:tr h="571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Bodoni MT" pitchFamily="18" charset="0"/>
                        </a:rPr>
                        <a:t>____Broad-Minded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Bodoni MT" pitchFamily="18" charset="0"/>
                        </a:rPr>
                        <a:t>____ Imaginative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r>
              <a:tr h="571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Bodoni MT" pitchFamily="18" charset="0"/>
                        </a:rPr>
                        <a:t>____ Caring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Bodoni MT" pitchFamily="18" charset="0"/>
                        </a:rPr>
                        <a:t>____Independent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r>
              <a:tr h="571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Bodoni MT" pitchFamily="18" charset="0"/>
                        </a:rPr>
                        <a:t>____ Competent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Bodoni MT" pitchFamily="18" charset="0"/>
                        </a:rPr>
                        <a:t>____Inspiring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r>
              <a:tr h="571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Bodoni MT" pitchFamily="18" charset="0"/>
                        </a:rPr>
                        <a:t>____ Cooperative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Bodoni MT" pitchFamily="18" charset="0"/>
                        </a:rPr>
                        <a:t>____ Intelligent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r>
              <a:tr h="571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Bodoni MT" pitchFamily="18" charset="0"/>
                        </a:rPr>
                        <a:t>____ Courageous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Bodoni MT" pitchFamily="18" charset="0"/>
                        </a:rPr>
                        <a:t>____ Loyal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r>
              <a:tr h="571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Bodoni MT" pitchFamily="18" charset="0"/>
                        </a:rPr>
                        <a:t>____ Dependable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Bodoni MT" pitchFamily="18" charset="0"/>
                        </a:rPr>
                        <a:t>____Mature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r>
              <a:tr h="571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Bodoni MT" pitchFamily="18" charset="0"/>
                        </a:rPr>
                        <a:t>____ Determined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Bodoni MT" pitchFamily="18" charset="0"/>
                        </a:rPr>
                        <a:t>____ Self-Controlled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r>
              <a:tr h="571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Bodoni MT" pitchFamily="18" charset="0"/>
                        </a:rPr>
                        <a:t>____ Fair-Minded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Bodoni MT" pitchFamily="18" charset="0"/>
                        </a:rPr>
                        <a:t>____ Straightforward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r>
              <a:tr h="571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Bodoni MT" pitchFamily="18" charset="0"/>
                        </a:rPr>
                        <a:t>____ Forward-Looking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Bodoni MT" pitchFamily="18" charset="0"/>
                        </a:rPr>
                        <a:t>____ Supportive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E2E2"/>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3835"/>
                                        </p:tgtEl>
                                        <p:attrNameLst>
                                          <p:attrName>style.visibility</p:attrName>
                                        </p:attrNameLst>
                                      </p:cBhvr>
                                      <p:to>
                                        <p:strVal val="visible"/>
                                      </p:to>
                                    </p:set>
                                    <p:animEffect transition="in" filter="box(in)">
                                      <p:cBhvr>
                                        <p:cTn id="7" dur="500"/>
                                        <p:tgtEl>
                                          <p:spTgt spid="33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ChangeArrowheads="1"/>
          </p:cNvSpPr>
          <p:nvPr/>
        </p:nvSpPr>
        <p:spPr bwMode="auto">
          <a:xfrm>
            <a:off x="0" y="0"/>
            <a:ext cx="9144000" cy="990600"/>
          </a:xfrm>
          <a:prstGeom prst="rect">
            <a:avLst/>
          </a:prstGeom>
          <a:solidFill>
            <a:schemeClr val="bg1"/>
          </a:solidFill>
          <a:ln w="9525">
            <a:solidFill>
              <a:schemeClr val="accent1"/>
            </a:solidFill>
            <a:miter lim="800000"/>
            <a:headEnd/>
            <a:tailEnd/>
          </a:ln>
          <a:effectLst/>
        </p:spPr>
        <p:txBody>
          <a:bodyPr anchor="ctr"/>
          <a:lstStyle/>
          <a:p>
            <a:pPr algn="ctr">
              <a:defRPr/>
            </a:pPr>
            <a:r>
              <a:rPr lang="en-US" sz="3200" b="1" dirty="0">
                <a:solidFill>
                  <a:srgbClr val="3333CC"/>
                </a:solidFill>
                <a:latin typeface="Bodoni MT" pitchFamily="18" charset="0"/>
              </a:rPr>
              <a:t>Total Sample ( Research out put of a  sampled respondents) </a:t>
            </a:r>
            <a:r>
              <a:rPr lang="en-US" sz="3200" b="1" dirty="0">
                <a:solidFill>
                  <a:srgbClr val="3333CC"/>
                </a:solidFill>
                <a:effectLst>
                  <a:outerShdw blurRad="38100" dist="38100" dir="2700000" algn="tl">
                    <a:srgbClr val="000000"/>
                  </a:outerShdw>
                </a:effectLst>
                <a:latin typeface="Bodoni MT" pitchFamily="18" charset="0"/>
              </a:rPr>
              <a:t> </a:t>
            </a:r>
          </a:p>
        </p:txBody>
      </p:sp>
      <p:graphicFrame>
        <p:nvGraphicFramePr>
          <p:cNvPr id="33835" name="Group 43"/>
          <p:cNvGraphicFramePr>
            <a:graphicFrameLocks noGrp="1"/>
          </p:cNvGraphicFramePr>
          <p:nvPr>
            <p:ph idx="1"/>
          </p:nvPr>
        </p:nvGraphicFramePr>
        <p:xfrm>
          <a:off x="0" y="990600"/>
          <a:ext cx="9144000" cy="5791200"/>
        </p:xfrm>
        <a:graphic>
          <a:graphicData uri="http://schemas.openxmlformats.org/drawingml/2006/table">
            <a:tbl>
              <a:tblPr/>
              <a:tblGrid>
                <a:gridCol w="4802909"/>
                <a:gridCol w="4341091"/>
              </a:tblGrid>
              <a:tr h="579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Bodoni MT" pitchFamily="18" charset="0"/>
                        </a:rPr>
                        <a:t>26% Ambitious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800000"/>
                          </a:solidFill>
                          <a:effectLst/>
                          <a:latin typeface="Bodoni MT" pitchFamily="18" charset="0"/>
                        </a:rPr>
                        <a:t>85% Honest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r>
              <a:tr h="579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Bodoni MT" pitchFamily="18" charset="0"/>
                        </a:rPr>
                        <a:t>40% Broad-Minded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Bodoni MT" pitchFamily="18" charset="0"/>
                        </a:rPr>
                        <a:t>18% Imaginative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r>
              <a:tr h="579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Bodoni MT" pitchFamily="18" charset="0"/>
                        </a:rPr>
                        <a:t>20% Caring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Bodoni MT" pitchFamily="18" charset="0"/>
                        </a:rPr>
                        <a:t>  6% Independent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r>
              <a:tr h="579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800000"/>
                          </a:solidFill>
                          <a:effectLst/>
                          <a:latin typeface="Bodoni MT" pitchFamily="18" charset="0"/>
                        </a:rPr>
                        <a:t>64% Competent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800000"/>
                          </a:solidFill>
                          <a:effectLst/>
                          <a:latin typeface="Bodoni MT" pitchFamily="18" charset="0"/>
                        </a:rPr>
                        <a:t>69% Inspiring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r>
              <a:tr h="579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Bodoni MT" pitchFamily="18" charset="0"/>
                        </a:rPr>
                        <a:t>26% Cooperative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Bodoni MT" pitchFamily="18" charset="0"/>
                        </a:rPr>
                        <a:t>42% Intelligent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r>
              <a:tr h="579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Bodoni MT" pitchFamily="18" charset="0"/>
                        </a:rPr>
                        <a:t>21% Courageous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Bodoni MT" pitchFamily="18" charset="0"/>
                        </a:rPr>
                        <a:t>18% Loyal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r>
              <a:tr h="579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Bodoni MT" pitchFamily="18" charset="0"/>
                        </a:rPr>
                        <a:t>37% Dependable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Bodoni MT" pitchFamily="18" charset="0"/>
                        </a:rPr>
                        <a:t>16% Mature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r>
              <a:tr h="579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Bodoni MT" pitchFamily="18" charset="0"/>
                        </a:rPr>
                        <a:t>28% Determined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Bodoni MT" pitchFamily="18" charset="0"/>
                        </a:rPr>
                        <a:t>11% Self-Controlled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r>
              <a:tr h="579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Bodoni MT" pitchFamily="18" charset="0"/>
                        </a:rPr>
                        <a:t>35% Fair-Minded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Bodoni MT" pitchFamily="18" charset="0"/>
                        </a:rPr>
                        <a:t>31% Straightforward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r>
              <a:tr h="579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800000"/>
                          </a:solidFill>
                          <a:effectLst/>
                          <a:latin typeface="Bodoni MT" pitchFamily="18" charset="0"/>
                        </a:rPr>
                        <a:t>70% Forward-Looking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Bodoni MT" pitchFamily="18" charset="0"/>
                        </a:rPr>
                        <a:t>36% Supportive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E2E2"/>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3835"/>
                                        </p:tgtEl>
                                        <p:attrNameLst>
                                          <p:attrName>style.visibility</p:attrName>
                                        </p:attrNameLst>
                                      </p:cBhvr>
                                      <p:to>
                                        <p:strVal val="visible"/>
                                      </p:to>
                                    </p:set>
                                    <p:anim calcmode="lin" valueType="num">
                                      <p:cBhvr additive="base">
                                        <p:cTn id="7" dur="500" fill="hold"/>
                                        <p:tgtEl>
                                          <p:spTgt spid="33835"/>
                                        </p:tgtEl>
                                        <p:attrNameLst>
                                          <p:attrName>ppt_x</p:attrName>
                                        </p:attrNameLst>
                                      </p:cBhvr>
                                      <p:tavLst>
                                        <p:tav tm="0">
                                          <p:val>
                                            <p:strVal val="#ppt_x"/>
                                          </p:val>
                                        </p:tav>
                                        <p:tav tm="100000">
                                          <p:val>
                                            <p:strVal val="#ppt_x"/>
                                          </p:val>
                                        </p:tav>
                                      </p:tavLst>
                                    </p:anim>
                                    <p:anim calcmode="lin" valueType="num">
                                      <p:cBhvr additive="base">
                                        <p:cTn id="8" dur="500" fill="hold"/>
                                        <p:tgtEl>
                                          <p:spTgt spid="338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descr="16..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 y="0"/>
            <a:ext cx="8839200" cy="1524000"/>
          </a:xfrm>
          <a:ln>
            <a:miter lim="800000"/>
            <a:headEnd/>
            <a:tailEnd/>
          </a:ln>
        </p:spPr>
        <p:txBody>
          <a:bodyPr>
            <a:noAutofit/>
          </a:bodyPr>
          <a:lstStyle/>
          <a:p>
            <a:pPr eaLnBrk="1" fontAlgn="auto" hangingPunct="1">
              <a:spcAft>
                <a:spcPts val="0"/>
              </a:spcAft>
              <a:defRPr/>
            </a:pPr>
            <a:r>
              <a:rPr lang="en-US" sz="5400" dirty="0" smtClean="0">
                <a:ln w="10541" cmpd="sng">
                  <a:solidFill>
                    <a:schemeClr val="accent1">
                      <a:shade val="88000"/>
                      <a:satMod val="110000"/>
                    </a:schemeClr>
                  </a:solidFill>
                  <a:prstDash val="solid"/>
                </a:ln>
                <a:solidFill>
                  <a:srgbClr val="FFFF00"/>
                </a:solidFill>
              </a:rPr>
              <a:t>Characteristics of an Effective Leader</a:t>
            </a:r>
            <a:endParaRPr lang="en-US" sz="5400" dirty="0">
              <a:ln w="10541" cmpd="sng">
                <a:solidFill>
                  <a:schemeClr val="accent1">
                    <a:shade val="88000"/>
                    <a:satMod val="110000"/>
                  </a:schemeClr>
                </a:solidFill>
                <a:prstDash val="solid"/>
              </a:ln>
              <a:solidFill>
                <a:srgbClr val="FFFF00"/>
              </a:solidFill>
            </a:endParaRPr>
          </a:p>
        </p:txBody>
      </p:sp>
      <p:sp>
        <p:nvSpPr>
          <p:cNvPr id="3" name="Content Placeholder 2"/>
          <p:cNvSpPr>
            <a:spLocks noGrp="1"/>
          </p:cNvSpPr>
          <p:nvPr>
            <p:ph idx="1"/>
          </p:nvPr>
        </p:nvSpPr>
        <p:spPr>
          <a:xfrm>
            <a:off x="0" y="1447800"/>
            <a:ext cx="9144000" cy="5410200"/>
          </a:xfrm>
        </p:spPr>
        <p:txBody>
          <a:bodyPr rtlCol="0">
            <a:normAutofit lnSpcReduction="10000"/>
          </a:bodyPr>
          <a:lstStyle/>
          <a:p>
            <a:pPr marL="438912" indent="-320040" eaLnBrk="1" fontAlgn="auto" hangingPunct="1">
              <a:spcBef>
                <a:spcPts val="0"/>
              </a:spcBef>
              <a:spcAft>
                <a:spcPts val="0"/>
              </a:spcAft>
              <a:buFont typeface="Wingdings 2"/>
              <a:buChar char=""/>
              <a:defRPr/>
            </a:pPr>
            <a:r>
              <a:rPr lang="en-GB" sz="2800" dirty="0" smtClean="0">
                <a:solidFill>
                  <a:srgbClr val="000066"/>
                </a:solidFill>
                <a:latin typeface="ITC Bookman Demi" pitchFamily="18" charset="0"/>
                <a:cs typeface="Aharoni" pitchFamily="2" charset="-79"/>
              </a:rPr>
              <a:t>An effective leader is someone </a:t>
            </a:r>
          </a:p>
          <a:p>
            <a:pPr marL="996696" lvl="2" eaLnBrk="1" fontAlgn="auto" hangingPunct="1">
              <a:spcAft>
                <a:spcPts val="0"/>
              </a:spcAft>
              <a:buClr>
                <a:schemeClr val="accent3"/>
              </a:buClr>
              <a:buFont typeface="Arial"/>
              <a:buChar char="▪"/>
              <a:defRPr/>
            </a:pPr>
            <a:r>
              <a:rPr lang="en-GB" sz="2600" dirty="0" smtClean="0">
                <a:solidFill>
                  <a:srgbClr val="000066"/>
                </a:solidFill>
                <a:latin typeface="ITC Bookman Demi" pitchFamily="18" charset="0"/>
                <a:cs typeface="Aharoni" pitchFamily="2" charset="-79"/>
              </a:rPr>
              <a:t>who knows how to </a:t>
            </a:r>
            <a:r>
              <a:rPr lang="en-GB" sz="2600" dirty="0" smtClean="0">
                <a:solidFill>
                  <a:srgbClr val="FFFF00"/>
                </a:solidFill>
                <a:latin typeface="ITC Bookman Demi" pitchFamily="18" charset="0"/>
                <a:cs typeface="Aharoni" pitchFamily="2" charset="-79"/>
              </a:rPr>
              <a:t>Inspire</a:t>
            </a:r>
            <a:r>
              <a:rPr lang="en-GB" sz="2600" dirty="0" smtClean="0">
                <a:solidFill>
                  <a:srgbClr val="000066"/>
                </a:solidFill>
                <a:latin typeface="ITC Bookman Demi" pitchFamily="18" charset="0"/>
                <a:cs typeface="Aharoni" pitchFamily="2" charset="-79"/>
              </a:rPr>
              <a:t> and relate to subordinates; </a:t>
            </a:r>
          </a:p>
          <a:p>
            <a:pPr marL="996696" lvl="2" eaLnBrk="1" fontAlgn="auto" hangingPunct="1">
              <a:spcAft>
                <a:spcPts val="0"/>
              </a:spcAft>
              <a:buClr>
                <a:schemeClr val="accent3"/>
              </a:buClr>
              <a:buFont typeface="Arial"/>
              <a:buChar char="▪"/>
              <a:defRPr/>
            </a:pPr>
            <a:r>
              <a:rPr lang="en-GB" sz="2600" dirty="0" smtClean="0">
                <a:solidFill>
                  <a:srgbClr val="000066"/>
                </a:solidFill>
                <a:latin typeface="ITC Bookman Demi" pitchFamily="18" charset="0"/>
                <a:cs typeface="Aharoni" pitchFamily="2" charset="-79"/>
              </a:rPr>
              <a:t>able to </a:t>
            </a:r>
            <a:r>
              <a:rPr lang="en-GB" sz="2600" dirty="0" smtClean="0">
                <a:solidFill>
                  <a:srgbClr val="FFFF00"/>
                </a:solidFill>
                <a:latin typeface="ITC Bookman Demi" pitchFamily="18" charset="0"/>
                <a:cs typeface="Aharoni" pitchFamily="2" charset="-79"/>
              </a:rPr>
              <a:t>Convince subordinates </a:t>
            </a:r>
            <a:r>
              <a:rPr lang="en-GB" sz="2600" dirty="0" smtClean="0">
                <a:solidFill>
                  <a:srgbClr val="000066"/>
                </a:solidFill>
                <a:latin typeface="ITC Bookman Demi" pitchFamily="18" charset="0"/>
                <a:cs typeface="Aharoni" pitchFamily="2" charset="-79"/>
              </a:rPr>
              <a:t>that the organisational vision is not only important but attainable; </a:t>
            </a:r>
          </a:p>
          <a:p>
            <a:pPr marL="996696" lvl="2" eaLnBrk="1" fontAlgn="auto" hangingPunct="1">
              <a:spcAft>
                <a:spcPts val="0"/>
              </a:spcAft>
              <a:buClr>
                <a:schemeClr val="accent3"/>
              </a:buClr>
              <a:buFont typeface="Arial"/>
              <a:buChar char="▪"/>
              <a:defRPr/>
            </a:pPr>
            <a:r>
              <a:rPr lang="en-GB" sz="2600" dirty="0" smtClean="0">
                <a:solidFill>
                  <a:srgbClr val="000066"/>
                </a:solidFill>
                <a:latin typeface="ITC Bookman Demi" pitchFamily="18" charset="0"/>
                <a:cs typeface="Aharoni" pitchFamily="2" charset="-79"/>
              </a:rPr>
              <a:t>able to </a:t>
            </a:r>
            <a:r>
              <a:rPr lang="en-GB" sz="2600" dirty="0" smtClean="0">
                <a:solidFill>
                  <a:srgbClr val="FFFF00"/>
                </a:solidFill>
                <a:latin typeface="ITC Bookman Demi" pitchFamily="18" charset="0"/>
                <a:cs typeface="Aharoni" pitchFamily="2" charset="-79"/>
              </a:rPr>
              <a:t>Challenge them </a:t>
            </a:r>
            <a:r>
              <a:rPr lang="en-GB" sz="2600" dirty="0" smtClean="0">
                <a:solidFill>
                  <a:srgbClr val="000066"/>
                </a:solidFill>
                <a:latin typeface="ITC Bookman Demi" pitchFamily="18" charset="0"/>
                <a:cs typeface="Aharoni" pitchFamily="2" charset="-79"/>
              </a:rPr>
              <a:t>with goals, projects, tasks and responsibility that allow them to feel a sense of personal success, achievement, and accomplishment; </a:t>
            </a:r>
          </a:p>
          <a:p>
            <a:pPr marL="996696" lvl="2" eaLnBrk="1" fontAlgn="auto" hangingPunct="1">
              <a:spcAft>
                <a:spcPts val="0"/>
              </a:spcAft>
              <a:buClr>
                <a:schemeClr val="accent3"/>
              </a:buClr>
              <a:buFont typeface="Arial"/>
              <a:buChar char="▪"/>
              <a:defRPr/>
            </a:pPr>
            <a:r>
              <a:rPr lang="en-GB" sz="2600" dirty="0" smtClean="0">
                <a:solidFill>
                  <a:srgbClr val="FFFF00"/>
                </a:solidFill>
                <a:latin typeface="ITC Bookman Demi" pitchFamily="18" charset="0"/>
                <a:cs typeface="Aharoni" pitchFamily="2" charset="-79"/>
              </a:rPr>
              <a:t>Rewards subordinates </a:t>
            </a:r>
            <a:r>
              <a:rPr lang="en-GB" sz="2600" dirty="0" smtClean="0">
                <a:solidFill>
                  <a:srgbClr val="000066"/>
                </a:solidFill>
                <a:latin typeface="ITC Bookman Demi" pitchFamily="18" charset="0"/>
                <a:cs typeface="Aharoni" pitchFamily="2" charset="-79"/>
              </a:rPr>
              <a:t>who perform well with recognition, money and promotions</a:t>
            </a:r>
          </a:p>
          <a:p>
            <a:pPr marL="438912" indent="-320040" eaLnBrk="1" fontAlgn="auto" hangingPunct="1">
              <a:spcBef>
                <a:spcPts val="0"/>
              </a:spcBef>
              <a:spcAft>
                <a:spcPts val="0"/>
              </a:spcAft>
              <a:buFont typeface="Wingdings 2"/>
              <a:buChar char=""/>
              <a:defRPr/>
            </a:pPr>
            <a:endParaRPr lang="en-GB" sz="2200" dirty="0" smtClean="0">
              <a:solidFill>
                <a:srgbClr val="000066"/>
              </a:solidFill>
              <a:latin typeface="ITC Bookman Demi" pitchFamily="18" charset="0"/>
              <a:cs typeface="Aharoni" pitchFamily="2" charset="-79"/>
            </a:endParaRPr>
          </a:p>
          <a:p>
            <a:pPr marL="438912" indent="-320040" eaLnBrk="1" fontAlgn="auto" hangingPunct="1">
              <a:spcBef>
                <a:spcPts val="0"/>
              </a:spcBef>
              <a:spcAft>
                <a:spcPts val="0"/>
              </a:spcAft>
              <a:buFont typeface="Wingdings 2"/>
              <a:buNone/>
              <a:defRPr/>
            </a:pPr>
            <a:r>
              <a:rPr lang="en-GB" sz="2200" dirty="0" smtClean="0">
                <a:solidFill>
                  <a:srgbClr val="0070C0"/>
                </a:solidFill>
                <a:latin typeface="ITC Bookman Demi" pitchFamily="18" charset="0"/>
                <a:cs typeface="Aharoni" pitchFamily="2" charset="-79"/>
              </a:rPr>
              <a:t>Edwin A. Locke (1999)</a:t>
            </a:r>
          </a:p>
          <a:p>
            <a:pPr marL="438912" indent="-320040" eaLnBrk="1" fontAlgn="auto" hangingPunct="1">
              <a:spcBef>
                <a:spcPts val="0"/>
              </a:spcBef>
              <a:spcAft>
                <a:spcPts val="0"/>
              </a:spcAft>
              <a:buFont typeface="Wingdings 2"/>
              <a:buChar char=""/>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to="" calcmode="lin" valueType="num">
                                      <p:cBhvr>
                                        <p:cTn id="27"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descr="16.....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 Box 10"/>
          <p:cNvSpPr>
            <a:spLocks noGrp="1" noChangeArrowheads="1"/>
          </p:cNvSpPr>
          <p:nvPr>
            <p:ph type="title"/>
          </p:nvPr>
        </p:nvSpPr>
        <p:spPr>
          <a:xfrm>
            <a:off x="457200" y="0"/>
            <a:ext cx="8229600" cy="685800"/>
          </a:xfrm>
        </p:spPr>
        <p:txBody>
          <a:bodyPr/>
          <a:lstStyle/>
          <a:p>
            <a:pPr eaLnBrk="1" hangingPunct="1"/>
            <a:r>
              <a:rPr lang="en-US" altLang="en-US" sz="4000" smtClean="0">
                <a:solidFill>
                  <a:srgbClr val="FFFF00"/>
                </a:solidFill>
              </a:rPr>
              <a:t>Characteristics…</a:t>
            </a:r>
            <a:endParaRPr lang="en-US" altLang="en-US" sz="4000" smtClean="0">
              <a:solidFill>
                <a:srgbClr val="FFFF00"/>
              </a:solidFill>
              <a:latin typeface="Arial Narrow" panose="020B0606020202030204" pitchFamily="34" charset="0"/>
            </a:endParaRPr>
          </a:p>
        </p:txBody>
      </p:sp>
      <p:sp>
        <p:nvSpPr>
          <p:cNvPr id="54275" name="Rectangle 3"/>
          <p:cNvSpPr>
            <a:spLocks noGrp="1" noChangeArrowheads="1"/>
          </p:cNvSpPr>
          <p:nvPr>
            <p:ph type="body" sz="half" idx="1"/>
          </p:nvPr>
        </p:nvSpPr>
        <p:spPr>
          <a:xfrm>
            <a:off x="152400" y="762000"/>
            <a:ext cx="4267200" cy="5943600"/>
          </a:xfrm>
        </p:spPr>
        <p:style>
          <a:lnRef idx="2">
            <a:schemeClr val="accent1"/>
          </a:lnRef>
          <a:fillRef idx="1">
            <a:schemeClr val="lt1"/>
          </a:fillRef>
          <a:effectRef idx="0">
            <a:schemeClr val="accent1"/>
          </a:effectRef>
          <a:fontRef idx="minor">
            <a:schemeClr val="dk1"/>
          </a:fontRef>
        </p:style>
        <p:txBody>
          <a:bodyPr>
            <a:normAutofit/>
          </a:bodyPr>
          <a:lstStyle/>
          <a:p>
            <a:pPr marL="514350" indent="-514350" eaLnBrk="1" hangingPunct="1">
              <a:buFont typeface="Wingdings" panose="05000000000000000000" pitchFamily="2" charset="2"/>
              <a:buAutoNum type="arabicPeriod"/>
              <a:defRPr/>
            </a:pPr>
            <a:r>
              <a:rPr lang="en-US" sz="2400" dirty="0" smtClean="0">
                <a:solidFill>
                  <a:schemeClr val="tx1"/>
                </a:solidFill>
                <a:latin typeface="ITC Bookman Demi"/>
                <a:cs typeface="Kartika" pitchFamily="18" charset="0"/>
              </a:rPr>
              <a:t>Have a clear forward vision</a:t>
            </a:r>
          </a:p>
          <a:p>
            <a:pPr marL="514350" indent="-514350" eaLnBrk="1" hangingPunct="1">
              <a:buFont typeface="Wingdings" panose="05000000000000000000" pitchFamily="2" charset="2"/>
              <a:buAutoNum type="arabicPeriod"/>
              <a:defRPr/>
            </a:pPr>
            <a:r>
              <a:rPr lang="en-US" sz="2400" dirty="0" smtClean="0">
                <a:solidFill>
                  <a:schemeClr val="tx1"/>
                </a:solidFill>
                <a:latin typeface="ITC Bookman Demi"/>
                <a:cs typeface="Kartika" pitchFamily="18" charset="0"/>
              </a:rPr>
              <a:t>Having Clear Values</a:t>
            </a:r>
          </a:p>
          <a:p>
            <a:pPr marL="514350" indent="-514350" eaLnBrk="1" hangingPunct="1">
              <a:buFont typeface="Wingdings" panose="05000000000000000000" pitchFamily="2" charset="2"/>
              <a:buAutoNum type="arabicPeriod"/>
              <a:defRPr/>
            </a:pPr>
            <a:r>
              <a:rPr lang="en-US" sz="2400" dirty="0" smtClean="0">
                <a:solidFill>
                  <a:schemeClr val="tx1"/>
                </a:solidFill>
                <a:latin typeface="ITC Bookman Demi"/>
                <a:cs typeface="Kartika" pitchFamily="18" charset="0"/>
              </a:rPr>
              <a:t>Knowledgeable </a:t>
            </a:r>
            <a:r>
              <a:rPr lang="en-GB" sz="2400" dirty="0" smtClean="0">
                <a:solidFill>
                  <a:schemeClr val="tx1"/>
                </a:solidFill>
                <a:latin typeface="ITC Bookman Demi"/>
              </a:rPr>
              <a:t>and intelligence</a:t>
            </a:r>
          </a:p>
          <a:p>
            <a:pPr marL="514350" indent="-514350" eaLnBrk="1" hangingPunct="1">
              <a:buFont typeface="Wingdings" panose="05000000000000000000" pitchFamily="2" charset="2"/>
              <a:buAutoNum type="arabicPeriod"/>
              <a:defRPr/>
            </a:pPr>
            <a:r>
              <a:rPr lang="en-US" sz="2400" dirty="0" smtClean="0">
                <a:solidFill>
                  <a:schemeClr val="tx1"/>
                </a:solidFill>
                <a:latin typeface="ITC Bookman Demi"/>
                <a:cs typeface="Kartika" pitchFamily="18" charset="0"/>
              </a:rPr>
              <a:t>Able  to Inspire</a:t>
            </a:r>
          </a:p>
          <a:p>
            <a:pPr marL="514350" indent="-514350" eaLnBrk="1" hangingPunct="1">
              <a:buFont typeface="Wingdings" panose="05000000000000000000" pitchFamily="2" charset="2"/>
              <a:buAutoNum type="arabicPeriod"/>
              <a:defRPr/>
            </a:pPr>
            <a:r>
              <a:rPr lang="en-US" sz="2400" dirty="0" smtClean="0">
                <a:solidFill>
                  <a:schemeClr val="tx1"/>
                </a:solidFill>
                <a:latin typeface="ITC Bookman Demi"/>
                <a:cs typeface="Kartika" pitchFamily="18" charset="0"/>
              </a:rPr>
              <a:t>Able  to  Lead by Example</a:t>
            </a:r>
          </a:p>
          <a:p>
            <a:pPr marL="514350" indent="-514350" eaLnBrk="1" hangingPunct="1">
              <a:buFont typeface="Wingdings" panose="05000000000000000000" pitchFamily="2" charset="2"/>
              <a:buAutoNum type="arabicPeriod"/>
              <a:defRPr/>
            </a:pPr>
            <a:r>
              <a:rPr lang="en-US" sz="2400" dirty="0" smtClean="0">
                <a:solidFill>
                  <a:schemeClr val="tx1"/>
                </a:solidFill>
                <a:latin typeface="ITC Bookman Demi"/>
                <a:cs typeface="Kartika" pitchFamily="18" charset="0"/>
              </a:rPr>
              <a:t>Take responsibility</a:t>
            </a:r>
          </a:p>
          <a:p>
            <a:pPr marL="514350" indent="-514350" eaLnBrk="1" hangingPunct="1">
              <a:buFont typeface="Wingdings" panose="05000000000000000000" pitchFamily="2" charset="2"/>
              <a:buAutoNum type="arabicPeriod"/>
              <a:defRPr/>
            </a:pPr>
            <a:r>
              <a:rPr lang="en-US" sz="2400" dirty="0" smtClean="0">
                <a:solidFill>
                  <a:schemeClr val="tx1"/>
                </a:solidFill>
                <a:latin typeface="ITC Bookman Demi"/>
                <a:cs typeface="Kartika" pitchFamily="18" charset="0"/>
              </a:rPr>
              <a:t>Courageous</a:t>
            </a:r>
          </a:p>
          <a:p>
            <a:pPr marL="514350" indent="-514350" eaLnBrk="1" hangingPunct="1">
              <a:buFont typeface="Wingdings" panose="05000000000000000000" pitchFamily="2" charset="2"/>
              <a:buAutoNum type="arabicPeriod"/>
              <a:defRPr/>
            </a:pPr>
            <a:r>
              <a:rPr lang="en-US" sz="2400" dirty="0" smtClean="0">
                <a:solidFill>
                  <a:schemeClr val="tx1"/>
                </a:solidFill>
                <a:latin typeface="ITC Bookman Demi"/>
                <a:cs typeface="Kartika" pitchFamily="18" charset="0"/>
              </a:rPr>
              <a:t>Accessible</a:t>
            </a:r>
          </a:p>
          <a:p>
            <a:pPr marL="514350" indent="-514350" eaLnBrk="1" hangingPunct="1">
              <a:buFont typeface="Wingdings" panose="05000000000000000000" pitchFamily="2" charset="2"/>
              <a:buAutoNum type="arabicPeriod"/>
              <a:defRPr/>
            </a:pPr>
            <a:r>
              <a:rPr lang="en-US" sz="2400" dirty="0" smtClean="0">
                <a:solidFill>
                  <a:schemeClr val="tx1"/>
                </a:solidFill>
                <a:latin typeface="ITC Bookman Demi"/>
                <a:cs typeface="Kartika" pitchFamily="18" charset="0"/>
              </a:rPr>
              <a:t>Approachable</a:t>
            </a:r>
          </a:p>
          <a:p>
            <a:pPr marL="514350" indent="-514350" eaLnBrk="1" hangingPunct="1">
              <a:buFont typeface="Wingdings" panose="05000000000000000000" pitchFamily="2" charset="2"/>
              <a:buAutoNum type="arabicPeriod"/>
              <a:defRPr/>
            </a:pPr>
            <a:r>
              <a:rPr lang="en-US" sz="2400" dirty="0" smtClean="0">
                <a:solidFill>
                  <a:schemeClr val="tx1"/>
                </a:solidFill>
                <a:latin typeface="ITC Bookman Demi"/>
                <a:cs typeface="Kartika" pitchFamily="18" charset="0"/>
              </a:rPr>
              <a:t>Available</a:t>
            </a:r>
            <a:endParaRPr lang="en-US" dirty="0" smtClean="0">
              <a:solidFill>
                <a:schemeClr val="tx1"/>
              </a:solidFill>
              <a:latin typeface="ITC Bookman Demi"/>
              <a:cs typeface="Kartika" pitchFamily="18" charset="0"/>
            </a:endParaRPr>
          </a:p>
        </p:txBody>
      </p:sp>
      <p:sp>
        <p:nvSpPr>
          <p:cNvPr id="7" name="Content Placeholder 6"/>
          <p:cNvSpPr>
            <a:spLocks noGrp="1"/>
          </p:cNvSpPr>
          <p:nvPr>
            <p:ph sz="half" idx="2"/>
          </p:nvPr>
        </p:nvSpPr>
        <p:spPr>
          <a:xfrm>
            <a:off x="4495800" y="685800"/>
            <a:ext cx="4572000" cy="6019800"/>
          </a:xfrm>
        </p:spPr>
        <p:style>
          <a:lnRef idx="2">
            <a:schemeClr val="accent1"/>
          </a:lnRef>
          <a:fillRef idx="1">
            <a:schemeClr val="lt1"/>
          </a:fillRef>
          <a:effectRef idx="0">
            <a:schemeClr val="accent1"/>
          </a:effectRef>
          <a:fontRef idx="minor">
            <a:schemeClr val="dk1"/>
          </a:fontRef>
        </p:style>
        <p:txBody>
          <a:bodyPr rtlCol="0">
            <a:noAutofit/>
          </a:bodyPr>
          <a:lstStyle/>
          <a:p>
            <a:pPr marL="633222" indent="-514350" eaLnBrk="1" fontAlgn="auto" hangingPunct="1">
              <a:spcBef>
                <a:spcPts val="0"/>
              </a:spcBef>
              <a:spcAft>
                <a:spcPts val="0"/>
              </a:spcAft>
              <a:buFont typeface="+mj-lt"/>
              <a:buAutoNum type="arabicPeriod" startAt="11"/>
              <a:defRPr/>
            </a:pPr>
            <a:r>
              <a:rPr lang="en-US" sz="2400" dirty="0" smtClean="0">
                <a:solidFill>
                  <a:schemeClr val="tx1"/>
                </a:solidFill>
                <a:latin typeface="ITC Bookman Demi" pitchFamily="18" charset="0"/>
                <a:cs typeface="Kartika" pitchFamily="18" charset="0"/>
              </a:rPr>
              <a:t>Able  to  create a spirit of collaboration and community </a:t>
            </a:r>
          </a:p>
          <a:p>
            <a:pPr marL="633222" indent="-514350" eaLnBrk="1" fontAlgn="auto" hangingPunct="1">
              <a:spcBef>
                <a:spcPts val="0"/>
              </a:spcBef>
              <a:spcAft>
                <a:spcPts val="0"/>
              </a:spcAft>
              <a:buFont typeface="+mj-lt"/>
              <a:buAutoNum type="arabicPeriod" startAt="11"/>
              <a:defRPr/>
            </a:pPr>
            <a:r>
              <a:rPr lang="en-US" sz="2400" dirty="0" smtClean="0">
                <a:solidFill>
                  <a:schemeClr val="tx1"/>
                </a:solidFill>
                <a:latin typeface="ITC Bookman Demi" pitchFamily="18" charset="0"/>
                <a:cs typeface="Kartika" pitchFamily="18" charset="0"/>
              </a:rPr>
              <a:t>Continuously improve</a:t>
            </a:r>
          </a:p>
          <a:p>
            <a:pPr marL="633222" indent="-514350" eaLnBrk="1" fontAlgn="auto" hangingPunct="1">
              <a:spcBef>
                <a:spcPts val="0"/>
              </a:spcBef>
              <a:spcAft>
                <a:spcPts val="0"/>
              </a:spcAft>
              <a:buFont typeface="+mj-lt"/>
              <a:buAutoNum type="arabicPeriod" startAt="11"/>
              <a:defRPr/>
            </a:pPr>
            <a:r>
              <a:rPr lang="en-GB" sz="2400" dirty="0" smtClean="0">
                <a:solidFill>
                  <a:schemeClr val="tx1"/>
                </a:solidFill>
                <a:latin typeface="ITC Bookman Demi" pitchFamily="18" charset="0"/>
                <a:cs typeface="Aharoni" pitchFamily="2" charset="-79"/>
              </a:rPr>
              <a:t>Problem solving skills</a:t>
            </a:r>
          </a:p>
          <a:p>
            <a:pPr marL="633222" indent="-514350" eaLnBrk="1" fontAlgn="auto" hangingPunct="1">
              <a:spcBef>
                <a:spcPts val="0"/>
              </a:spcBef>
              <a:spcAft>
                <a:spcPts val="0"/>
              </a:spcAft>
              <a:buFont typeface="+mj-lt"/>
              <a:buAutoNum type="arabicPeriod" startAt="11"/>
              <a:defRPr/>
            </a:pPr>
            <a:r>
              <a:rPr lang="en-GB" sz="2400" dirty="0" smtClean="0">
                <a:solidFill>
                  <a:schemeClr val="tx1"/>
                </a:solidFill>
                <a:latin typeface="ITC Bookman Demi" pitchFamily="18" charset="0"/>
                <a:cs typeface="Aharoni" pitchFamily="2" charset="-79"/>
              </a:rPr>
              <a:t>Effective communication skills</a:t>
            </a:r>
          </a:p>
          <a:p>
            <a:pPr marL="633222" indent="-514350" eaLnBrk="1" fontAlgn="auto" hangingPunct="1">
              <a:spcBef>
                <a:spcPts val="0"/>
              </a:spcBef>
              <a:spcAft>
                <a:spcPts val="0"/>
              </a:spcAft>
              <a:buFont typeface="+mj-lt"/>
              <a:buAutoNum type="arabicPeriod" startAt="11"/>
              <a:defRPr/>
            </a:pPr>
            <a:r>
              <a:rPr lang="en-GB" sz="2400" dirty="0" smtClean="0">
                <a:solidFill>
                  <a:schemeClr val="tx1"/>
                </a:solidFill>
                <a:latin typeface="ITC Bookman Demi" pitchFamily="18" charset="0"/>
                <a:cs typeface="Aharoni" pitchFamily="2" charset="-79"/>
              </a:rPr>
              <a:t>Able to generate new ideas </a:t>
            </a:r>
          </a:p>
          <a:p>
            <a:pPr marL="633222" indent="-514350" eaLnBrk="1" fontAlgn="auto" hangingPunct="1">
              <a:spcBef>
                <a:spcPts val="0"/>
              </a:spcBef>
              <a:spcAft>
                <a:spcPts val="0"/>
              </a:spcAft>
              <a:buFont typeface="+mj-lt"/>
              <a:buAutoNum type="arabicPeriod" startAt="11"/>
              <a:defRPr/>
            </a:pPr>
            <a:r>
              <a:rPr lang="en-GB" sz="2400" dirty="0" smtClean="0">
                <a:solidFill>
                  <a:schemeClr val="tx1"/>
                </a:solidFill>
                <a:latin typeface="ITC Bookman Demi" pitchFamily="18" charset="0"/>
                <a:cs typeface="Aharoni" pitchFamily="2" charset="-79"/>
              </a:rPr>
              <a:t> Good learner and listener</a:t>
            </a:r>
          </a:p>
          <a:p>
            <a:pPr marL="633222" indent="-514350" eaLnBrk="1" fontAlgn="auto" hangingPunct="1">
              <a:lnSpc>
                <a:spcPct val="80000"/>
              </a:lnSpc>
              <a:spcBef>
                <a:spcPts val="0"/>
              </a:spcBef>
              <a:spcAft>
                <a:spcPts val="0"/>
              </a:spcAft>
              <a:buFont typeface="+mj-lt"/>
              <a:buAutoNum type="arabicPeriod" startAt="11"/>
              <a:defRPr/>
            </a:pPr>
            <a:r>
              <a:rPr lang="en-US" sz="2400" dirty="0" smtClean="0">
                <a:solidFill>
                  <a:schemeClr val="tx1"/>
                </a:solidFill>
                <a:latin typeface="ITC Bookman Demi" pitchFamily="18" charset="0"/>
                <a:cs typeface="Aharoni" pitchFamily="2" charset="-79"/>
              </a:rPr>
              <a:t>Enthusiastic</a:t>
            </a:r>
          </a:p>
          <a:p>
            <a:pPr marL="633222" indent="-514350" eaLnBrk="1" fontAlgn="auto" hangingPunct="1">
              <a:lnSpc>
                <a:spcPct val="80000"/>
              </a:lnSpc>
              <a:spcBef>
                <a:spcPts val="0"/>
              </a:spcBef>
              <a:spcAft>
                <a:spcPts val="0"/>
              </a:spcAft>
              <a:buFont typeface="+mj-lt"/>
              <a:buAutoNum type="arabicPeriod" startAt="11"/>
              <a:defRPr/>
            </a:pPr>
            <a:endParaRPr lang="en-US" sz="2400" dirty="0" smtClean="0">
              <a:solidFill>
                <a:schemeClr val="tx1"/>
              </a:solidFill>
              <a:latin typeface="ITC Bookman Demi" pitchFamily="18" charset="0"/>
              <a:cs typeface="Aharoni" pitchFamily="2" charset="-79"/>
            </a:endParaRPr>
          </a:p>
          <a:p>
            <a:pPr marL="633222" indent="-514350" eaLnBrk="1" fontAlgn="auto" hangingPunct="1">
              <a:lnSpc>
                <a:spcPct val="80000"/>
              </a:lnSpc>
              <a:spcBef>
                <a:spcPts val="0"/>
              </a:spcBef>
              <a:spcAft>
                <a:spcPts val="0"/>
              </a:spcAft>
              <a:buFont typeface="+mj-lt"/>
              <a:buAutoNum type="arabicPeriod" startAt="11"/>
              <a:defRPr/>
            </a:pPr>
            <a:r>
              <a:rPr lang="en-US" sz="2400" dirty="0" smtClean="0">
                <a:solidFill>
                  <a:schemeClr val="tx1"/>
                </a:solidFill>
                <a:latin typeface="ITC Bookman Demi" pitchFamily="18" charset="0"/>
                <a:cs typeface="Aharoni" pitchFamily="2" charset="-79"/>
              </a:rPr>
              <a:t>Optimistic</a:t>
            </a:r>
            <a:endParaRPr lang="en-GB" sz="2600" dirty="0" smtClean="0">
              <a:solidFill>
                <a:schemeClr val="tx1"/>
              </a:solidFill>
              <a:latin typeface="ITC Bookman Demi" pitchFamily="18" charset="0"/>
              <a:cs typeface="Aharoni" pitchFamily="2" charset="-79"/>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to="" calcmode="lin" valueType="num">
                                      <p:cBhvr>
                                        <p:cTn id="7" dur="1" fill="hold"/>
                                        <p:tgtEl>
                                          <p:spTgt spid="5427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anim to="" calcmode="lin" valueType="num">
                                      <p:cBhvr>
                                        <p:cTn id="12" dur="1" fill="hold"/>
                                        <p:tgtEl>
                                          <p:spTgt spid="54275">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54275">
                                            <p:txEl>
                                              <p:pRg st="2" end="2"/>
                                            </p:txEl>
                                          </p:spTgt>
                                        </p:tgtEl>
                                        <p:attrNameLst>
                                          <p:attrName>style.visibility</p:attrName>
                                        </p:attrNameLst>
                                      </p:cBhvr>
                                      <p:to>
                                        <p:strVal val="visible"/>
                                      </p:to>
                                    </p:set>
                                    <p:anim to="" calcmode="lin" valueType="num">
                                      <p:cBhvr>
                                        <p:cTn id="17" dur="1" fill="hold"/>
                                        <p:tgtEl>
                                          <p:spTgt spid="54275">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54275">
                                            <p:txEl>
                                              <p:pRg st="3" end="3"/>
                                            </p:txEl>
                                          </p:spTgt>
                                        </p:tgtEl>
                                        <p:attrNameLst>
                                          <p:attrName>style.visibility</p:attrName>
                                        </p:attrNameLst>
                                      </p:cBhvr>
                                      <p:to>
                                        <p:strVal val="visible"/>
                                      </p:to>
                                    </p:set>
                                    <p:anim to="" calcmode="lin" valueType="num">
                                      <p:cBhvr>
                                        <p:cTn id="22" dur="1" fill="hold"/>
                                        <p:tgtEl>
                                          <p:spTgt spid="54275">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54275">
                                            <p:txEl>
                                              <p:pRg st="4" end="4"/>
                                            </p:txEl>
                                          </p:spTgt>
                                        </p:tgtEl>
                                        <p:attrNameLst>
                                          <p:attrName>style.visibility</p:attrName>
                                        </p:attrNameLst>
                                      </p:cBhvr>
                                      <p:to>
                                        <p:strVal val="visible"/>
                                      </p:to>
                                    </p:set>
                                    <p:anim to="" calcmode="lin" valueType="num">
                                      <p:cBhvr>
                                        <p:cTn id="27" dur="1" fill="hold"/>
                                        <p:tgtEl>
                                          <p:spTgt spid="54275">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54275">
                                            <p:txEl>
                                              <p:pRg st="5" end="5"/>
                                            </p:txEl>
                                          </p:spTgt>
                                        </p:tgtEl>
                                        <p:attrNameLst>
                                          <p:attrName>style.visibility</p:attrName>
                                        </p:attrNameLst>
                                      </p:cBhvr>
                                      <p:to>
                                        <p:strVal val="visible"/>
                                      </p:to>
                                    </p:set>
                                    <p:anim to="" calcmode="lin" valueType="num">
                                      <p:cBhvr>
                                        <p:cTn id="32" dur="1" fill="hold"/>
                                        <p:tgtEl>
                                          <p:spTgt spid="54275">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54275">
                                            <p:txEl>
                                              <p:pRg st="6" end="6"/>
                                            </p:txEl>
                                          </p:spTgt>
                                        </p:tgtEl>
                                        <p:attrNameLst>
                                          <p:attrName>style.visibility</p:attrName>
                                        </p:attrNameLst>
                                      </p:cBhvr>
                                      <p:to>
                                        <p:strVal val="visible"/>
                                      </p:to>
                                    </p:set>
                                    <p:anim to="" calcmode="lin" valueType="num">
                                      <p:cBhvr>
                                        <p:cTn id="37" dur="1" fill="hold"/>
                                        <p:tgtEl>
                                          <p:spTgt spid="54275">
                                            <p:txEl>
                                              <p:pRg st="6" end="6"/>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nodeType="clickEffect">
                                  <p:stCondLst>
                                    <p:cond delay="0"/>
                                  </p:stCondLst>
                                  <p:childTnLst>
                                    <p:set>
                                      <p:cBhvr>
                                        <p:cTn id="41" dur="1" fill="hold">
                                          <p:stCondLst>
                                            <p:cond delay="0"/>
                                          </p:stCondLst>
                                        </p:cTn>
                                        <p:tgtEl>
                                          <p:spTgt spid="54275">
                                            <p:txEl>
                                              <p:pRg st="7" end="7"/>
                                            </p:txEl>
                                          </p:spTgt>
                                        </p:tgtEl>
                                        <p:attrNameLst>
                                          <p:attrName>style.visibility</p:attrName>
                                        </p:attrNameLst>
                                      </p:cBhvr>
                                      <p:to>
                                        <p:strVal val="visible"/>
                                      </p:to>
                                    </p:set>
                                    <p:anim to="" calcmode="lin" valueType="num">
                                      <p:cBhvr>
                                        <p:cTn id="42" dur="1" fill="hold"/>
                                        <p:tgtEl>
                                          <p:spTgt spid="54275">
                                            <p:txEl>
                                              <p:pRg st="7" end="7"/>
                                            </p:txEl>
                                          </p:spTgt>
                                        </p:tgtEl>
                                        <p:attrNameLst>
                                          <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4" presetClass="entr" presetSubtype="0" fill="hold" nodeType="clickEffect">
                                  <p:stCondLst>
                                    <p:cond delay="0"/>
                                  </p:stCondLst>
                                  <p:childTnLst>
                                    <p:set>
                                      <p:cBhvr>
                                        <p:cTn id="46" dur="1" fill="hold">
                                          <p:stCondLst>
                                            <p:cond delay="0"/>
                                          </p:stCondLst>
                                        </p:cTn>
                                        <p:tgtEl>
                                          <p:spTgt spid="54275">
                                            <p:txEl>
                                              <p:pRg st="8" end="8"/>
                                            </p:txEl>
                                          </p:spTgt>
                                        </p:tgtEl>
                                        <p:attrNameLst>
                                          <p:attrName>style.visibility</p:attrName>
                                        </p:attrNameLst>
                                      </p:cBhvr>
                                      <p:to>
                                        <p:strVal val="visible"/>
                                      </p:to>
                                    </p:set>
                                    <p:anim to="" calcmode="lin" valueType="num">
                                      <p:cBhvr>
                                        <p:cTn id="47" dur="1" fill="hold"/>
                                        <p:tgtEl>
                                          <p:spTgt spid="54275">
                                            <p:txEl>
                                              <p:pRg st="8" end="8"/>
                                            </p:txEl>
                                          </p:spTgt>
                                        </p:tgtEl>
                                        <p:attrNameLst>
                                          <p:attrName/>
                                        </p:attrNameLst>
                                      </p:cBhvr>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4" presetClass="entr" presetSubtype="0" fill="hold" nodeType="clickEffect">
                                  <p:stCondLst>
                                    <p:cond delay="0"/>
                                  </p:stCondLst>
                                  <p:childTnLst>
                                    <p:set>
                                      <p:cBhvr>
                                        <p:cTn id="51" dur="1" fill="hold">
                                          <p:stCondLst>
                                            <p:cond delay="0"/>
                                          </p:stCondLst>
                                        </p:cTn>
                                        <p:tgtEl>
                                          <p:spTgt spid="54275">
                                            <p:txEl>
                                              <p:pRg st="9" end="9"/>
                                            </p:txEl>
                                          </p:spTgt>
                                        </p:tgtEl>
                                        <p:attrNameLst>
                                          <p:attrName>style.visibility</p:attrName>
                                        </p:attrNameLst>
                                      </p:cBhvr>
                                      <p:to>
                                        <p:strVal val="visible"/>
                                      </p:to>
                                    </p:set>
                                    <p:anim to="" calcmode="lin" valueType="num">
                                      <p:cBhvr>
                                        <p:cTn id="52" dur="1" fill="hold"/>
                                        <p:tgtEl>
                                          <p:spTgt spid="54275">
                                            <p:txEl>
                                              <p:pRg st="9" end="9"/>
                                            </p:txEl>
                                          </p:spTgt>
                                        </p:tgtEl>
                                        <p:attrNameLst>
                                          <p:attrName/>
                                        </p:attrNameLst>
                                      </p:cBhvr>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53" presetClass="entr" presetSubtype="0" fill="hold" nodeType="clickEffect">
                                  <p:stCondLst>
                                    <p:cond delay="0"/>
                                  </p:stCondLst>
                                  <p:childTnLst>
                                    <p:set>
                                      <p:cBhvr>
                                        <p:cTn id="56" dur="1" fill="hold">
                                          <p:stCondLst>
                                            <p:cond delay="0"/>
                                          </p:stCondLst>
                                        </p:cTn>
                                        <p:tgtEl>
                                          <p:spTgt spid="7">
                                            <p:txEl>
                                              <p:pRg st="0" end="0"/>
                                            </p:txEl>
                                          </p:spTgt>
                                        </p:tgtEl>
                                        <p:attrNameLst>
                                          <p:attrName>style.visibility</p:attrName>
                                        </p:attrNameLst>
                                      </p:cBhvr>
                                      <p:to>
                                        <p:strVal val="visible"/>
                                      </p:to>
                                    </p:set>
                                    <p:anim calcmode="lin" valueType="num">
                                      <p:cBhvr>
                                        <p:cTn id="57" dur="2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58" dur="2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59" dur="2000"/>
                                        <p:tgtEl>
                                          <p:spTgt spid="7">
                                            <p:txEl>
                                              <p:pRg st="0" end="0"/>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4" presetClass="entr" presetSubtype="0" fill="hold" nodeType="clickEffect">
                                  <p:stCondLst>
                                    <p:cond delay="0"/>
                                  </p:stCondLst>
                                  <p:childTnLst>
                                    <p:set>
                                      <p:cBhvr>
                                        <p:cTn id="63" dur="1" fill="hold">
                                          <p:stCondLst>
                                            <p:cond delay="0"/>
                                          </p:stCondLst>
                                        </p:cTn>
                                        <p:tgtEl>
                                          <p:spTgt spid="7">
                                            <p:txEl>
                                              <p:pRg st="1" end="1"/>
                                            </p:txEl>
                                          </p:spTgt>
                                        </p:tgtEl>
                                        <p:attrNameLst>
                                          <p:attrName>style.visibility</p:attrName>
                                        </p:attrNameLst>
                                      </p:cBhvr>
                                      <p:to>
                                        <p:strVal val="visible"/>
                                      </p:to>
                                    </p:set>
                                    <p:anim to="" calcmode="lin" valueType="num">
                                      <p:cBhvr>
                                        <p:cTn id="64" dur="1" fill="hold"/>
                                        <p:tgtEl>
                                          <p:spTgt spid="7">
                                            <p:txEl>
                                              <p:pRg st="1" end="1"/>
                                            </p:txEl>
                                          </p:spTgt>
                                        </p:tgtEl>
                                        <p:attrNameLst>
                                          <p:attrName/>
                                        </p:attrNameLst>
                                      </p:cBhvr>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4" presetClass="entr" presetSubtype="0" fill="hold" nodeType="clickEffect">
                                  <p:stCondLst>
                                    <p:cond delay="0"/>
                                  </p:stCondLst>
                                  <p:childTnLst>
                                    <p:set>
                                      <p:cBhvr>
                                        <p:cTn id="68" dur="1" fill="hold">
                                          <p:stCondLst>
                                            <p:cond delay="0"/>
                                          </p:stCondLst>
                                        </p:cTn>
                                        <p:tgtEl>
                                          <p:spTgt spid="7">
                                            <p:txEl>
                                              <p:pRg st="2" end="2"/>
                                            </p:txEl>
                                          </p:spTgt>
                                        </p:tgtEl>
                                        <p:attrNameLst>
                                          <p:attrName>style.visibility</p:attrName>
                                        </p:attrNameLst>
                                      </p:cBhvr>
                                      <p:to>
                                        <p:strVal val="visible"/>
                                      </p:to>
                                    </p:set>
                                    <p:anim to="" calcmode="lin" valueType="num">
                                      <p:cBhvr>
                                        <p:cTn id="69" dur="1" fill="hold"/>
                                        <p:tgtEl>
                                          <p:spTgt spid="7">
                                            <p:txEl>
                                              <p:pRg st="2" end="2"/>
                                            </p:txEl>
                                          </p:spTgt>
                                        </p:tgtEl>
                                        <p:attrNameLst>
                                          <p:attrName/>
                                        </p:attrNameLst>
                                      </p:cBhvr>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4" presetClass="entr" presetSubtype="0" fill="hold" nodeType="clickEffect">
                                  <p:stCondLst>
                                    <p:cond delay="0"/>
                                  </p:stCondLst>
                                  <p:childTnLst>
                                    <p:set>
                                      <p:cBhvr>
                                        <p:cTn id="73" dur="1" fill="hold">
                                          <p:stCondLst>
                                            <p:cond delay="0"/>
                                          </p:stCondLst>
                                        </p:cTn>
                                        <p:tgtEl>
                                          <p:spTgt spid="7">
                                            <p:txEl>
                                              <p:pRg st="3" end="3"/>
                                            </p:txEl>
                                          </p:spTgt>
                                        </p:tgtEl>
                                        <p:attrNameLst>
                                          <p:attrName>style.visibility</p:attrName>
                                        </p:attrNameLst>
                                      </p:cBhvr>
                                      <p:to>
                                        <p:strVal val="visible"/>
                                      </p:to>
                                    </p:set>
                                    <p:anim to="" calcmode="lin" valueType="num">
                                      <p:cBhvr>
                                        <p:cTn id="74" dur="1" fill="hold"/>
                                        <p:tgtEl>
                                          <p:spTgt spid="7">
                                            <p:txEl>
                                              <p:pRg st="3" end="3"/>
                                            </p:txEl>
                                          </p:spTgt>
                                        </p:tgtEl>
                                        <p:attrNameLst>
                                          <p:attrName/>
                                        </p:attrNameLst>
                                      </p:cBhvr>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4" presetClass="entr" presetSubtype="0" fill="hold" nodeType="clickEffect">
                                  <p:stCondLst>
                                    <p:cond delay="0"/>
                                  </p:stCondLst>
                                  <p:childTnLst>
                                    <p:set>
                                      <p:cBhvr>
                                        <p:cTn id="78" dur="1" fill="hold">
                                          <p:stCondLst>
                                            <p:cond delay="0"/>
                                          </p:stCondLst>
                                        </p:cTn>
                                        <p:tgtEl>
                                          <p:spTgt spid="7">
                                            <p:txEl>
                                              <p:pRg st="4" end="4"/>
                                            </p:txEl>
                                          </p:spTgt>
                                        </p:tgtEl>
                                        <p:attrNameLst>
                                          <p:attrName>style.visibility</p:attrName>
                                        </p:attrNameLst>
                                      </p:cBhvr>
                                      <p:to>
                                        <p:strVal val="visible"/>
                                      </p:to>
                                    </p:set>
                                    <p:anim to="" calcmode="lin" valueType="num">
                                      <p:cBhvr>
                                        <p:cTn id="79" dur="1" fill="hold"/>
                                        <p:tgtEl>
                                          <p:spTgt spid="7">
                                            <p:txEl>
                                              <p:pRg st="4" end="4"/>
                                            </p:txEl>
                                          </p:spTgt>
                                        </p:tgtEl>
                                        <p:attrNameLst>
                                          <p:attrName/>
                                        </p:attrNameLst>
                                      </p:cBhvr>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4" presetClass="entr" presetSubtype="0" fill="hold" nodeType="clickEffect">
                                  <p:stCondLst>
                                    <p:cond delay="0"/>
                                  </p:stCondLst>
                                  <p:childTnLst>
                                    <p:set>
                                      <p:cBhvr>
                                        <p:cTn id="83" dur="1" fill="hold">
                                          <p:stCondLst>
                                            <p:cond delay="0"/>
                                          </p:stCondLst>
                                        </p:cTn>
                                        <p:tgtEl>
                                          <p:spTgt spid="7">
                                            <p:txEl>
                                              <p:pRg st="5" end="5"/>
                                            </p:txEl>
                                          </p:spTgt>
                                        </p:tgtEl>
                                        <p:attrNameLst>
                                          <p:attrName>style.visibility</p:attrName>
                                        </p:attrNameLst>
                                      </p:cBhvr>
                                      <p:to>
                                        <p:strVal val="visible"/>
                                      </p:to>
                                    </p:set>
                                    <p:anim to="" calcmode="lin" valueType="num">
                                      <p:cBhvr>
                                        <p:cTn id="84" dur="1" fill="hold"/>
                                        <p:tgtEl>
                                          <p:spTgt spid="7">
                                            <p:txEl>
                                              <p:pRg st="5" end="5"/>
                                            </p:txEl>
                                          </p:spTgt>
                                        </p:tgtEl>
                                        <p:attrNameLst>
                                          <p:attrName/>
                                        </p:attrNameLst>
                                      </p:cBhvr>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4" presetClass="entr" presetSubtype="0" fill="hold" nodeType="clickEffect">
                                  <p:stCondLst>
                                    <p:cond delay="0"/>
                                  </p:stCondLst>
                                  <p:childTnLst>
                                    <p:set>
                                      <p:cBhvr>
                                        <p:cTn id="88" dur="1" fill="hold">
                                          <p:stCondLst>
                                            <p:cond delay="0"/>
                                          </p:stCondLst>
                                        </p:cTn>
                                        <p:tgtEl>
                                          <p:spTgt spid="7">
                                            <p:txEl>
                                              <p:pRg st="6" end="6"/>
                                            </p:txEl>
                                          </p:spTgt>
                                        </p:tgtEl>
                                        <p:attrNameLst>
                                          <p:attrName>style.visibility</p:attrName>
                                        </p:attrNameLst>
                                      </p:cBhvr>
                                      <p:to>
                                        <p:strVal val="visible"/>
                                      </p:to>
                                    </p:set>
                                    <p:anim to="" calcmode="lin" valueType="num">
                                      <p:cBhvr>
                                        <p:cTn id="89" dur="1" fill="hold"/>
                                        <p:tgtEl>
                                          <p:spTgt spid="7">
                                            <p:txEl>
                                              <p:pRg st="6" end="6"/>
                                            </p:txEl>
                                          </p:spTgt>
                                        </p:tgtEl>
                                        <p:attrNameLst>
                                          <p:attrName/>
                                        </p:attrNameLst>
                                      </p:cBhvr>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24" presetClass="entr" presetSubtype="0" fill="hold" nodeType="clickEffect">
                                  <p:stCondLst>
                                    <p:cond delay="0"/>
                                  </p:stCondLst>
                                  <p:childTnLst>
                                    <p:set>
                                      <p:cBhvr>
                                        <p:cTn id="93" dur="1" fill="hold">
                                          <p:stCondLst>
                                            <p:cond delay="0"/>
                                          </p:stCondLst>
                                        </p:cTn>
                                        <p:tgtEl>
                                          <p:spTgt spid="7">
                                            <p:txEl>
                                              <p:pRg st="8" end="8"/>
                                            </p:txEl>
                                          </p:spTgt>
                                        </p:tgtEl>
                                        <p:attrNameLst>
                                          <p:attrName>style.visibility</p:attrName>
                                        </p:attrNameLst>
                                      </p:cBhvr>
                                      <p:to>
                                        <p:strVal val="visible"/>
                                      </p:to>
                                    </p:set>
                                    <p:anim to="" calcmode="lin" valueType="num">
                                      <p:cBhvr>
                                        <p:cTn id="94" dur="1" fill="hold"/>
                                        <p:tgtEl>
                                          <p:spTgt spid="7">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5"/>
          <p:cNvSpPr>
            <a:spLocks noGrp="1"/>
          </p:cNvSpPr>
          <p:nvPr>
            <p:ph type="title"/>
          </p:nvPr>
        </p:nvSpPr>
        <p:spPr>
          <a:xfrm>
            <a:off x="609600" y="2514600"/>
            <a:ext cx="8077200" cy="1143000"/>
          </a:xfrm>
        </p:spPr>
        <p:txBody>
          <a:bodyPr/>
          <a:lstStyle/>
          <a:p>
            <a:r>
              <a:rPr lang="en-US" altLang="en-US" b="0" smtClean="0">
                <a:solidFill>
                  <a:srgbClr val="0000CC"/>
                </a:solidFill>
                <a:latin typeface="Century Gothic" panose="020B0502020202020204" pitchFamily="34" charset="0"/>
              </a:rPr>
              <a:t>List some of the leadership characteristics? are these a result of nature or nurture? </a:t>
            </a:r>
            <a:r>
              <a:rPr lang="en-US" altLang="en-US" sz="2800" b="0" smtClean="0">
                <a:solidFill>
                  <a:srgbClr val="0000CC"/>
                </a:solidFill>
                <a:latin typeface="Century Gothic" panose="020B0502020202020204" pitchFamily="34" charset="0"/>
              </a:rPr>
              <a:t>Discuss</a:t>
            </a:r>
            <a:r>
              <a:rPr lang="en-US" altLang="en-US" b="0" smtClean="0">
                <a:solidFill>
                  <a:srgbClr val="0000CC"/>
                </a:solidFill>
                <a:latin typeface="Century Gothic" panose="020B0502020202020204" pitchFamily="34" charset="0"/>
              </a:rPr>
              <a:t/>
            </a:r>
            <a:br>
              <a:rPr lang="en-US" altLang="en-US" b="0" smtClean="0">
                <a:solidFill>
                  <a:srgbClr val="0000CC"/>
                </a:solidFill>
                <a:latin typeface="Century Gothic" panose="020B0502020202020204" pitchFamily="34" charset="0"/>
              </a:rPr>
            </a:br>
            <a:endParaRPr lang="en-US" altLang="en-US" smtClean="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09600" y="381000"/>
            <a:ext cx="8077200" cy="609600"/>
          </a:xfrm>
        </p:spPr>
        <p:txBody>
          <a:bodyPr/>
          <a:lstStyle/>
          <a:p>
            <a:r>
              <a:rPr lang="en-US" altLang="en-US" sz="3200" smtClean="0">
                <a:solidFill>
                  <a:srgbClr val="FF0066"/>
                </a:solidFill>
                <a:hlinkClick r:id="rId2" action="ppaction://hlinkpres?slideindex=1&amp;slidetitle="/>
              </a:rPr>
              <a:t>POWER AND LEADERSHIP INFLUENCE</a:t>
            </a:r>
            <a:endParaRPr lang="en-US" altLang="en-US" smtClean="0">
              <a:solidFill>
                <a:srgbClr val="FF0066"/>
              </a:solidFill>
            </a:endParaRPr>
          </a:p>
        </p:txBody>
      </p:sp>
      <p:graphicFrame>
        <p:nvGraphicFramePr>
          <p:cNvPr id="4" name="Content Placeholder 3"/>
          <p:cNvGraphicFramePr>
            <a:graphicFrameLocks noGrp="1"/>
          </p:cNvGraphicFramePr>
          <p:nvPr>
            <p:ph idx="1"/>
          </p:nvPr>
        </p:nvGraphicFramePr>
        <p:xfrm>
          <a:off x="457200" y="914400"/>
          <a:ext cx="8686800" cy="5211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381000"/>
            <a:ext cx="8534400" cy="685800"/>
          </a:xfrm>
        </p:spPr>
        <p:txBody>
          <a:bodyPr/>
          <a:lstStyle/>
          <a:p>
            <a:pPr algn="l" eaLnBrk="1" hangingPunct="1"/>
            <a:r>
              <a:rPr lang="en-US" altLang="en-US" sz="2400" smtClean="0">
                <a:solidFill>
                  <a:srgbClr val="FF0066"/>
                </a:solidFill>
                <a:latin typeface="Copperplate Gothic Bold" panose="020E0705020206020404" pitchFamily="34" charset="0"/>
              </a:rPr>
              <a:t>Facilitator:</a:t>
            </a:r>
            <a:r>
              <a:rPr lang="en-US" altLang="en-US" sz="2400" smtClean="0">
                <a:solidFill>
                  <a:srgbClr val="0000CC"/>
                </a:solidFill>
                <a:latin typeface="Copperplate Gothic Bold" panose="020E0705020206020404" pitchFamily="34" charset="0"/>
              </a:rPr>
              <a:t/>
            </a:r>
            <a:br>
              <a:rPr lang="en-US" altLang="en-US" sz="2400" smtClean="0">
                <a:solidFill>
                  <a:srgbClr val="0000CC"/>
                </a:solidFill>
                <a:latin typeface="Copperplate Gothic Bold" panose="020E0705020206020404" pitchFamily="34" charset="0"/>
              </a:rPr>
            </a:br>
            <a:r>
              <a:rPr lang="en-US" altLang="en-US" sz="2400" smtClean="0">
                <a:solidFill>
                  <a:srgbClr val="0000CC"/>
                </a:solidFill>
                <a:latin typeface="Copperplate Gothic Bold" panose="020E0705020206020404" pitchFamily="34" charset="0"/>
              </a:rPr>
              <a:t>       </a:t>
            </a:r>
            <a:r>
              <a:rPr lang="en-US" altLang="en-US" sz="2400" smtClean="0">
                <a:solidFill>
                  <a:srgbClr val="0000CC"/>
                </a:solidFill>
                <a:latin typeface="Copperplate Gothic Bold" panose="020E0705020206020404" pitchFamily="34" charset="0"/>
                <a:hlinkClick r:id="rId3" action="ppaction://hlinkfile"/>
              </a:rPr>
              <a:t>ABERA DEMSIS</a:t>
            </a:r>
            <a:r>
              <a:rPr lang="en-US" altLang="en-US" sz="1800" smtClean="0">
                <a:solidFill>
                  <a:srgbClr val="0000CC"/>
                </a:solidFill>
                <a:latin typeface="Copperplate Gothic Bold" panose="020E0705020206020404" pitchFamily="34" charset="0"/>
              </a:rPr>
              <a:t>(</a:t>
            </a:r>
            <a:r>
              <a:rPr lang="en-US" altLang="en-US" sz="2400" smtClean="0">
                <a:solidFill>
                  <a:srgbClr val="FF0066"/>
                </a:solidFill>
                <a:latin typeface="Copperplate Gothic Bold" panose="020E0705020206020404" pitchFamily="34" charset="0"/>
              </a:rPr>
              <a:t>PhD</a:t>
            </a:r>
            <a:r>
              <a:rPr lang="en-US" altLang="en-US" sz="1800" smtClean="0">
                <a:solidFill>
                  <a:srgbClr val="0000CC"/>
                </a:solidFill>
                <a:latin typeface="Copperplate Gothic Bold" panose="020E0705020206020404" pitchFamily="34" charset="0"/>
              </a:rPr>
              <a:t>)</a:t>
            </a:r>
          </a:p>
        </p:txBody>
      </p:sp>
      <p:sp>
        <p:nvSpPr>
          <p:cNvPr id="11" name="Content Placeholder 10"/>
          <p:cNvSpPr>
            <a:spLocks noGrp="1"/>
          </p:cNvSpPr>
          <p:nvPr>
            <p:ph sz="quarter" idx="4"/>
          </p:nvPr>
        </p:nvSpPr>
        <p:spPr>
          <a:xfrm>
            <a:off x="5791200" y="1066800"/>
            <a:ext cx="3276600" cy="5715000"/>
          </a:xfrm>
          <a:ln>
            <a:solidFill>
              <a:schemeClr val="accent1"/>
            </a:solidFill>
          </a:ln>
        </p:spPr>
        <p:txBody>
          <a:bodyPr/>
          <a:lstStyle/>
          <a:p>
            <a:pPr>
              <a:defRPr/>
            </a:pPr>
            <a:r>
              <a:rPr lang="en-US" sz="2800" dirty="0" smtClean="0">
                <a:solidFill>
                  <a:srgbClr val="00B0F0"/>
                </a:solidFill>
                <a:latin typeface="Castellar" pitchFamily="18" charset="0"/>
              </a:rPr>
              <a:t>BA</a:t>
            </a:r>
            <a:r>
              <a:rPr lang="en-US" sz="2800" dirty="0" smtClean="0"/>
              <a:t> </a:t>
            </a:r>
            <a:r>
              <a:rPr lang="en-US" sz="1800" dirty="0" smtClean="0"/>
              <a:t>in </a:t>
            </a:r>
            <a:r>
              <a:rPr lang="en-US" sz="2000" dirty="0" err="1" smtClean="0">
                <a:latin typeface="Copperplate Gothic Bold" pitchFamily="34" charset="0"/>
              </a:rPr>
              <a:t>MTPA</a:t>
            </a:r>
            <a:r>
              <a:rPr lang="en-US" sz="2000" dirty="0" smtClean="0"/>
              <a:t> </a:t>
            </a:r>
            <a:r>
              <a:rPr lang="en-US" sz="1800" dirty="0" smtClean="0"/>
              <a:t>Business   Management </a:t>
            </a:r>
            <a:r>
              <a:rPr lang="en-US" sz="2000" dirty="0" smtClean="0"/>
              <a:t>-</a:t>
            </a:r>
            <a:r>
              <a:rPr lang="en-US" sz="2000" dirty="0" smtClean="0">
                <a:solidFill>
                  <a:srgbClr val="00B0F0"/>
                </a:solidFill>
                <a:latin typeface="Castellar" pitchFamily="18" charset="0"/>
              </a:rPr>
              <a:t>AAU</a:t>
            </a:r>
          </a:p>
          <a:p>
            <a:pPr>
              <a:defRPr/>
            </a:pPr>
            <a:r>
              <a:rPr lang="en-US" sz="2800" dirty="0" smtClean="0">
                <a:solidFill>
                  <a:srgbClr val="00B0F0"/>
                </a:solidFill>
                <a:latin typeface="Castellar" pitchFamily="18" charset="0"/>
              </a:rPr>
              <a:t>MBA</a:t>
            </a:r>
            <a:r>
              <a:rPr lang="en-US" sz="2000" dirty="0" smtClean="0"/>
              <a:t> – Business Administration-</a:t>
            </a:r>
            <a:r>
              <a:rPr lang="en-US" sz="2000" dirty="0" smtClean="0">
                <a:solidFill>
                  <a:srgbClr val="00B0F0"/>
                </a:solidFill>
                <a:latin typeface="Castellar" pitchFamily="18" charset="0"/>
              </a:rPr>
              <a:t>AAU</a:t>
            </a:r>
          </a:p>
          <a:p>
            <a:pPr>
              <a:defRPr/>
            </a:pPr>
            <a:r>
              <a:rPr lang="en-US" sz="2800" dirty="0" smtClean="0">
                <a:solidFill>
                  <a:srgbClr val="00B0F0"/>
                </a:solidFill>
                <a:latin typeface="Castellar" pitchFamily="18" charset="0"/>
              </a:rPr>
              <a:t>DBL- </a:t>
            </a:r>
            <a:r>
              <a:rPr lang="en-US" sz="2000" dirty="0" smtClean="0"/>
              <a:t>Doctor of Business Leadership: </a:t>
            </a:r>
            <a:r>
              <a:rPr lang="en-US" sz="2000" dirty="0" err="1" smtClean="0">
                <a:solidFill>
                  <a:srgbClr val="00B0F0"/>
                </a:solidFill>
                <a:latin typeface="Castellar" pitchFamily="18" charset="0"/>
              </a:rPr>
              <a:t>SAU</a:t>
            </a:r>
            <a:endParaRPr lang="en-US" sz="2000" dirty="0" smtClean="0">
              <a:solidFill>
                <a:srgbClr val="00B0F0"/>
              </a:solidFill>
              <a:latin typeface="Castellar" pitchFamily="18" charset="0"/>
            </a:endParaRPr>
          </a:p>
          <a:p>
            <a:pPr>
              <a:defRPr/>
            </a:pPr>
            <a:r>
              <a:rPr lang="en-US" sz="2000" dirty="0" smtClean="0">
                <a:solidFill>
                  <a:srgbClr val="00B0F0"/>
                </a:solidFill>
                <a:latin typeface="Castellar" pitchFamily="18" charset="0"/>
              </a:rPr>
              <a:t>Instructor</a:t>
            </a:r>
            <a:r>
              <a:rPr lang="en-US" sz="1600" dirty="0" smtClean="0"/>
              <a:t>  -</a:t>
            </a:r>
            <a:r>
              <a:rPr lang="en-US" sz="2000" dirty="0" smtClean="0"/>
              <a:t>@    AAU &amp; </a:t>
            </a:r>
            <a:r>
              <a:rPr lang="en-US" sz="2000" dirty="0" err="1" smtClean="0"/>
              <a:t>AkU</a:t>
            </a:r>
            <a:r>
              <a:rPr lang="en-US" sz="2000" dirty="0" smtClean="0"/>
              <a:t>….</a:t>
            </a:r>
          </a:p>
          <a:p>
            <a:pPr>
              <a:defRPr/>
            </a:pPr>
            <a:r>
              <a:rPr lang="en-US" sz="2000" dirty="0" smtClean="0">
                <a:latin typeface="Copperplate Gothic Light" pitchFamily="34" charset="0"/>
              </a:rPr>
              <a:t>Associate consultant and Trainer @</a:t>
            </a:r>
            <a:r>
              <a:rPr lang="en-US" sz="1800" dirty="0" smtClean="0">
                <a:solidFill>
                  <a:srgbClr val="00B0F0"/>
                </a:solidFill>
                <a:latin typeface="Copperplate Gothic Light" pitchFamily="34" charset="0"/>
              </a:rPr>
              <a:t>EMI &amp; </a:t>
            </a:r>
            <a:r>
              <a:rPr lang="en-US" sz="1800" dirty="0" err="1" smtClean="0">
                <a:solidFill>
                  <a:srgbClr val="00B0F0"/>
                </a:solidFill>
                <a:latin typeface="Copperplate Gothic Light" pitchFamily="34" charset="0"/>
              </a:rPr>
              <a:t>aaccsa</a:t>
            </a:r>
            <a:r>
              <a:rPr lang="en-US" sz="1800" dirty="0" smtClean="0">
                <a:solidFill>
                  <a:srgbClr val="00B0F0"/>
                </a:solidFill>
                <a:latin typeface="Copperplate Gothic Light" pitchFamily="34" charset="0"/>
              </a:rPr>
              <a:t>, </a:t>
            </a:r>
            <a:r>
              <a:rPr lang="en-US" sz="1800" dirty="0" err="1" smtClean="0">
                <a:solidFill>
                  <a:srgbClr val="00B0F0"/>
                </a:solidFill>
                <a:latin typeface="Copperplate Gothic Light" pitchFamily="34" charset="0"/>
              </a:rPr>
              <a:t>Ati</a:t>
            </a:r>
            <a:r>
              <a:rPr lang="en-US" sz="1800" dirty="0" smtClean="0">
                <a:solidFill>
                  <a:srgbClr val="00B0F0"/>
                </a:solidFill>
                <a:latin typeface="Copperplate Gothic Light" pitchFamily="34" charset="0"/>
              </a:rPr>
              <a:t>, </a:t>
            </a:r>
          </a:p>
          <a:p>
            <a:pPr>
              <a:defRPr/>
            </a:pPr>
            <a:r>
              <a:rPr lang="en-US" sz="1800" dirty="0" err="1" smtClean="0">
                <a:solidFill>
                  <a:srgbClr val="FF0066"/>
                </a:solidFill>
                <a:effectLst>
                  <a:outerShdw blurRad="38100" dist="38100" dir="2700000" algn="tl">
                    <a:srgbClr val="000000">
                      <a:alpha val="43137"/>
                    </a:srgbClr>
                  </a:outerShdw>
                </a:effectLst>
                <a:latin typeface="Copperplate Gothic Light" pitchFamily="34" charset="0"/>
              </a:rPr>
              <a:t>NHRD</a:t>
            </a:r>
            <a:r>
              <a:rPr lang="en-US" sz="1800" dirty="0" smtClean="0">
                <a:solidFill>
                  <a:srgbClr val="FF0066"/>
                </a:solidFill>
                <a:effectLst>
                  <a:outerShdw blurRad="38100" dist="38100" dir="2700000" algn="tl">
                    <a:srgbClr val="000000">
                      <a:alpha val="43137"/>
                    </a:srgbClr>
                  </a:outerShdw>
                </a:effectLst>
                <a:latin typeface="Copperplate Gothic Light" pitchFamily="34" charset="0"/>
              </a:rPr>
              <a:t> Policy &amp; strategy </a:t>
            </a:r>
            <a:r>
              <a:rPr lang="en-US" sz="1800" dirty="0" err="1" smtClean="0">
                <a:solidFill>
                  <a:srgbClr val="FF0066"/>
                </a:solidFill>
                <a:effectLst>
                  <a:outerShdw blurRad="38100" dist="38100" dir="2700000" algn="tl">
                    <a:srgbClr val="000000">
                      <a:alpha val="43137"/>
                    </a:srgbClr>
                  </a:outerShdw>
                </a:effectLst>
                <a:latin typeface="Copperplate Gothic Light" pitchFamily="34" charset="0"/>
              </a:rPr>
              <a:t>dev’t</a:t>
            </a:r>
            <a:r>
              <a:rPr lang="en-US" sz="1800" dirty="0" smtClean="0">
                <a:solidFill>
                  <a:srgbClr val="FF0066"/>
                </a:solidFill>
                <a:effectLst>
                  <a:outerShdw blurRad="38100" dist="38100" dir="2700000" algn="tl">
                    <a:srgbClr val="000000">
                      <a:alpha val="43137"/>
                    </a:srgbClr>
                  </a:outerShdw>
                </a:effectLst>
                <a:latin typeface="Copperplate Gothic Light" pitchFamily="34" charset="0"/>
              </a:rPr>
              <a:t> team</a:t>
            </a:r>
            <a:endParaRPr lang="en-US" sz="2800" dirty="0" smtClean="0">
              <a:solidFill>
                <a:srgbClr val="FF0066"/>
              </a:solidFill>
              <a:effectLst>
                <a:outerShdw blurRad="38100" dist="38100" dir="2700000" algn="tl">
                  <a:srgbClr val="000000">
                    <a:alpha val="43137"/>
                  </a:srgbClr>
                </a:outerShdw>
              </a:effectLst>
              <a:latin typeface="Copperplate Gothic Light" pitchFamily="34" charset="0"/>
            </a:endParaRPr>
          </a:p>
        </p:txBody>
      </p:sp>
      <p:pic>
        <p:nvPicPr>
          <p:cNvPr id="18436" name="Picture 6" descr="IMG_20150803_185208.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371600"/>
            <a:ext cx="4267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Content Placeholder 5" descr="Opportunitie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 y="1066800"/>
            <a:ext cx="5943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www.genedelibero.com/wp-content/uploads/2009/10/leadership_compass-300x27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0"/>
            <a:ext cx="1676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box(in)">
                                      <p:cBhvr>
                                        <p:cTn id="7" dur="500"/>
                                        <p:tgtEl>
                                          <p:spTgt spid="11">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ox(in)">
                                      <p:cBhvr>
                                        <p:cTn id="12" dur="500"/>
                                        <p:tgtEl>
                                          <p:spTgt spid="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box(in)">
                                      <p:cBhvr>
                                        <p:cTn id="17" dur="500"/>
                                        <p:tgtEl>
                                          <p:spTgt spid="1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box(in)">
                                      <p:cBhvr>
                                        <p:cTn id="22" dur="500"/>
                                        <p:tgtEl>
                                          <p:spTgt spid="1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box(in)">
                                      <p:cBhvr>
                                        <p:cTn id="27" dur="500"/>
                                        <p:tgtEl>
                                          <p:spTgt spid="1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box(in)">
                                      <p:cBhvr>
                                        <p:cTn id="32" dur="500"/>
                                        <p:tgtEl>
                                          <p:spTgt spid="1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Effect transition="in" filter="box(in)">
                                      <p:cBhvr>
                                        <p:cTn id="37" dur="500"/>
                                        <p:tgtEl>
                                          <p:spTgt spid="11">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smtClean="0"/>
              <a:t>Oral Discussion </a:t>
            </a:r>
          </a:p>
        </p:txBody>
      </p:sp>
      <p:sp>
        <p:nvSpPr>
          <p:cNvPr id="56323" name="Content Placeholder 2"/>
          <p:cNvSpPr>
            <a:spLocks noGrp="1"/>
          </p:cNvSpPr>
          <p:nvPr>
            <p:ph idx="1"/>
          </p:nvPr>
        </p:nvSpPr>
        <p:spPr>
          <a:xfrm>
            <a:off x="228600" y="1295400"/>
            <a:ext cx="6400800" cy="5181600"/>
          </a:xfrm>
        </p:spPr>
        <p:txBody>
          <a:bodyPr/>
          <a:lstStyle/>
          <a:p>
            <a:r>
              <a:rPr lang="en-US" altLang="en-US" smtClean="0">
                <a:solidFill>
                  <a:srgbClr val="3333FF"/>
                </a:solidFill>
              </a:rPr>
              <a:t>Which type of source of power is frequently in use in your context  ? </a:t>
            </a:r>
          </a:p>
          <a:p>
            <a:pPr>
              <a:buFont typeface="Wingdings" panose="05000000000000000000" pitchFamily="2" charset="2"/>
              <a:buNone/>
            </a:pPr>
            <a:r>
              <a:rPr lang="en-US" altLang="en-US" smtClean="0">
                <a:solidFill>
                  <a:srgbClr val="3333FF"/>
                </a:solidFill>
              </a:rPr>
              <a:t>                                       Why ? </a:t>
            </a:r>
          </a:p>
          <a:p>
            <a:r>
              <a:rPr lang="en-US" altLang="en-US" smtClean="0">
                <a:solidFill>
                  <a:srgbClr val="3333FF"/>
                </a:solidFill>
              </a:rPr>
              <a:t> According to your understanding and belief which types of power is the most powerful weapon for the leader ?   </a:t>
            </a:r>
          </a:p>
        </p:txBody>
      </p:sp>
      <p:pic>
        <p:nvPicPr>
          <p:cNvPr id="4" name="Picture 10" descr="j007862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990600"/>
            <a:ext cx="2743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0" y="6172200"/>
          <a:ext cx="9144000" cy="496888"/>
        </p:xfrm>
        <a:graphic>
          <a:graphicData uri="http://schemas.openxmlformats.org/drawingml/2006/table">
            <a:tbl>
              <a:tblPr firstRow="1" bandRow="1">
                <a:tableStyleId>{5C22544A-7EE6-4342-B048-85BDC9FD1C3A}</a:tableStyleId>
              </a:tblPr>
              <a:tblGrid>
                <a:gridCol w="1447800"/>
                <a:gridCol w="4191000"/>
                <a:gridCol w="3505200"/>
              </a:tblGrid>
              <a:tr h="496888">
                <a:tc>
                  <a:txBody>
                    <a:bodyPr/>
                    <a:lstStyle/>
                    <a:p>
                      <a:pPr algn="ctr" fontAlgn="b"/>
                      <a:r>
                        <a:rPr lang="en-US" sz="2800" u="none" strike="noStrike" dirty="0"/>
                        <a:t>Power</a:t>
                      </a:r>
                      <a:endParaRPr lang="en-US" sz="2800" b="0" i="0" u="none" strike="noStrike" dirty="0">
                        <a:solidFill>
                          <a:srgbClr val="000000"/>
                        </a:solidFill>
                        <a:latin typeface="Aharoni" pitchFamily="2" charset="-79"/>
                        <a:cs typeface="Aharoni" pitchFamily="2" charset="-79"/>
                      </a:endParaRPr>
                    </a:p>
                  </a:txBody>
                  <a:tcPr marL="9525" marR="9525" marT="9519" marB="0" anchor="b"/>
                </a:tc>
                <a:tc>
                  <a:txBody>
                    <a:bodyPr/>
                    <a:lstStyle/>
                    <a:p>
                      <a:pPr algn="ctr" fontAlgn="b"/>
                      <a:r>
                        <a:rPr lang="en-US" sz="3200" u="none" strike="noStrike" dirty="0"/>
                        <a:t>Personal charisma</a:t>
                      </a:r>
                      <a:endParaRPr lang="en-US" sz="3200" b="0" i="0" u="none" strike="noStrike" dirty="0">
                        <a:solidFill>
                          <a:srgbClr val="000000"/>
                        </a:solidFill>
                        <a:latin typeface="Aharoni" pitchFamily="2" charset="-79"/>
                        <a:cs typeface="Aharoni" pitchFamily="2" charset="-79"/>
                      </a:endParaRPr>
                    </a:p>
                  </a:txBody>
                  <a:tcPr marL="9525" marR="9525" marT="9519" marB="0" anchor="b"/>
                </a:tc>
                <a:tc>
                  <a:txBody>
                    <a:bodyPr/>
                    <a:lstStyle/>
                    <a:p>
                      <a:pPr algn="ctr" fontAlgn="b"/>
                      <a:r>
                        <a:rPr lang="en-US" sz="3200" u="none" strike="noStrike" dirty="0"/>
                        <a:t>Formal authority</a:t>
                      </a:r>
                      <a:endParaRPr lang="en-US" sz="3200" b="0" i="0" u="none" strike="noStrike" dirty="0">
                        <a:solidFill>
                          <a:srgbClr val="000000"/>
                        </a:solidFill>
                        <a:latin typeface="Aharoni" pitchFamily="2" charset="-79"/>
                        <a:cs typeface="Aharoni" pitchFamily="2" charset="-79"/>
                      </a:endParaRPr>
                    </a:p>
                  </a:txBody>
                  <a:tcPr marL="9525" marR="9525" marT="9519" marB="0" anchor="b"/>
                </a:tc>
              </a:tr>
            </a:tbl>
          </a:graphicData>
        </a:graphic>
      </p:graphicFrame>
      <p:sp>
        <p:nvSpPr>
          <p:cNvPr id="6" name="Arc 5"/>
          <p:cNvSpPr/>
          <p:nvPr/>
        </p:nvSpPr>
        <p:spPr>
          <a:xfrm>
            <a:off x="1600200" y="5791200"/>
            <a:ext cx="3810000" cy="1066800"/>
          </a:xfrm>
          <a:prstGeom prst="arc">
            <a:avLst>
              <a:gd name="adj1" fmla="val 5785692"/>
              <a:gd name="adj2" fmla="val 5566505"/>
            </a:avLst>
          </a:prstGeom>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8" name="Straight Arrow Connector 7"/>
          <p:cNvCxnSpPr/>
          <p:nvPr/>
        </p:nvCxnSpPr>
        <p:spPr>
          <a:xfrm rot="5400000">
            <a:off x="4610100" y="2933700"/>
            <a:ext cx="3429000" cy="25908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6323">
                                            <p:txEl>
                                              <p:pRg st="0" end="0"/>
                                            </p:txEl>
                                          </p:spTgt>
                                        </p:tgtEl>
                                        <p:attrNameLst>
                                          <p:attrName>style.visibility</p:attrName>
                                        </p:attrNameLst>
                                      </p:cBhvr>
                                      <p:to>
                                        <p:strVal val="visible"/>
                                      </p:to>
                                    </p:set>
                                    <p:animEffect transition="in" filter="box(in)">
                                      <p:cBhvr>
                                        <p:cTn id="12" dur="500"/>
                                        <p:tgtEl>
                                          <p:spTgt spid="563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6323">
                                            <p:txEl>
                                              <p:pRg st="1" end="1"/>
                                            </p:txEl>
                                          </p:spTgt>
                                        </p:tgtEl>
                                        <p:attrNameLst>
                                          <p:attrName>style.visibility</p:attrName>
                                        </p:attrNameLst>
                                      </p:cBhvr>
                                      <p:to>
                                        <p:strVal val="visible"/>
                                      </p:to>
                                    </p:set>
                                    <p:animEffect transition="in" filter="box(in)">
                                      <p:cBhvr>
                                        <p:cTn id="17" dur="500"/>
                                        <p:tgtEl>
                                          <p:spTgt spid="5632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6323">
                                            <p:txEl>
                                              <p:pRg st="2" end="2"/>
                                            </p:txEl>
                                          </p:spTgt>
                                        </p:tgtEl>
                                        <p:attrNameLst>
                                          <p:attrName>style.visibility</p:attrName>
                                        </p:attrNameLst>
                                      </p:cBhvr>
                                      <p:to>
                                        <p:strVal val="visible"/>
                                      </p:to>
                                    </p:set>
                                    <p:animEffect transition="in" filter="box(in)">
                                      <p:cBhvr>
                                        <p:cTn id="22" dur="500"/>
                                        <p:tgtEl>
                                          <p:spTgt spid="5632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diamond(in)">
                                      <p:cBhvr>
                                        <p:cTn id="33" dur="2000"/>
                                        <p:tgtEl>
                                          <p:spTgt spid="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diamond(in)">
                                      <p:cBhvr>
                                        <p:cTn id="3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Title 1"/>
          <p:cNvSpPr>
            <a:spLocks noGrp="1"/>
          </p:cNvSpPr>
          <p:nvPr>
            <p:ph type="title"/>
          </p:nvPr>
        </p:nvSpPr>
        <p:spPr>
          <a:xfrm>
            <a:off x="304800" y="533400"/>
            <a:ext cx="8305800" cy="1143000"/>
          </a:xfrm>
        </p:spPr>
        <p:txBody>
          <a:bodyPr/>
          <a:lstStyle/>
          <a:p>
            <a:r>
              <a:rPr lang="en-US" altLang="en-US" sz="3600" smtClean="0">
                <a:solidFill>
                  <a:srgbClr val="FF0000"/>
                </a:solidFill>
                <a:latin typeface="Copperplate Gothic Bold" panose="020E0705020206020404" pitchFamily="34" charset="0"/>
                <a:hlinkClick r:id="rId2" action="ppaction://hlinkpres?slideindex=1&amp;slidetitle="/>
              </a:rPr>
              <a:t>Are good leaders Born Or Made?</a:t>
            </a:r>
            <a:endParaRPr lang="en-US" altLang="en-US" sz="3600" smtClean="0">
              <a:solidFill>
                <a:srgbClr val="FF0000"/>
              </a:solidFill>
              <a:latin typeface="Copperplate Gothic Bold" panose="020E0705020206020404" pitchFamily="34" charset="0"/>
            </a:endParaRPr>
          </a:p>
        </p:txBody>
      </p:sp>
      <p:sp>
        <p:nvSpPr>
          <p:cNvPr id="39939" name="Content Placeholder 2"/>
          <p:cNvSpPr>
            <a:spLocks noGrp="1"/>
          </p:cNvSpPr>
          <p:nvPr>
            <p:ph idx="1"/>
          </p:nvPr>
        </p:nvSpPr>
        <p:spPr>
          <a:xfrm>
            <a:off x="228600" y="1752600"/>
            <a:ext cx="8610600" cy="4953000"/>
          </a:xfrm>
          <a:solidFill>
            <a:schemeClr val="bg2"/>
          </a:solidFill>
        </p:spPr>
        <p:txBody>
          <a:bodyPr/>
          <a:lstStyle/>
          <a:p>
            <a:r>
              <a:rPr lang="en-US" altLang="en-US" sz="4000" smtClean="0"/>
              <a:t>Discuss!!!</a:t>
            </a:r>
          </a:p>
          <a:p>
            <a:r>
              <a:rPr lang="en-US" altLang="en-US" sz="4000" smtClean="0"/>
              <a:t>Reflect to the plenary.</a:t>
            </a:r>
          </a:p>
          <a:p>
            <a:r>
              <a:rPr lang="en-US" altLang="en-US" sz="3600" smtClean="0">
                <a:solidFill>
                  <a:srgbClr val="FF0066"/>
                </a:solidFill>
              </a:rPr>
              <a:t>Trait theory of leadership</a:t>
            </a:r>
          </a:p>
          <a:p>
            <a:r>
              <a:rPr lang="en-US" altLang="en-US" sz="3600" smtClean="0">
                <a:solidFill>
                  <a:srgbClr val="FF0066"/>
                </a:solidFill>
              </a:rPr>
              <a:t>Behavioral theories of leadership</a:t>
            </a:r>
          </a:p>
          <a:p>
            <a:r>
              <a:rPr lang="en-US" altLang="en-US" sz="3600" smtClean="0">
                <a:solidFill>
                  <a:srgbClr val="FF0066"/>
                </a:solidFill>
              </a:rPr>
              <a:t>Contingency theories of leadership</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9939">
                                            <p:bg/>
                                          </p:spTgt>
                                        </p:tgtEl>
                                        <p:attrNameLst>
                                          <p:attrName>style.visibility</p:attrName>
                                        </p:attrNameLst>
                                      </p:cBhvr>
                                      <p:to>
                                        <p:strVal val="visible"/>
                                      </p:to>
                                    </p:set>
                                    <p:animEffect transition="in" filter="box(in)">
                                      <p:cBhvr>
                                        <p:cTn id="7" dur="500"/>
                                        <p:tgtEl>
                                          <p:spTgt spid="39939">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9939">
                                            <p:txEl>
                                              <p:pRg st="0" end="0"/>
                                            </p:txEl>
                                          </p:spTgt>
                                        </p:tgtEl>
                                        <p:attrNameLst>
                                          <p:attrName>style.visibility</p:attrName>
                                        </p:attrNameLst>
                                      </p:cBhvr>
                                      <p:to>
                                        <p:strVal val="visible"/>
                                      </p:to>
                                    </p:set>
                                    <p:animEffect transition="in" filter="box(in)">
                                      <p:cBhvr>
                                        <p:cTn id="12" dur="500"/>
                                        <p:tgtEl>
                                          <p:spTgt spid="399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9939">
                                            <p:txEl>
                                              <p:pRg st="1" end="1"/>
                                            </p:txEl>
                                          </p:spTgt>
                                        </p:tgtEl>
                                        <p:attrNameLst>
                                          <p:attrName>style.visibility</p:attrName>
                                        </p:attrNameLst>
                                      </p:cBhvr>
                                      <p:to>
                                        <p:strVal val="visible"/>
                                      </p:to>
                                    </p:set>
                                    <p:animEffect transition="in" filter="box(in)">
                                      <p:cBhvr>
                                        <p:cTn id="17" dur="500"/>
                                        <p:tgtEl>
                                          <p:spTgt spid="3993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9939">
                                            <p:txEl>
                                              <p:pRg st="2" end="2"/>
                                            </p:txEl>
                                          </p:spTgt>
                                        </p:tgtEl>
                                        <p:attrNameLst>
                                          <p:attrName>style.visibility</p:attrName>
                                        </p:attrNameLst>
                                      </p:cBhvr>
                                      <p:to>
                                        <p:strVal val="visible"/>
                                      </p:to>
                                    </p:set>
                                    <p:animEffect transition="in" filter="box(in)">
                                      <p:cBhvr>
                                        <p:cTn id="22" dur="500"/>
                                        <p:tgtEl>
                                          <p:spTgt spid="3993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9939">
                                            <p:txEl>
                                              <p:pRg st="3" end="3"/>
                                            </p:txEl>
                                          </p:spTgt>
                                        </p:tgtEl>
                                        <p:attrNameLst>
                                          <p:attrName>style.visibility</p:attrName>
                                        </p:attrNameLst>
                                      </p:cBhvr>
                                      <p:to>
                                        <p:strVal val="visible"/>
                                      </p:to>
                                    </p:set>
                                    <p:animEffect transition="in" filter="box(in)">
                                      <p:cBhvr>
                                        <p:cTn id="27" dur="500"/>
                                        <p:tgtEl>
                                          <p:spTgt spid="3993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9939">
                                            <p:txEl>
                                              <p:pRg st="4" end="4"/>
                                            </p:txEl>
                                          </p:spTgt>
                                        </p:tgtEl>
                                        <p:attrNameLst>
                                          <p:attrName>style.visibility</p:attrName>
                                        </p:attrNameLst>
                                      </p:cBhvr>
                                      <p:to>
                                        <p:strVal val="visible"/>
                                      </p:to>
                                    </p:set>
                                    <p:animEffect transition="in" filter="box(in)">
                                      <p:cBhvr>
                                        <p:cTn id="32" dur="500"/>
                                        <p:tgtEl>
                                          <p:spTgt spid="399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2514600"/>
            <a:ext cx="8229600" cy="1143000"/>
          </a:xfrm>
        </p:spPr>
        <p:txBody>
          <a:bodyPr/>
          <a:lstStyle/>
          <a:p>
            <a:pPr eaLnBrk="1" hangingPunct="1"/>
            <a:r>
              <a:rPr lang="en-US" altLang="en-US" sz="6600" smtClean="0"/>
              <a:t>Leadership Versus Management </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a:solidFill>
            <a:schemeClr val="bg2"/>
          </a:solidFill>
        </p:spPr>
        <p:txBody>
          <a:bodyPr>
            <a:normAutofit fontScale="90000"/>
          </a:bodyPr>
          <a:lstStyle/>
          <a:p>
            <a:pPr>
              <a:defRPr/>
            </a:pPr>
            <a:r>
              <a:rPr lang="en-US" dirty="0" smtClean="0">
                <a:latin typeface="Bodoni MT" pitchFamily="18" charset="0"/>
              </a:rPr>
              <a:t/>
            </a:r>
            <a:br>
              <a:rPr lang="en-US" dirty="0" smtClean="0">
                <a:latin typeface="Bodoni MT" pitchFamily="18" charset="0"/>
              </a:rPr>
            </a:br>
            <a:r>
              <a:rPr lang="en-US" sz="3600" dirty="0" smtClean="0">
                <a:latin typeface="Bodoni MT" pitchFamily="18" charset="0"/>
                <a:hlinkClick r:id="rId2" action="ppaction://hlinkpres?slideindex=1&amp;slidetitle="/>
              </a:rPr>
              <a:t>Leadership </a:t>
            </a:r>
            <a:r>
              <a:rPr lang="en-US" sz="3600" dirty="0" err="1" smtClean="0">
                <a:latin typeface="Bodoni MT" pitchFamily="18" charset="0"/>
                <a:hlinkClick r:id="rId2" action="ppaction://hlinkpres?slideindex=1&amp;slidetitle="/>
              </a:rPr>
              <a:t>vs</a:t>
            </a:r>
            <a:r>
              <a:rPr lang="en-US" sz="3600" dirty="0" smtClean="0">
                <a:latin typeface="Bodoni MT" pitchFamily="18" charset="0"/>
                <a:hlinkClick r:id="rId2" action="ppaction://hlinkpres?slideindex=1&amp;slidetitle="/>
              </a:rPr>
              <a:t> Management</a:t>
            </a:r>
            <a:r>
              <a:rPr lang="en-US" dirty="0" smtClean="0">
                <a:latin typeface="Bodoni MT" pitchFamily="18" charset="0"/>
              </a:rPr>
              <a:t/>
            </a:r>
            <a:br>
              <a:rPr lang="en-US" dirty="0" smtClean="0">
                <a:latin typeface="Bodoni MT" pitchFamily="18" charset="0"/>
              </a:rPr>
            </a:br>
            <a:endParaRPr lang="en-US" dirty="0">
              <a:latin typeface="Bodoni MT" pitchFamily="18" charset="0"/>
            </a:endParaRPr>
          </a:p>
        </p:txBody>
      </p:sp>
      <p:sp>
        <p:nvSpPr>
          <p:cNvPr id="3" name="Content Placeholder 2"/>
          <p:cNvSpPr>
            <a:spLocks noGrp="1"/>
          </p:cNvSpPr>
          <p:nvPr>
            <p:ph idx="1"/>
          </p:nvPr>
        </p:nvSpPr>
        <p:spPr>
          <a:xfrm>
            <a:off x="228600" y="1295400"/>
            <a:ext cx="8763000" cy="4800600"/>
          </a:xfrm>
          <a:ln>
            <a:solidFill>
              <a:schemeClr val="accent1"/>
            </a:solidFill>
            <a:miter lim="800000"/>
            <a:headEnd/>
            <a:tailEnd/>
          </a:ln>
        </p:spPr>
        <p:txBody>
          <a:bodyPr/>
          <a:lstStyle/>
          <a:p>
            <a:pPr algn="just"/>
            <a:r>
              <a:rPr lang="en-US" altLang="en-US" b="0" smtClean="0">
                <a:latin typeface="Bodoni MT" panose="02070603080606020203" pitchFamily="18" charset="0"/>
              </a:rPr>
              <a:t>Your position as manager, supervisor, director, etc. may give you the </a:t>
            </a:r>
            <a:r>
              <a:rPr lang="en-US" altLang="en-US" b="0" smtClean="0">
                <a:solidFill>
                  <a:srgbClr val="FF0000"/>
                </a:solidFill>
                <a:latin typeface="Bodoni MT" panose="02070603080606020203" pitchFamily="18" charset="0"/>
              </a:rPr>
              <a:t>authority</a:t>
            </a:r>
            <a:r>
              <a:rPr lang="en-US" altLang="en-US" b="0" smtClean="0">
                <a:latin typeface="Bodoni MT" panose="02070603080606020203" pitchFamily="18" charset="0"/>
              </a:rPr>
              <a:t> to accomplish certain tasks and objectives in the organization</a:t>
            </a:r>
          </a:p>
          <a:p>
            <a:pPr algn="just"/>
            <a:r>
              <a:rPr lang="en-US" altLang="en-US" b="0" smtClean="0">
                <a:latin typeface="Bodoni MT" panose="02070603080606020203" pitchFamily="18" charset="0"/>
              </a:rPr>
              <a:t> This </a:t>
            </a:r>
            <a:r>
              <a:rPr lang="en-US" altLang="en-US" b="0" smtClean="0">
                <a:solidFill>
                  <a:srgbClr val="FF0000"/>
                </a:solidFill>
                <a:latin typeface="Bodoni MT" panose="02070603080606020203" pitchFamily="18" charset="0"/>
              </a:rPr>
              <a:t>power</a:t>
            </a:r>
            <a:r>
              <a:rPr lang="en-US" altLang="en-US" b="0" smtClean="0">
                <a:latin typeface="Bodoni MT" panose="02070603080606020203" pitchFamily="18" charset="0"/>
              </a:rPr>
              <a:t> does not make you a leader… it simply makes you the </a:t>
            </a:r>
            <a:r>
              <a:rPr lang="en-US" altLang="en-US" b="0" smtClean="0">
                <a:solidFill>
                  <a:srgbClr val="FF0000"/>
                </a:solidFill>
                <a:latin typeface="Bodoni MT" panose="02070603080606020203" pitchFamily="18" charset="0"/>
              </a:rPr>
              <a:t>boss.</a:t>
            </a:r>
            <a:r>
              <a:rPr lang="en-US" altLang="en-US" b="0" smtClean="0">
                <a:latin typeface="Bodoni MT" panose="02070603080606020203" pitchFamily="18" charset="0"/>
              </a:rPr>
              <a:t> </a:t>
            </a:r>
          </a:p>
          <a:p>
            <a:pPr algn="just"/>
            <a:r>
              <a:rPr lang="en-US" altLang="en-US" b="0" smtClean="0">
                <a:latin typeface="Bodoni MT" panose="02070603080606020203" pitchFamily="18" charset="0"/>
              </a:rPr>
              <a:t> Leadership makes people </a:t>
            </a:r>
            <a:r>
              <a:rPr lang="en-US" altLang="en-US" b="0" smtClean="0">
                <a:solidFill>
                  <a:srgbClr val="FF0000"/>
                </a:solidFill>
                <a:latin typeface="Bodoni MT" panose="02070603080606020203" pitchFamily="18" charset="0"/>
              </a:rPr>
              <a:t>want</a:t>
            </a:r>
            <a:r>
              <a:rPr lang="en-US" altLang="en-US" b="0" smtClean="0">
                <a:latin typeface="Bodoni MT" panose="02070603080606020203" pitchFamily="18" charset="0"/>
              </a:rPr>
              <a:t> to achieve high goals and objectives, while, on the other hand, bosses </a:t>
            </a:r>
            <a:r>
              <a:rPr lang="en-US" altLang="en-US" b="0" smtClean="0">
                <a:solidFill>
                  <a:srgbClr val="FF0000"/>
                </a:solidFill>
                <a:latin typeface="Bodoni MT" panose="02070603080606020203" pitchFamily="18" charset="0"/>
              </a:rPr>
              <a:t>tell</a:t>
            </a:r>
            <a:r>
              <a:rPr lang="en-US" altLang="en-US" b="0" smtClean="0">
                <a:latin typeface="Bodoni MT" panose="02070603080606020203" pitchFamily="18" charset="0"/>
              </a:rPr>
              <a:t> people to accomplish a task or objective</a:t>
            </a:r>
          </a:p>
        </p:txBody>
      </p:sp>
      <p:graphicFrame>
        <p:nvGraphicFramePr>
          <p:cNvPr id="4" name="Content Placeholder 3"/>
          <p:cNvGraphicFramePr>
            <a:graphicFrameLocks/>
          </p:cNvGraphicFramePr>
          <p:nvPr/>
        </p:nvGraphicFramePr>
        <p:xfrm>
          <a:off x="-76200" y="457200"/>
          <a:ext cx="9144000" cy="6384925"/>
        </p:xfrm>
        <a:graphic>
          <a:graphicData uri="http://schemas.openxmlformats.org/drawingml/2006/table">
            <a:tbl>
              <a:tblPr firstRow="1" bandRow="1">
                <a:tableStyleId>{5C22544A-7EE6-4342-B048-85BDC9FD1C3A}</a:tableStyleId>
              </a:tblPr>
              <a:tblGrid>
                <a:gridCol w="1447800"/>
                <a:gridCol w="4648200"/>
                <a:gridCol w="3048000"/>
              </a:tblGrid>
              <a:tr h="304770">
                <a:tc>
                  <a:txBody>
                    <a:bodyPr/>
                    <a:lstStyle/>
                    <a:p>
                      <a:pPr algn="ctr"/>
                      <a:r>
                        <a:rPr lang="en-US" sz="1400" dirty="0" smtClean="0">
                          <a:latin typeface="Aharoni" pitchFamily="2" charset="-79"/>
                          <a:cs typeface="Aharoni" pitchFamily="2" charset="-79"/>
                        </a:rPr>
                        <a:t>ESSENCE</a:t>
                      </a:r>
                      <a:endParaRPr lang="en-US" sz="1400" dirty="0">
                        <a:latin typeface="Aharoni" pitchFamily="2" charset="-79"/>
                        <a:cs typeface="Aharoni" pitchFamily="2" charset="-79"/>
                      </a:endParaRPr>
                    </a:p>
                  </a:txBody>
                  <a:tcPr marT="45715" marB="45715"/>
                </a:tc>
                <a:tc>
                  <a:txBody>
                    <a:bodyPr/>
                    <a:lstStyle/>
                    <a:p>
                      <a:pPr algn="ctr"/>
                      <a:r>
                        <a:rPr lang="en-US" sz="1400" dirty="0" smtClean="0">
                          <a:latin typeface="Aharoni" pitchFamily="2" charset="-79"/>
                          <a:cs typeface="Aharoni" pitchFamily="2" charset="-79"/>
                        </a:rPr>
                        <a:t>LEADERS</a:t>
                      </a:r>
                      <a:endParaRPr lang="en-US" sz="1400" dirty="0">
                        <a:latin typeface="Aharoni" pitchFamily="2" charset="-79"/>
                        <a:cs typeface="Aharoni" pitchFamily="2" charset="-79"/>
                      </a:endParaRPr>
                    </a:p>
                  </a:txBody>
                  <a:tcPr marT="45715" marB="45715"/>
                </a:tc>
                <a:tc>
                  <a:txBody>
                    <a:bodyPr/>
                    <a:lstStyle/>
                    <a:p>
                      <a:pPr algn="ctr"/>
                      <a:r>
                        <a:rPr lang="en-US" sz="1400" dirty="0" smtClean="0">
                          <a:latin typeface="Aharoni" pitchFamily="2" charset="-79"/>
                          <a:cs typeface="Aharoni" pitchFamily="2" charset="-79"/>
                        </a:rPr>
                        <a:t>MANAGERS</a:t>
                      </a:r>
                      <a:endParaRPr lang="en-US" sz="1400" dirty="0">
                        <a:latin typeface="Aharoni" pitchFamily="2" charset="-79"/>
                        <a:cs typeface="Aharoni" pitchFamily="2" charset="-79"/>
                      </a:endParaRPr>
                    </a:p>
                  </a:txBody>
                  <a:tcPr marT="45715" marB="45715"/>
                </a:tc>
              </a:tr>
              <a:tr h="253340">
                <a:tc>
                  <a:txBody>
                    <a:bodyPr/>
                    <a:lstStyle/>
                    <a:p>
                      <a:pPr algn="ctr" fontAlgn="b"/>
                      <a:r>
                        <a:rPr lang="en-US" sz="1400" b="0" i="0" u="none" strike="noStrike" dirty="0">
                          <a:solidFill>
                            <a:srgbClr val="000000"/>
                          </a:solidFill>
                          <a:latin typeface="Aharoni" pitchFamily="2" charset="-79"/>
                          <a:cs typeface="Aharoni" pitchFamily="2" charset="-79"/>
                        </a:rPr>
                        <a:t>Focus</a:t>
                      </a:r>
                    </a:p>
                  </a:txBody>
                  <a:tcPr marL="9525" marR="9525" marT="9524" marB="0" anchor="b"/>
                </a:tc>
                <a:tc>
                  <a:txBody>
                    <a:bodyPr/>
                    <a:lstStyle/>
                    <a:p>
                      <a:pPr algn="ctr" fontAlgn="b"/>
                      <a:r>
                        <a:rPr lang="en-US" sz="1600" b="0" i="0" u="none" strike="noStrike" dirty="0">
                          <a:solidFill>
                            <a:srgbClr val="000000"/>
                          </a:solidFill>
                          <a:latin typeface="Aharoni" pitchFamily="2" charset="-79"/>
                          <a:cs typeface="Aharoni" pitchFamily="2" charset="-79"/>
                        </a:rPr>
                        <a:t>Leading people</a:t>
                      </a:r>
                    </a:p>
                  </a:txBody>
                  <a:tcPr marL="9525" marR="9525" marT="9524" marB="0" anchor="b"/>
                </a:tc>
                <a:tc>
                  <a:txBody>
                    <a:bodyPr/>
                    <a:lstStyle/>
                    <a:p>
                      <a:pPr algn="ctr" fontAlgn="b"/>
                      <a:r>
                        <a:rPr lang="en-US" sz="1600" b="0" i="0" u="none" strike="noStrike">
                          <a:solidFill>
                            <a:srgbClr val="000000"/>
                          </a:solidFill>
                          <a:latin typeface="Aharoni" pitchFamily="2" charset="-79"/>
                          <a:cs typeface="Aharoni" pitchFamily="2" charset="-79"/>
                        </a:rPr>
                        <a:t>Managing work</a:t>
                      </a:r>
                    </a:p>
                  </a:txBody>
                  <a:tcPr marL="9525" marR="9525" marT="9524" marB="0" anchor="b"/>
                </a:tc>
              </a:tr>
              <a:tr h="253340">
                <a:tc>
                  <a:txBody>
                    <a:bodyPr/>
                    <a:lstStyle/>
                    <a:p>
                      <a:pPr algn="ctr" fontAlgn="b"/>
                      <a:r>
                        <a:rPr lang="en-US" sz="1400" b="0" i="0" u="none" strike="noStrike" dirty="0">
                          <a:solidFill>
                            <a:srgbClr val="000000"/>
                          </a:solidFill>
                          <a:latin typeface="Aharoni" pitchFamily="2" charset="-79"/>
                          <a:cs typeface="Aharoni" pitchFamily="2" charset="-79"/>
                        </a:rPr>
                        <a:t>Have</a:t>
                      </a:r>
                    </a:p>
                  </a:txBody>
                  <a:tcPr marL="9525" marR="9525" marT="9524" marB="0" anchor="b"/>
                </a:tc>
                <a:tc>
                  <a:txBody>
                    <a:bodyPr/>
                    <a:lstStyle/>
                    <a:p>
                      <a:pPr algn="ctr" fontAlgn="b"/>
                      <a:r>
                        <a:rPr lang="en-US" sz="1600" b="0" i="0" u="none" strike="noStrike" dirty="0">
                          <a:solidFill>
                            <a:srgbClr val="000000"/>
                          </a:solidFill>
                          <a:latin typeface="Aharoni" pitchFamily="2" charset="-79"/>
                          <a:cs typeface="Aharoni" pitchFamily="2" charset="-79"/>
                        </a:rPr>
                        <a:t>Followers</a:t>
                      </a:r>
                    </a:p>
                  </a:txBody>
                  <a:tcPr marL="9525" marR="9525" marT="9524" marB="0" anchor="b"/>
                </a:tc>
                <a:tc>
                  <a:txBody>
                    <a:bodyPr/>
                    <a:lstStyle/>
                    <a:p>
                      <a:pPr algn="ctr" fontAlgn="b"/>
                      <a:r>
                        <a:rPr lang="en-US" sz="1600" b="0" i="0" u="none" strike="noStrike">
                          <a:solidFill>
                            <a:srgbClr val="000000"/>
                          </a:solidFill>
                          <a:latin typeface="Aharoni" pitchFamily="2" charset="-79"/>
                          <a:cs typeface="Aharoni" pitchFamily="2" charset="-79"/>
                        </a:rPr>
                        <a:t>Subordinates</a:t>
                      </a:r>
                    </a:p>
                  </a:txBody>
                  <a:tcPr marL="9525" marR="9525" marT="9524" marB="0" anchor="b"/>
                </a:tc>
              </a:tr>
              <a:tr h="253340">
                <a:tc>
                  <a:txBody>
                    <a:bodyPr/>
                    <a:lstStyle/>
                    <a:p>
                      <a:pPr algn="ctr" fontAlgn="b"/>
                      <a:r>
                        <a:rPr lang="en-US" sz="1400" b="0" i="0" u="none" strike="noStrike">
                          <a:solidFill>
                            <a:srgbClr val="000000"/>
                          </a:solidFill>
                          <a:latin typeface="Aharoni" pitchFamily="2" charset="-79"/>
                          <a:cs typeface="Aharoni" pitchFamily="2" charset="-79"/>
                        </a:rPr>
                        <a:t>Horizon</a:t>
                      </a:r>
                    </a:p>
                  </a:txBody>
                  <a:tcPr marL="9525" marR="9525" marT="9524" marB="0" anchor="b"/>
                </a:tc>
                <a:tc>
                  <a:txBody>
                    <a:bodyPr/>
                    <a:lstStyle/>
                    <a:p>
                      <a:pPr algn="ctr" fontAlgn="b"/>
                      <a:r>
                        <a:rPr lang="en-US" sz="1600" b="0" i="0" u="none" strike="noStrike" dirty="0">
                          <a:solidFill>
                            <a:srgbClr val="000000"/>
                          </a:solidFill>
                          <a:latin typeface="Aharoni" pitchFamily="2" charset="-79"/>
                          <a:cs typeface="Aharoni" pitchFamily="2" charset="-79"/>
                        </a:rPr>
                        <a:t>Long-term</a:t>
                      </a:r>
                    </a:p>
                  </a:txBody>
                  <a:tcPr marL="9525" marR="9525" marT="9524" marB="0" anchor="b"/>
                </a:tc>
                <a:tc>
                  <a:txBody>
                    <a:bodyPr/>
                    <a:lstStyle/>
                    <a:p>
                      <a:pPr algn="ctr" fontAlgn="b"/>
                      <a:r>
                        <a:rPr lang="en-US" sz="1600" b="0" i="0" u="none" strike="noStrike">
                          <a:solidFill>
                            <a:srgbClr val="000000"/>
                          </a:solidFill>
                          <a:latin typeface="Aharoni" pitchFamily="2" charset="-79"/>
                          <a:cs typeface="Aharoni" pitchFamily="2" charset="-79"/>
                        </a:rPr>
                        <a:t>Short-term</a:t>
                      </a:r>
                    </a:p>
                  </a:txBody>
                  <a:tcPr marL="9525" marR="9525" marT="9524" marB="0" anchor="b"/>
                </a:tc>
              </a:tr>
              <a:tr h="253340">
                <a:tc>
                  <a:txBody>
                    <a:bodyPr/>
                    <a:lstStyle/>
                    <a:p>
                      <a:pPr algn="ctr" fontAlgn="b"/>
                      <a:r>
                        <a:rPr lang="en-US" sz="1400" b="0" i="0" u="none" strike="noStrike">
                          <a:solidFill>
                            <a:srgbClr val="000000"/>
                          </a:solidFill>
                          <a:latin typeface="Aharoni" pitchFamily="2" charset="-79"/>
                          <a:cs typeface="Aharoni" pitchFamily="2" charset="-79"/>
                        </a:rPr>
                        <a:t>Seeks</a:t>
                      </a:r>
                    </a:p>
                  </a:txBody>
                  <a:tcPr marL="9525" marR="9525" marT="9524" marB="0" anchor="b"/>
                </a:tc>
                <a:tc>
                  <a:txBody>
                    <a:bodyPr/>
                    <a:lstStyle/>
                    <a:p>
                      <a:pPr algn="ctr" fontAlgn="b"/>
                      <a:r>
                        <a:rPr lang="en-US" sz="1600" b="0" i="0" u="none" strike="noStrike" dirty="0">
                          <a:solidFill>
                            <a:srgbClr val="000000"/>
                          </a:solidFill>
                          <a:latin typeface="Aharoni" pitchFamily="2" charset="-79"/>
                          <a:cs typeface="Aharoni" pitchFamily="2" charset="-79"/>
                        </a:rPr>
                        <a:t>Vision</a:t>
                      </a:r>
                    </a:p>
                  </a:txBody>
                  <a:tcPr marL="9525" marR="9525" marT="9524" marB="0" anchor="b"/>
                </a:tc>
                <a:tc>
                  <a:txBody>
                    <a:bodyPr/>
                    <a:lstStyle/>
                    <a:p>
                      <a:pPr algn="ctr" fontAlgn="b"/>
                      <a:r>
                        <a:rPr lang="en-US" sz="1600" b="0" i="0" u="none" strike="noStrike">
                          <a:solidFill>
                            <a:srgbClr val="000000"/>
                          </a:solidFill>
                          <a:latin typeface="Aharoni" pitchFamily="2" charset="-79"/>
                          <a:cs typeface="Aharoni" pitchFamily="2" charset="-79"/>
                        </a:rPr>
                        <a:t>Objectives</a:t>
                      </a:r>
                    </a:p>
                  </a:txBody>
                  <a:tcPr marL="9525" marR="9525" marT="9524" marB="0" anchor="b"/>
                </a:tc>
              </a:tr>
              <a:tr h="253340">
                <a:tc>
                  <a:txBody>
                    <a:bodyPr/>
                    <a:lstStyle/>
                    <a:p>
                      <a:pPr algn="ctr" fontAlgn="b"/>
                      <a:r>
                        <a:rPr lang="en-US" sz="1400" b="0" i="0" u="none" strike="noStrike">
                          <a:solidFill>
                            <a:srgbClr val="000000"/>
                          </a:solidFill>
                          <a:latin typeface="Aharoni" pitchFamily="2" charset="-79"/>
                          <a:cs typeface="Aharoni" pitchFamily="2" charset="-79"/>
                        </a:rPr>
                        <a:t>Approach</a:t>
                      </a:r>
                    </a:p>
                  </a:txBody>
                  <a:tcPr marL="9525" marR="9525" marT="9524" marB="0" anchor="b"/>
                </a:tc>
                <a:tc>
                  <a:txBody>
                    <a:bodyPr/>
                    <a:lstStyle/>
                    <a:p>
                      <a:pPr algn="ctr" fontAlgn="b"/>
                      <a:r>
                        <a:rPr lang="en-US" sz="1600" b="0" i="0" u="none" strike="noStrike" dirty="0">
                          <a:solidFill>
                            <a:srgbClr val="000000"/>
                          </a:solidFill>
                          <a:latin typeface="Aharoni" pitchFamily="2" charset="-79"/>
                          <a:cs typeface="Aharoni" pitchFamily="2" charset="-79"/>
                        </a:rPr>
                        <a:t>Sets direction</a:t>
                      </a:r>
                    </a:p>
                  </a:txBody>
                  <a:tcPr marL="9525" marR="9525" marT="9524" marB="0" anchor="b"/>
                </a:tc>
                <a:tc>
                  <a:txBody>
                    <a:bodyPr/>
                    <a:lstStyle/>
                    <a:p>
                      <a:pPr algn="ctr" fontAlgn="b"/>
                      <a:r>
                        <a:rPr lang="en-US" sz="1600" b="0" i="0" u="none" strike="noStrike" dirty="0">
                          <a:solidFill>
                            <a:srgbClr val="000000"/>
                          </a:solidFill>
                          <a:latin typeface="Aharoni" pitchFamily="2" charset="-79"/>
                          <a:cs typeface="Aharoni" pitchFamily="2" charset="-79"/>
                        </a:rPr>
                        <a:t> Plans detail</a:t>
                      </a:r>
                    </a:p>
                  </a:txBody>
                  <a:tcPr marL="9525" marR="9525" marT="9524" marB="0" anchor="b"/>
                </a:tc>
              </a:tr>
              <a:tr h="253340">
                <a:tc>
                  <a:txBody>
                    <a:bodyPr/>
                    <a:lstStyle/>
                    <a:p>
                      <a:pPr algn="ctr" fontAlgn="b"/>
                      <a:r>
                        <a:rPr lang="en-US" sz="1400" b="0" i="0" u="none" strike="noStrike">
                          <a:solidFill>
                            <a:srgbClr val="000000"/>
                          </a:solidFill>
                          <a:latin typeface="Aharoni" pitchFamily="2" charset="-79"/>
                          <a:cs typeface="Aharoni" pitchFamily="2" charset="-79"/>
                        </a:rPr>
                        <a:t>Decision</a:t>
                      </a:r>
                    </a:p>
                  </a:txBody>
                  <a:tcPr marL="9525" marR="9525" marT="9524" marB="0" anchor="b"/>
                </a:tc>
                <a:tc>
                  <a:txBody>
                    <a:bodyPr/>
                    <a:lstStyle/>
                    <a:p>
                      <a:pPr algn="ctr" fontAlgn="b"/>
                      <a:r>
                        <a:rPr lang="en-US" sz="1600" b="0" i="0" u="none" strike="noStrike" dirty="0">
                          <a:solidFill>
                            <a:srgbClr val="000000"/>
                          </a:solidFill>
                          <a:latin typeface="Aharoni" pitchFamily="2" charset="-79"/>
                          <a:cs typeface="Aharoni" pitchFamily="2" charset="-79"/>
                        </a:rPr>
                        <a:t>Facilitates</a:t>
                      </a:r>
                    </a:p>
                  </a:txBody>
                  <a:tcPr marL="9525" marR="9525" marT="9524" marB="0" anchor="b"/>
                </a:tc>
                <a:tc>
                  <a:txBody>
                    <a:bodyPr/>
                    <a:lstStyle/>
                    <a:p>
                      <a:pPr algn="ctr" fontAlgn="b"/>
                      <a:r>
                        <a:rPr lang="en-US" sz="1600" b="0" i="0" u="none" strike="noStrike">
                          <a:solidFill>
                            <a:srgbClr val="000000"/>
                          </a:solidFill>
                          <a:latin typeface="Aharoni" pitchFamily="2" charset="-79"/>
                          <a:cs typeface="Aharoni" pitchFamily="2" charset="-79"/>
                        </a:rPr>
                        <a:t>Makes</a:t>
                      </a:r>
                    </a:p>
                  </a:txBody>
                  <a:tcPr marL="9525" marR="9525" marT="9524" marB="0" anchor="b"/>
                </a:tc>
              </a:tr>
              <a:tr h="253340">
                <a:tc>
                  <a:txBody>
                    <a:bodyPr/>
                    <a:lstStyle/>
                    <a:p>
                      <a:pPr algn="ctr" fontAlgn="b"/>
                      <a:r>
                        <a:rPr lang="en-US" sz="1400" b="0" i="0" u="none" strike="noStrike" dirty="0">
                          <a:solidFill>
                            <a:srgbClr val="000000"/>
                          </a:solidFill>
                          <a:latin typeface="Aharoni" pitchFamily="2" charset="-79"/>
                          <a:cs typeface="Aharoni" pitchFamily="2" charset="-79"/>
                        </a:rPr>
                        <a:t>Power</a:t>
                      </a:r>
                    </a:p>
                  </a:txBody>
                  <a:tcPr marL="9525" marR="9525" marT="9524" marB="0" anchor="b"/>
                </a:tc>
                <a:tc>
                  <a:txBody>
                    <a:bodyPr/>
                    <a:lstStyle/>
                    <a:p>
                      <a:pPr algn="ctr" fontAlgn="b"/>
                      <a:r>
                        <a:rPr lang="en-US" sz="1600" b="0" i="0" u="none" strike="noStrike" dirty="0">
                          <a:solidFill>
                            <a:srgbClr val="000000"/>
                          </a:solidFill>
                          <a:latin typeface="Aharoni" pitchFamily="2" charset="-79"/>
                          <a:cs typeface="Aharoni" pitchFamily="2" charset="-79"/>
                        </a:rPr>
                        <a:t>Personal charisma</a:t>
                      </a:r>
                    </a:p>
                  </a:txBody>
                  <a:tcPr marL="9525" marR="9525" marT="9524" marB="0" anchor="b"/>
                </a:tc>
                <a:tc>
                  <a:txBody>
                    <a:bodyPr/>
                    <a:lstStyle/>
                    <a:p>
                      <a:pPr algn="ctr" fontAlgn="b"/>
                      <a:r>
                        <a:rPr lang="en-US" sz="1600" b="0" i="0" u="none" strike="noStrike" dirty="0">
                          <a:solidFill>
                            <a:srgbClr val="000000"/>
                          </a:solidFill>
                          <a:latin typeface="Aharoni" pitchFamily="2" charset="-79"/>
                          <a:cs typeface="Aharoni" pitchFamily="2" charset="-79"/>
                        </a:rPr>
                        <a:t>Formal authority</a:t>
                      </a:r>
                    </a:p>
                  </a:txBody>
                  <a:tcPr marL="9525" marR="9525" marT="9524" marB="0" anchor="b"/>
                </a:tc>
              </a:tr>
              <a:tr h="253340">
                <a:tc>
                  <a:txBody>
                    <a:bodyPr/>
                    <a:lstStyle/>
                    <a:p>
                      <a:pPr algn="ctr" fontAlgn="b"/>
                      <a:r>
                        <a:rPr lang="en-US" sz="1400" b="0" i="0" u="none" strike="noStrike">
                          <a:solidFill>
                            <a:srgbClr val="000000"/>
                          </a:solidFill>
                          <a:latin typeface="Aharoni" pitchFamily="2" charset="-79"/>
                          <a:cs typeface="Aharoni" pitchFamily="2" charset="-79"/>
                        </a:rPr>
                        <a:t>Appeal to</a:t>
                      </a:r>
                    </a:p>
                  </a:txBody>
                  <a:tcPr marL="9525" marR="9525" marT="9524" marB="0" anchor="b"/>
                </a:tc>
                <a:tc>
                  <a:txBody>
                    <a:bodyPr/>
                    <a:lstStyle/>
                    <a:p>
                      <a:pPr algn="ctr" fontAlgn="b"/>
                      <a:r>
                        <a:rPr lang="en-US" sz="1600" b="0" i="0" u="none" strike="noStrike" dirty="0">
                          <a:solidFill>
                            <a:srgbClr val="000000"/>
                          </a:solidFill>
                          <a:latin typeface="Aharoni" pitchFamily="2" charset="-79"/>
                          <a:cs typeface="Aharoni" pitchFamily="2" charset="-79"/>
                        </a:rPr>
                        <a:t>Heart</a:t>
                      </a:r>
                    </a:p>
                  </a:txBody>
                  <a:tcPr marL="9525" marR="9525" marT="9524" marB="0" anchor="b"/>
                </a:tc>
                <a:tc>
                  <a:txBody>
                    <a:bodyPr/>
                    <a:lstStyle/>
                    <a:p>
                      <a:pPr algn="ctr" fontAlgn="b"/>
                      <a:r>
                        <a:rPr lang="en-US" sz="1600" b="0" i="0" u="none" strike="noStrike">
                          <a:solidFill>
                            <a:srgbClr val="000000"/>
                          </a:solidFill>
                          <a:latin typeface="Aharoni" pitchFamily="2" charset="-79"/>
                          <a:cs typeface="Aharoni" pitchFamily="2" charset="-79"/>
                        </a:rPr>
                        <a:t>Head</a:t>
                      </a:r>
                    </a:p>
                  </a:txBody>
                  <a:tcPr marL="9525" marR="9525" marT="9524" marB="0" anchor="b"/>
                </a:tc>
              </a:tr>
              <a:tr h="253340">
                <a:tc>
                  <a:txBody>
                    <a:bodyPr/>
                    <a:lstStyle/>
                    <a:p>
                      <a:pPr algn="ctr" fontAlgn="b"/>
                      <a:r>
                        <a:rPr lang="en-US" sz="1400" b="0" i="0" u="none" strike="noStrike">
                          <a:solidFill>
                            <a:srgbClr val="000000"/>
                          </a:solidFill>
                          <a:latin typeface="Aharoni" pitchFamily="2" charset="-79"/>
                          <a:cs typeface="Aharoni" pitchFamily="2" charset="-79"/>
                        </a:rPr>
                        <a:t>Energy</a:t>
                      </a:r>
                    </a:p>
                  </a:txBody>
                  <a:tcPr marL="9525" marR="9525" marT="9524" marB="0" anchor="b"/>
                </a:tc>
                <a:tc>
                  <a:txBody>
                    <a:bodyPr/>
                    <a:lstStyle/>
                    <a:p>
                      <a:pPr algn="ctr" fontAlgn="b"/>
                      <a:r>
                        <a:rPr lang="en-US" sz="1600" b="0" i="0" u="none" strike="noStrike" dirty="0">
                          <a:solidFill>
                            <a:srgbClr val="000000"/>
                          </a:solidFill>
                          <a:latin typeface="Aharoni" pitchFamily="2" charset="-79"/>
                          <a:cs typeface="Aharoni" pitchFamily="2" charset="-79"/>
                        </a:rPr>
                        <a:t>Passion</a:t>
                      </a:r>
                    </a:p>
                  </a:txBody>
                  <a:tcPr marL="9525" marR="9525" marT="9524" marB="0" anchor="b"/>
                </a:tc>
                <a:tc>
                  <a:txBody>
                    <a:bodyPr/>
                    <a:lstStyle/>
                    <a:p>
                      <a:pPr algn="ctr" fontAlgn="b"/>
                      <a:r>
                        <a:rPr lang="en-US" sz="1600" b="0" i="0" u="none" strike="noStrike" dirty="0">
                          <a:solidFill>
                            <a:srgbClr val="000000"/>
                          </a:solidFill>
                          <a:latin typeface="Aharoni" pitchFamily="2" charset="-79"/>
                          <a:cs typeface="Aharoni" pitchFamily="2" charset="-79"/>
                        </a:rPr>
                        <a:t>Control</a:t>
                      </a:r>
                    </a:p>
                  </a:txBody>
                  <a:tcPr marL="9525" marR="9525" marT="9524" marB="0" anchor="b"/>
                </a:tc>
              </a:tr>
              <a:tr h="253340">
                <a:tc>
                  <a:txBody>
                    <a:bodyPr/>
                    <a:lstStyle/>
                    <a:p>
                      <a:pPr algn="ctr" fontAlgn="b"/>
                      <a:r>
                        <a:rPr lang="en-US" sz="1400" b="0" i="0" u="none" strike="noStrike">
                          <a:solidFill>
                            <a:srgbClr val="000000"/>
                          </a:solidFill>
                          <a:latin typeface="Aharoni" pitchFamily="2" charset="-79"/>
                          <a:cs typeface="Aharoni" pitchFamily="2" charset="-79"/>
                        </a:rPr>
                        <a:t>Culture</a:t>
                      </a:r>
                    </a:p>
                  </a:txBody>
                  <a:tcPr marL="9525" marR="9525" marT="9524" marB="0" anchor="b"/>
                </a:tc>
                <a:tc>
                  <a:txBody>
                    <a:bodyPr/>
                    <a:lstStyle/>
                    <a:p>
                      <a:pPr algn="ctr" fontAlgn="b"/>
                      <a:r>
                        <a:rPr lang="en-US" sz="1600" b="0" i="0" u="none" strike="noStrike" dirty="0">
                          <a:solidFill>
                            <a:srgbClr val="000000"/>
                          </a:solidFill>
                          <a:latin typeface="Aharoni" pitchFamily="2" charset="-79"/>
                          <a:cs typeface="Aharoni" pitchFamily="2" charset="-79"/>
                        </a:rPr>
                        <a:t>Shapes</a:t>
                      </a:r>
                    </a:p>
                  </a:txBody>
                  <a:tcPr marL="9525" marR="9525" marT="9524" marB="0" anchor="b"/>
                </a:tc>
                <a:tc>
                  <a:txBody>
                    <a:bodyPr/>
                    <a:lstStyle/>
                    <a:p>
                      <a:pPr algn="ctr" fontAlgn="b"/>
                      <a:r>
                        <a:rPr lang="en-US" sz="1600" b="0" i="0" u="none" strike="noStrike">
                          <a:solidFill>
                            <a:srgbClr val="000000"/>
                          </a:solidFill>
                          <a:latin typeface="Aharoni" pitchFamily="2" charset="-79"/>
                          <a:cs typeface="Aharoni" pitchFamily="2" charset="-79"/>
                        </a:rPr>
                        <a:t>Enacts</a:t>
                      </a:r>
                    </a:p>
                  </a:txBody>
                  <a:tcPr marL="9525" marR="9525" marT="9524" marB="0" anchor="b"/>
                </a:tc>
              </a:tr>
              <a:tr h="253340">
                <a:tc>
                  <a:txBody>
                    <a:bodyPr/>
                    <a:lstStyle/>
                    <a:p>
                      <a:pPr algn="ctr" fontAlgn="b"/>
                      <a:r>
                        <a:rPr lang="en-US" sz="1400" b="0" i="0" u="none" strike="noStrike">
                          <a:solidFill>
                            <a:srgbClr val="000000"/>
                          </a:solidFill>
                          <a:latin typeface="Aharoni" pitchFamily="2" charset="-79"/>
                          <a:cs typeface="Aharoni" pitchFamily="2" charset="-79"/>
                        </a:rPr>
                        <a:t>Dynamic</a:t>
                      </a:r>
                    </a:p>
                  </a:txBody>
                  <a:tcPr marL="9525" marR="9525" marT="9524" marB="0" anchor="b"/>
                </a:tc>
                <a:tc>
                  <a:txBody>
                    <a:bodyPr/>
                    <a:lstStyle/>
                    <a:p>
                      <a:pPr algn="ctr" fontAlgn="b"/>
                      <a:r>
                        <a:rPr lang="en-US" sz="1600" b="0" i="0" u="none" strike="noStrike" dirty="0">
                          <a:solidFill>
                            <a:srgbClr val="000000"/>
                          </a:solidFill>
                          <a:latin typeface="Aharoni" pitchFamily="2" charset="-79"/>
                          <a:cs typeface="Aharoni" pitchFamily="2" charset="-79"/>
                        </a:rPr>
                        <a:t>Proactive</a:t>
                      </a:r>
                    </a:p>
                  </a:txBody>
                  <a:tcPr marL="9525" marR="9525" marT="9524" marB="0" anchor="b"/>
                </a:tc>
                <a:tc>
                  <a:txBody>
                    <a:bodyPr/>
                    <a:lstStyle/>
                    <a:p>
                      <a:pPr algn="ctr" fontAlgn="b"/>
                      <a:r>
                        <a:rPr lang="en-US" sz="1600" b="0" i="0" u="none" strike="noStrike" dirty="0">
                          <a:solidFill>
                            <a:srgbClr val="000000"/>
                          </a:solidFill>
                          <a:latin typeface="Aharoni" pitchFamily="2" charset="-79"/>
                          <a:cs typeface="Aharoni" pitchFamily="2" charset="-79"/>
                        </a:rPr>
                        <a:t>Reactive</a:t>
                      </a:r>
                    </a:p>
                  </a:txBody>
                  <a:tcPr marL="9525" marR="9525" marT="9524" marB="0" anchor="b"/>
                </a:tc>
              </a:tr>
              <a:tr h="253340">
                <a:tc>
                  <a:txBody>
                    <a:bodyPr/>
                    <a:lstStyle/>
                    <a:p>
                      <a:pPr algn="ctr" fontAlgn="b"/>
                      <a:r>
                        <a:rPr lang="en-US" sz="1400" b="0" i="0" u="none" strike="noStrike">
                          <a:solidFill>
                            <a:srgbClr val="000000"/>
                          </a:solidFill>
                          <a:latin typeface="Aharoni" pitchFamily="2" charset="-79"/>
                          <a:cs typeface="Aharoni" pitchFamily="2" charset="-79"/>
                        </a:rPr>
                        <a:t>Persuasion</a:t>
                      </a:r>
                    </a:p>
                  </a:txBody>
                  <a:tcPr marL="9525" marR="9525" marT="9524" marB="0" anchor="b"/>
                </a:tc>
                <a:tc>
                  <a:txBody>
                    <a:bodyPr/>
                    <a:lstStyle/>
                    <a:p>
                      <a:pPr algn="ctr" fontAlgn="b"/>
                      <a:r>
                        <a:rPr lang="en-US" sz="1600" b="0" i="0" u="none" strike="noStrike" dirty="0">
                          <a:solidFill>
                            <a:srgbClr val="000000"/>
                          </a:solidFill>
                          <a:latin typeface="Aharoni" pitchFamily="2" charset="-79"/>
                          <a:cs typeface="Aharoni" pitchFamily="2" charset="-79"/>
                        </a:rPr>
                        <a:t>Sell</a:t>
                      </a:r>
                    </a:p>
                  </a:txBody>
                  <a:tcPr marL="9525" marR="9525" marT="9524" marB="0" anchor="b"/>
                </a:tc>
                <a:tc>
                  <a:txBody>
                    <a:bodyPr/>
                    <a:lstStyle/>
                    <a:p>
                      <a:pPr algn="ctr" fontAlgn="b"/>
                      <a:r>
                        <a:rPr lang="en-US" sz="1600" b="0" i="0" u="none" strike="noStrike" dirty="0">
                          <a:solidFill>
                            <a:srgbClr val="000000"/>
                          </a:solidFill>
                          <a:latin typeface="Aharoni" pitchFamily="2" charset="-79"/>
                          <a:cs typeface="Aharoni" pitchFamily="2" charset="-79"/>
                        </a:rPr>
                        <a:t>Tell</a:t>
                      </a:r>
                    </a:p>
                  </a:txBody>
                  <a:tcPr marL="9525" marR="9525" marT="9524" marB="0" anchor="b"/>
                </a:tc>
              </a:tr>
              <a:tr h="253340">
                <a:tc>
                  <a:txBody>
                    <a:bodyPr/>
                    <a:lstStyle/>
                    <a:p>
                      <a:pPr algn="ctr" fontAlgn="b"/>
                      <a:r>
                        <a:rPr lang="en-US" sz="1400" b="0" i="0" u="none" strike="noStrike">
                          <a:solidFill>
                            <a:srgbClr val="000000"/>
                          </a:solidFill>
                          <a:latin typeface="Aharoni" pitchFamily="2" charset="-79"/>
                          <a:cs typeface="Aharoni" pitchFamily="2" charset="-79"/>
                        </a:rPr>
                        <a:t>Style</a:t>
                      </a:r>
                    </a:p>
                  </a:txBody>
                  <a:tcPr marL="9525" marR="9525" marT="9524" marB="0" anchor="b"/>
                </a:tc>
                <a:tc>
                  <a:txBody>
                    <a:bodyPr/>
                    <a:lstStyle/>
                    <a:p>
                      <a:pPr algn="ctr" fontAlgn="b"/>
                      <a:r>
                        <a:rPr lang="en-US" sz="1600" b="0" i="0" u="sng" strike="noStrike" dirty="0">
                          <a:solidFill>
                            <a:schemeClr val="accent1"/>
                          </a:solidFill>
                          <a:latin typeface="Aharoni" pitchFamily="2" charset="-79"/>
                          <a:cs typeface="Aharoni" pitchFamily="2" charset="-79"/>
                        </a:rPr>
                        <a:t>Transformational</a:t>
                      </a:r>
                    </a:p>
                  </a:txBody>
                  <a:tcPr marL="9525" marR="9525" marT="9524" marB="0" anchor="b"/>
                </a:tc>
                <a:tc>
                  <a:txBody>
                    <a:bodyPr/>
                    <a:lstStyle/>
                    <a:p>
                      <a:pPr algn="ctr" fontAlgn="b"/>
                      <a:r>
                        <a:rPr lang="en-US" sz="1600" b="0" i="0" u="sng" strike="noStrike" dirty="0">
                          <a:solidFill>
                            <a:srgbClr val="0000FF"/>
                          </a:solidFill>
                          <a:latin typeface="Aharoni" pitchFamily="2" charset="-79"/>
                          <a:cs typeface="Aharoni" pitchFamily="2" charset="-79"/>
                        </a:rPr>
                        <a:t>Transactional</a:t>
                      </a:r>
                    </a:p>
                  </a:txBody>
                  <a:tcPr marL="9525" marR="9525" marT="9524" marB="0" anchor="b"/>
                </a:tc>
              </a:tr>
              <a:tr h="253340">
                <a:tc>
                  <a:txBody>
                    <a:bodyPr/>
                    <a:lstStyle/>
                    <a:p>
                      <a:pPr algn="ctr" fontAlgn="b"/>
                      <a:r>
                        <a:rPr lang="en-US" sz="1400" b="0" i="0" u="none" strike="noStrike">
                          <a:solidFill>
                            <a:srgbClr val="000000"/>
                          </a:solidFill>
                          <a:latin typeface="Aharoni" pitchFamily="2" charset="-79"/>
                          <a:cs typeface="Aharoni" pitchFamily="2" charset="-79"/>
                        </a:rPr>
                        <a:t>Exchange</a:t>
                      </a:r>
                    </a:p>
                  </a:txBody>
                  <a:tcPr marL="9525" marR="9525" marT="9524" marB="0" anchor="b"/>
                </a:tc>
                <a:tc>
                  <a:txBody>
                    <a:bodyPr/>
                    <a:lstStyle/>
                    <a:p>
                      <a:pPr algn="ctr" fontAlgn="b"/>
                      <a:r>
                        <a:rPr lang="en-US" sz="1600" b="0" i="0" u="none" strike="noStrike" dirty="0">
                          <a:solidFill>
                            <a:srgbClr val="000000"/>
                          </a:solidFill>
                          <a:latin typeface="Aharoni" pitchFamily="2" charset="-79"/>
                          <a:cs typeface="Aharoni" pitchFamily="2" charset="-79"/>
                        </a:rPr>
                        <a:t>Excitement for work</a:t>
                      </a:r>
                    </a:p>
                  </a:txBody>
                  <a:tcPr marL="9525" marR="9525" marT="9524" marB="0" anchor="b"/>
                </a:tc>
                <a:tc>
                  <a:txBody>
                    <a:bodyPr/>
                    <a:lstStyle/>
                    <a:p>
                      <a:pPr algn="ctr" fontAlgn="b"/>
                      <a:r>
                        <a:rPr lang="en-US" sz="1600" b="0" i="0" u="none" strike="noStrike">
                          <a:solidFill>
                            <a:srgbClr val="000000"/>
                          </a:solidFill>
                          <a:latin typeface="Aharoni" pitchFamily="2" charset="-79"/>
                          <a:cs typeface="Aharoni" pitchFamily="2" charset="-79"/>
                        </a:rPr>
                        <a:t>Money for work</a:t>
                      </a:r>
                    </a:p>
                  </a:txBody>
                  <a:tcPr marL="9525" marR="9525" marT="9524" marB="0" anchor="b"/>
                </a:tc>
              </a:tr>
              <a:tr h="253340">
                <a:tc>
                  <a:txBody>
                    <a:bodyPr/>
                    <a:lstStyle/>
                    <a:p>
                      <a:pPr algn="ctr" fontAlgn="b"/>
                      <a:r>
                        <a:rPr lang="en-US" sz="1400" b="0" i="0" u="none" strike="noStrike">
                          <a:solidFill>
                            <a:srgbClr val="000000"/>
                          </a:solidFill>
                          <a:latin typeface="Aharoni" pitchFamily="2" charset="-79"/>
                          <a:cs typeface="Aharoni" pitchFamily="2" charset="-79"/>
                        </a:rPr>
                        <a:t>Likes</a:t>
                      </a:r>
                    </a:p>
                  </a:txBody>
                  <a:tcPr marL="9525" marR="9525" marT="9524" marB="0" anchor="b"/>
                </a:tc>
                <a:tc>
                  <a:txBody>
                    <a:bodyPr/>
                    <a:lstStyle/>
                    <a:p>
                      <a:pPr algn="ctr" fontAlgn="b"/>
                      <a:r>
                        <a:rPr lang="en-US" sz="1600" b="0" i="0" u="none" strike="noStrike" dirty="0">
                          <a:solidFill>
                            <a:srgbClr val="000000"/>
                          </a:solidFill>
                          <a:latin typeface="Aharoni" pitchFamily="2" charset="-79"/>
                          <a:cs typeface="Aharoni" pitchFamily="2" charset="-79"/>
                        </a:rPr>
                        <a:t>Striving</a:t>
                      </a:r>
                    </a:p>
                  </a:txBody>
                  <a:tcPr marL="9525" marR="9525" marT="9524" marB="0" anchor="b"/>
                </a:tc>
                <a:tc>
                  <a:txBody>
                    <a:bodyPr/>
                    <a:lstStyle/>
                    <a:p>
                      <a:pPr algn="ctr" fontAlgn="b"/>
                      <a:r>
                        <a:rPr lang="en-US" sz="1600" b="0" i="0" u="none" strike="noStrike" dirty="0">
                          <a:solidFill>
                            <a:srgbClr val="000000"/>
                          </a:solidFill>
                          <a:latin typeface="Aharoni" pitchFamily="2" charset="-79"/>
                          <a:cs typeface="Aharoni" pitchFamily="2" charset="-79"/>
                        </a:rPr>
                        <a:t>Action</a:t>
                      </a:r>
                    </a:p>
                  </a:txBody>
                  <a:tcPr marL="9525" marR="9525" marT="9524" marB="0" anchor="b"/>
                </a:tc>
              </a:tr>
              <a:tr h="253340">
                <a:tc>
                  <a:txBody>
                    <a:bodyPr/>
                    <a:lstStyle/>
                    <a:p>
                      <a:pPr algn="ctr" fontAlgn="b"/>
                      <a:r>
                        <a:rPr lang="en-US" sz="1400" b="0" i="0" u="none" strike="noStrike" dirty="0">
                          <a:solidFill>
                            <a:srgbClr val="000000"/>
                          </a:solidFill>
                          <a:latin typeface="Aharoni" pitchFamily="2" charset="-79"/>
                          <a:cs typeface="Aharoni" pitchFamily="2" charset="-79"/>
                        </a:rPr>
                        <a:t>Wants</a:t>
                      </a:r>
                    </a:p>
                  </a:txBody>
                  <a:tcPr marL="9525" marR="9525" marT="9524" marB="0" anchor="b"/>
                </a:tc>
                <a:tc>
                  <a:txBody>
                    <a:bodyPr/>
                    <a:lstStyle/>
                    <a:p>
                      <a:pPr algn="ctr" fontAlgn="b"/>
                      <a:r>
                        <a:rPr lang="en-US" sz="1600" b="0" i="0" u="none" strike="noStrike" dirty="0">
                          <a:solidFill>
                            <a:srgbClr val="000000"/>
                          </a:solidFill>
                          <a:latin typeface="Aharoni" pitchFamily="2" charset="-79"/>
                          <a:cs typeface="Aharoni" pitchFamily="2" charset="-79"/>
                        </a:rPr>
                        <a:t>Achievement</a:t>
                      </a:r>
                    </a:p>
                  </a:txBody>
                  <a:tcPr marL="9525" marR="9525" marT="9524" marB="0" anchor="b"/>
                </a:tc>
                <a:tc>
                  <a:txBody>
                    <a:bodyPr/>
                    <a:lstStyle/>
                    <a:p>
                      <a:pPr algn="ctr" fontAlgn="b"/>
                      <a:r>
                        <a:rPr lang="en-US" sz="1600" b="0" i="0" u="none" strike="noStrike" dirty="0">
                          <a:solidFill>
                            <a:srgbClr val="000000"/>
                          </a:solidFill>
                          <a:latin typeface="Aharoni" pitchFamily="2" charset="-79"/>
                          <a:cs typeface="Aharoni" pitchFamily="2" charset="-79"/>
                        </a:rPr>
                        <a:t>Results</a:t>
                      </a:r>
                    </a:p>
                  </a:txBody>
                  <a:tcPr marL="9525" marR="9525" marT="9524" marB="0" anchor="b"/>
                </a:tc>
              </a:tr>
              <a:tr h="253340">
                <a:tc>
                  <a:txBody>
                    <a:bodyPr/>
                    <a:lstStyle/>
                    <a:p>
                      <a:pPr algn="ctr" fontAlgn="b"/>
                      <a:r>
                        <a:rPr lang="en-US" sz="1400" b="0" i="0" u="none" strike="noStrike" dirty="0">
                          <a:solidFill>
                            <a:srgbClr val="000000"/>
                          </a:solidFill>
                          <a:latin typeface="Aharoni" pitchFamily="2" charset="-79"/>
                          <a:cs typeface="Aharoni" pitchFamily="2" charset="-79"/>
                        </a:rPr>
                        <a:t>Risk</a:t>
                      </a:r>
                    </a:p>
                  </a:txBody>
                  <a:tcPr marL="9525" marR="9525" marT="9524" marB="0" anchor="b"/>
                </a:tc>
                <a:tc>
                  <a:txBody>
                    <a:bodyPr/>
                    <a:lstStyle/>
                    <a:p>
                      <a:pPr algn="ctr" fontAlgn="b"/>
                      <a:r>
                        <a:rPr lang="en-US" sz="1600" b="0" i="0" u="none" strike="noStrike" dirty="0">
                          <a:solidFill>
                            <a:srgbClr val="000000"/>
                          </a:solidFill>
                          <a:latin typeface="Aharoni" pitchFamily="2" charset="-79"/>
                          <a:cs typeface="Aharoni" pitchFamily="2" charset="-79"/>
                        </a:rPr>
                        <a:t>Takes</a:t>
                      </a:r>
                    </a:p>
                  </a:txBody>
                  <a:tcPr marL="9525" marR="9525" marT="9524" marB="0" anchor="b"/>
                </a:tc>
                <a:tc>
                  <a:txBody>
                    <a:bodyPr/>
                    <a:lstStyle/>
                    <a:p>
                      <a:pPr algn="ctr" fontAlgn="b"/>
                      <a:r>
                        <a:rPr lang="en-US" sz="1600" b="0" i="0" u="none" strike="noStrike" dirty="0">
                          <a:solidFill>
                            <a:srgbClr val="000000"/>
                          </a:solidFill>
                          <a:latin typeface="Aharoni" pitchFamily="2" charset="-79"/>
                          <a:cs typeface="Aharoni" pitchFamily="2" charset="-79"/>
                        </a:rPr>
                        <a:t>Minimizes</a:t>
                      </a:r>
                    </a:p>
                  </a:txBody>
                  <a:tcPr marL="9525" marR="9525" marT="9524" marB="0" anchor="b"/>
                </a:tc>
              </a:tr>
              <a:tr h="253340">
                <a:tc>
                  <a:txBody>
                    <a:bodyPr/>
                    <a:lstStyle/>
                    <a:p>
                      <a:pPr algn="ctr" fontAlgn="b"/>
                      <a:r>
                        <a:rPr lang="en-US" sz="1400" b="0" i="0" u="none" strike="noStrike" dirty="0">
                          <a:solidFill>
                            <a:srgbClr val="000000"/>
                          </a:solidFill>
                          <a:latin typeface="Aharoni" pitchFamily="2" charset="-79"/>
                          <a:cs typeface="Aharoni" pitchFamily="2" charset="-79"/>
                        </a:rPr>
                        <a:t>Rules</a:t>
                      </a:r>
                    </a:p>
                  </a:txBody>
                  <a:tcPr marL="9525" marR="9525" marT="9524" marB="0" anchor="b"/>
                </a:tc>
                <a:tc>
                  <a:txBody>
                    <a:bodyPr/>
                    <a:lstStyle/>
                    <a:p>
                      <a:pPr algn="ctr" fontAlgn="b"/>
                      <a:r>
                        <a:rPr lang="en-US" sz="1600" b="0" i="0" u="none" strike="noStrike" dirty="0" smtClean="0">
                          <a:solidFill>
                            <a:srgbClr val="000000"/>
                          </a:solidFill>
                          <a:latin typeface="Aharoni" pitchFamily="2" charset="-79"/>
                          <a:cs typeface="Aharoni" pitchFamily="2" charset="-79"/>
                        </a:rPr>
                        <a:t>Breaks</a:t>
                      </a:r>
                      <a:endParaRPr lang="en-US" sz="1600" b="0" i="0" u="none" strike="noStrike" dirty="0">
                        <a:solidFill>
                          <a:srgbClr val="000000"/>
                        </a:solidFill>
                        <a:latin typeface="Aharoni" pitchFamily="2" charset="-79"/>
                        <a:cs typeface="Aharoni" pitchFamily="2" charset="-79"/>
                      </a:endParaRPr>
                    </a:p>
                  </a:txBody>
                  <a:tcPr marL="9525" marR="9525" marT="9524" marB="0" anchor="b"/>
                </a:tc>
                <a:tc>
                  <a:txBody>
                    <a:bodyPr/>
                    <a:lstStyle/>
                    <a:p>
                      <a:pPr algn="ctr" fontAlgn="b"/>
                      <a:r>
                        <a:rPr lang="en-US" sz="1600" b="0" i="0" u="none" strike="noStrike" dirty="0">
                          <a:solidFill>
                            <a:srgbClr val="000000"/>
                          </a:solidFill>
                          <a:latin typeface="Aharoni" pitchFamily="2" charset="-79"/>
                          <a:cs typeface="Aharoni" pitchFamily="2" charset="-79"/>
                        </a:rPr>
                        <a:t>Makes</a:t>
                      </a:r>
                    </a:p>
                  </a:txBody>
                  <a:tcPr marL="9525" marR="9525" marT="9524" marB="0" anchor="b"/>
                </a:tc>
              </a:tr>
              <a:tr h="253340">
                <a:tc>
                  <a:txBody>
                    <a:bodyPr/>
                    <a:lstStyle/>
                    <a:p>
                      <a:pPr algn="ctr" fontAlgn="b"/>
                      <a:r>
                        <a:rPr lang="en-US" sz="1400" b="0" i="0" u="none" strike="noStrike" dirty="0">
                          <a:solidFill>
                            <a:srgbClr val="000000"/>
                          </a:solidFill>
                          <a:latin typeface="Aharoni" pitchFamily="2" charset="-79"/>
                          <a:cs typeface="Aharoni" pitchFamily="2" charset="-79"/>
                        </a:rPr>
                        <a:t>Conflict</a:t>
                      </a:r>
                    </a:p>
                  </a:txBody>
                  <a:tcPr marL="9525" marR="9525" marT="9524" marB="0" anchor="b"/>
                </a:tc>
                <a:tc>
                  <a:txBody>
                    <a:bodyPr/>
                    <a:lstStyle/>
                    <a:p>
                      <a:pPr algn="ctr" fontAlgn="b"/>
                      <a:r>
                        <a:rPr lang="en-US" sz="1600" b="0" i="0" u="none" strike="noStrike" dirty="0" smtClean="0">
                          <a:solidFill>
                            <a:srgbClr val="000000"/>
                          </a:solidFill>
                          <a:latin typeface="Aharoni" pitchFamily="2" charset="-79"/>
                          <a:cs typeface="Aharoni" pitchFamily="2" charset="-79"/>
                        </a:rPr>
                        <a:t>Uses</a:t>
                      </a:r>
                      <a:endParaRPr lang="en-US" sz="1600" b="0" i="0" u="none" strike="noStrike" dirty="0">
                        <a:solidFill>
                          <a:srgbClr val="000000"/>
                        </a:solidFill>
                        <a:latin typeface="Aharoni" pitchFamily="2" charset="-79"/>
                        <a:cs typeface="Aharoni" pitchFamily="2" charset="-79"/>
                      </a:endParaRPr>
                    </a:p>
                  </a:txBody>
                  <a:tcPr marL="9525" marR="9525" marT="9524" marB="0" anchor="b"/>
                </a:tc>
                <a:tc>
                  <a:txBody>
                    <a:bodyPr/>
                    <a:lstStyle/>
                    <a:p>
                      <a:pPr algn="ctr" fontAlgn="b"/>
                      <a:r>
                        <a:rPr lang="en-US" sz="1600" b="0" i="0" u="none" strike="noStrike" dirty="0">
                          <a:solidFill>
                            <a:srgbClr val="000000"/>
                          </a:solidFill>
                          <a:latin typeface="Aharoni" pitchFamily="2" charset="-79"/>
                          <a:cs typeface="Aharoni" pitchFamily="2" charset="-79"/>
                        </a:rPr>
                        <a:t>Avoids</a:t>
                      </a:r>
                    </a:p>
                  </a:txBody>
                  <a:tcPr marL="9525" marR="9525" marT="9524" marB="0" anchor="b"/>
                </a:tc>
              </a:tr>
              <a:tr h="253340">
                <a:tc>
                  <a:txBody>
                    <a:bodyPr/>
                    <a:lstStyle/>
                    <a:p>
                      <a:pPr algn="ctr" fontAlgn="b"/>
                      <a:r>
                        <a:rPr lang="en-US" sz="1400" b="0" i="0" u="none" strike="noStrike" dirty="0">
                          <a:solidFill>
                            <a:srgbClr val="000000"/>
                          </a:solidFill>
                          <a:latin typeface="Aharoni" pitchFamily="2" charset="-79"/>
                          <a:cs typeface="Aharoni" pitchFamily="2" charset="-79"/>
                        </a:rPr>
                        <a:t>Direction</a:t>
                      </a:r>
                    </a:p>
                  </a:txBody>
                  <a:tcPr marL="9525" marR="9525" marT="9524" marB="0" anchor="b"/>
                </a:tc>
                <a:tc>
                  <a:txBody>
                    <a:bodyPr/>
                    <a:lstStyle/>
                    <a:p>
                      <a:pPr algn="ctr" fontAlgn="b"/>
                      <a:r>
                        <a:rPr lang="en-US" sz="1600" b="0" i="0" u="none" strike="noStrike">
                          <a:solidFill>
                            <a:srgbClr val="000000"/>
                          </a:solidFill>
                          <a:latin typeface="Aharoni" pitchFamily="2" charset="-79"/>
                          <a:cs typeface="Aharoni" pitchFamily="2" charset="-79"/>
                        </a:rPr>
                        <a:t>New roads</a:t>
                      </a:r>
                    </a:p>
                  </a:txBody>
                  <a:tcPr marL="9525" marR="9525" marT="9524" marB="0" anchor="b"/>
                </a:tc>
                <a:tc>
                  <a:txBody>
                    <a:bodyPr/>
                    <a:lstStyle/>
                    <a:p>
                      <a:pPr algn="ctr" fontAlgn="b"/>
                      <a:r>
                        <a:rPr lang="en-US" sz="1600" b="0" i="0" u="none" strike="noStrike">
                          <a:solidFill>
                            <a:srgbClr val="000000"/>
                          </a:solidFill>
                          <a:latin typeface="Aharoni" pitchFamily="2" charset="-79"/>
                          <a:cs typeface="Aharoni" pitchFamily="2" charset="-79"/>
                        </a:rPr>
                        <a:t>Existing roads</a:t>
                      </a:r>
                    </a:p>
                  </a:txBody>
                  <a:tcPr marL="9525" marR="9525" marT="9524" marB="0" anchor="b"/>
                </a:tc>
              </a:tr>
              <a:tr h="253340">
                <a:tc>
                  <a:txBody>
                    <a:bodyPr/>
                    <a:lstStyle/>
                    <a:p>
                      <a:pPr algn="ctr" fontAlgn="b"/>
                      <a:r>
                        <a:rPr lang="en-US" sz="1400" b="0" i="0" u="none" strike="noStrike" dirty="0">
                          <a:solidFill>
                            <a:srgbClr val="000000"/>
                          </a:solidFill>
                          <a:latin typeface="Aharoni" pitchFamily="2" charset="-79"/>
                          <a:cs typeface="Aharoni" pitchFamily="2" charset="-79"/>
                        </a:rPr>
                        <a:t>Truth</a:t>
                      </a:r>
                    </a:p>
                  </a:txBody>
                  <a:tcPr marL="9525" marR="9525" marT="9524" marB="0" anchor="b"/>
                </a:tc>
                <a:tc>
                  <a:txBody>
                    <a:bodyPr/>
                    <a:lstStyle/>
                    <a:p>
                      <a:pPr algn="ctr" fontAlgn="b"/>
                      <a:r>
                        <a:rPr lang="en-US" sz="1600" b="0" i="0" u="none" strike="noStrike">
                          <a:solidFill>
                            <a:srgbClr val="000000"/>
                          </a:solidFill>
                          <a:latin typeface="Aharoni" pitchFamily="2" charset="-79"/>
                          <a:cs typeface="Aharoni" pitchFamily="2" charset="-79"/>
                        </a:rPr>
                        <a:t>Seeks</a:t>
                      </a:r>
                    </a:p>
                  </a:txBody>
                  <a:tcPr marL="9525" marR="9525" marT="9524" marB="0" anchor="b"/>
                </a:tc>
                <a:tc>
                  <a:txBody>
                    <a:bodyPr/>
                    <a:lstStyle/>
                    <a:p>
                      <a:pPr algn="ctr" fontAlgn="b"/>
                      <a:r>
                        <a:rPr lang="en-US" sz="1600" b="0" i="0" u="none" strike="noStrike">
                          <a:solidFill>
                            <a:srgbClr val="000000"/>
                          </a:solidFill>
                          <a:latin typeface="Aharoni" pitchFamily="2" charset="-79"/>
                          <a:cs typeface="Aharoni" pitchFamily="2" charset="-79"/>
                        </a:rPr>
                        <a:t>Establishes</a:t>
                      </a:r>
                    </a:p>
                  </a:txBody>
                  <a:tcPr marL="9525" marR="9525" marT="9524" marB="0" anchor="b"/>
                </a:tc>
              </a:tr>
              <a:tr h="253340">
                <a:tc>
                  <a:txBody>
                    <a:bodyPr/>
                    <a:lstStyle/>
                    <a:p>
                      <a:pPr algn="ctr" fontAlgn="b"/>
                      <a:r>
                        <a:rPr lang="en-US" sz="1400" b="0" i="0" u="none" strike="noStrike" dirty="0">
                          <a:solidFill>
                            <a:srgbClr val="000000"/>
                          </a:solidFill>
                          <a:latin typeface="Aharoni" pitchFamily="2" charset="-79"/>
                          <a:cs typeface="Aharoni" pitchFamily="2" charset="-79"/>
                        </a:rPr>
                        <a:t>Concern</a:t>
                      </a:r>
                    </a:p>
                  </a:txBody>
                  <a:tcPr marL="9525" marR="9525" marT="9524" marB="0" anchor="b"/>
                </a:tc>
                <a:tc>
                  <a:txBody>
                    <a:bodyPr/>
                    <a:lstStyle/>
                    <a:p>
                      <a:pPr algn="ctr" fontAlgn="b"/>
                      <a:r>
                        <a:rPr lang="en-US" sz="1600" b="0" i="0" u="none" strike="noStrike">
                          <a:solidFill>
                            <a:srgbClr val="000000"/>
                          </a:solidFill>
                          <a:latin typeface="Aharoni" pitchFamily="2" charset="-79"/>
                          <a:cs typeface="Aharoni" pitchFamily="2" charset="-79"/>
                        </a:rPr>
                        <a:t>What is right</a:t>
                      </a:r>
                    </a:p>
                  </a:txBody>
                  <a:tcPr marL="9525" marR="9525" marT="9524" marB="0" anchor="b"/>
                </a:tc>
                <a:tc>
                  <a:txBody>
                    <a:bodyPr/>
                    <a:lstStyle/>
                    <a:p>
                      <a:pPr algn="ctr" fontAlgn="b"/>
                      <a:r>
                        <a:rPr lang="en-US" sz="1600" b="0" i="0" u="none" strike="noStrike" dirty="0">
                          <a:solidFill>
                            <a:srgbClr val="000000"/>
                          </a:solidFill>
                          <a:latin typeface="Aharoni" pitchFamily="2" charset="-79"/>
                          <a:cs typeface="Aharoni" pitchFamily="2" charset="-79"/>
                        </a:rPr>
                        <a:t>Being right</a:t>
                      </a:r>
                    </a:p>
                  </a:txBody>
                  <a:tcPr marL="9525" marR="9525" marT="9524" marB="0" anchor="b"/>
                </a:tc>
              </a:tr>
              <a:tr h="253340">
                <a:tc>
                  <a:txBody>
                    <a:bodyPr/>
                    <a:lstStyle/>
                    <a:p>
                      <a:pPr algn="ctr" fontAlgn="b"/>
                      <a:endParaRPr lang="en-US" sz="1400" b="0" i="0" u="none" strike="noStrike" dirty="0">
                        <a:solidFill>
                          <a:srgbClr val="000000"/>
                        </a:solidFill>
                        <a:latin typeface="Aharoni" pitchFamily="2" charset="-79"/>
                        <a:cs typeface="Aharoni" pitchFamily="2" charset="-79"/>
                      </a:endParaRPr>
                    </a:p>
                  </a:txBody>
                  <a:tcPr marL="9525" marR="9525" marT="9524" marB="0" anchor="b"/>
                </a:tc>
                <a:tc>
                  <a:txBody>
                    <a:bodyPr/>
                    <a:lstStyle/>
                    <a:p>
                      <a:pPr algn="ctr" fontAlgn="b"/>
                      <a:endParaRPr lang="en-US" sz="1600" b="0" i="0" u="none" strike="noStrike" dirty="0">
                        <a:solidFill>
                          <a:srgbClr val="000000"/>
                        </a:solidFill>
                        <a:latin typeface="Aharoni" pitchFamily="2" charset="-79"/>
                        <a:cs typeface="Aharoni" pitchFamily="2" charset="-79"/>
                      </a:endParaRPr>
                    </a:p>
                  </a:txBody>
                  <a:tcPr marL="9525" marR="9525" marT="9524" marB="0" anchor="b"/>
                </a:tc>
                <a:tc>
                  <a:txBody>
                    <a:bodyPr/>
                    <a:lstStyle/>
                    <a:p>
                      <a:pPr algn="ctr" fontAlgn="b"/>
                      <a:endParaRPr lang="en-US" sz="1600" b="0" i="0" u="none" strike="noStrike" dirty="0">
                        <a:solidFill>
                          <a:srgbClr val="000000"/>
                        </a:solidFill>
                        <a:latin typeface="Aharoni" pitchFamily="2" charset="-79"/>
                        <a:cs typeface="Aharoni" pitchFamily="2" charset="-79"/>
                      </a:endParaRPr>
                    </a:p>
                  </a:txBody>
                  <a:tcPr marL="9525" marR="9525" marT="9524" marB="0" anchor="b"/>
                </a:tc>
              </a:tr>
              <a:tr h="253340">
                <a:tc>
                  <a:txBody>
                    <a:bodyPr/>
                    <a:lstStyle/>
                    <a:p>
                      <a:pPr algn="ctr" fontAlgn="b"/>
                      <a:r>
                        <a:rPr lang="en-US" sz="1400" b="0" i="0" u="none" strike="noStrike" dirty="0">
                          <a:solidFill>
                            <a:srgbClr val="000000"/>
                          </a:solidFill>
                          <a:latin typeface="Aharoni" pitchFamily="2" charset="-79"/>
                          <a:cs typeface="Aharoni" pitchFamily="2" charset="-79"/>
                        </a:rPr>
                        <a:t>Blame</a:t>
                      </a:r>
                    </a:p>
                  </a:txBody>
                  <a:tcPr marL="9525" marR="9525" marT="9524" marB="0" anchor="b"/>
                </a:tc>
                <a:tc>
                  <a:txBody>
                    <a:bodyPr/>
                    <a:lstStyle/>
                    <a:p>
                      <a:pPr algn="ctr" fontAlgn="b"/>
                      <a:r>
                        <a:rPr lang="en-US" sz="1600" b="0" i="0" u="none" strike="noStrike" dirty="0">
                          <a:solidFill>
                            <a:srgbClr val="000000"/>
                          </a:solidFill>
                          <a:latin typeface="Aharoni" pitchFamily="2" charset="-79"/>
                          <a:cs typeface="Aharoni" pitchFamily="2" charset="-79"/>
                        </a:rPr>
                        <a:t>Takes</a:t>
                      </a:r>
                    </a:p>
                  </a:txBody>
                  <a:tcPr marL="9525" marR="9525" marT="9524" marB="0" anchor="b"/>
                </a:tc>
                <a:tc>
                  <a:txBody>
                    <a:bodyPr/>
                    <a:lstStyle/>
                    <a:p>
                      <a:pPr algn="ctr" fontAlgn="b"/>
                      <a:r>
                        <a:rPr lang="en-US" sz="1600" b="0" i="0" u="none" strike="noStrike" dirty="0">
                          <a:solidFill>
                            <a:srgbClr val="000000"/>
                          </a:solidFill>
                          <a:latin typeface="Aharoni" pitchFamily="2" charset="-79"/>
                          <a:cs typeface="Aharoni" pitchFamily="2" charset="-79"/>
                        </a:rPr>
                        <a:t>Blames</a:t>
                      </a:r>
                    </a:p>
                  </a:txBody>
                  <a:tcPr marL="9525" marR="9525" marT="9524" marB="0" anchor="b"/>
                </a:tc>
              </a:tr>
            </a:tbl>
          </a:graphicData>
        </a:graphic>
      </p:graphicFrame>
      <p:sp>
        <p:nvSpPr>
          <p:cNvPr id="8" name="Arc 7"/>
          <p:cNvSpPr/>
          <p:nvPr/>
        </p:nvSpPr>
        <p:spPr>
          <a:xfrm>
            <a:off x="1905000" y="2209800"/>
            <a:ext cx="7010400" cy="381000"/>
          </a:xfrm>
          <a:prstGeom prst="arc">
            <a:avLst>
              <a:gd name="adj1" fmla="val 21487337"/>
              <a:gd name="adj2" fmla="val 21443824"/>
            </a:avLst>
          </a:prstGeom>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en-US">
              <a:ln>
                <a:solidFill>
                  <a:srgbClr val="FFFF00"/>
                </a:solidFill>
              </a:l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sz="5400" smtClean="0">
                <a:latin typeface="Bodoni MT" panose="02070603080606020203" pitchFamily="18" charset="0"/>
                <a:hlinkClick r:id="rId2" action="ppaction://hlinkpres?slideindex=1&amp;slidetitle="/>
              </a:rPr>
              <a:t>Leadership vs Management</a:t>
            </a:r>
            <a:endParaRPr lang="en-US" altLang="en-US" sz="5400" smtClean="0"/>
          </a:p>
        </p:txBody>
      </p:sp>
      <p:graphicFrame>
        <p:nvGraphicFramePr>
          <p:cNvPr id="4" name="Content Placeholder 3"/>
          <p:cNvGraphicFramePr>
            <a:graphicFrameLocks noGrp="1"/>
          </p:cNvGraphicFramePr>
          <p:nvPr>
            <p:ph idx="1"/>
          </p:nvPr>
        </p:nvGraphicFramePr>
        <p:xfrm>
          <a:off x="0" y="457200"/>
          <a:ext cx="9144000" cy="6364288"/>
        </p:xfrm>
        <a:graphic>
          <a:graphicData uri="http://schemas.openxmlformats.org/drawingml/2006/table">
            <a:tbl>
              <a:tblPr/>
              <a:tblGrid>
                <a:gridCol w="4767815"/>
                <a:gridCol w="4376185"/>
              </a:tblGrid>
              <a:tr h="490783">
                <a:tc>
                  <a:txBody>
                    <a:bodyPr/>
                    <a:lstStyle/>
                    <a:p>
                      <a:pPr marL="0" marR="0" algn="ctr">
                        <a:lnSpc>
                          <a:spcPct val="115000"/>
                        </a:lnSpc>
                        <a:spcBef>
                          <a:spcPts val="0"/>
                        </a:spcBef>
                        <a:spcAft>
                          <a:spcPts val="1000"/>
                        </a:spcAft>
                      </a:pPr>
                      <a:r>
                        <a:rPr lang="en-GB" sz="2800" b="1" i="1" dirty="0">
                          <a:latin typeface="Times New Roman"/>
                          <a:ea typeface="Calibri"/>
                          <a:cs typeface="Times New Roman"/>
                        </a:rPr>
                        <a:t>Leadership</a:t>
                      </a:r>
                      <a:endParaRPr lang="en-US" sz="2000" dirty="0">
                        <a:latin typeface="Calibri"/>
                        <a:ea typeface="Calibri"/>
                        <a:cs typeface="Times New Roman"/>
                      </a:endParaRPr>
                    </a:p>
                  </a:txBody>
                  <a:tcPr marL="68580" marR="6858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1000"/>
                        </a:spcAft>
                      </a:pPr>
                      <a:r>
                        <a:rPr lang="en-GB" sz="2800" b="1" i="1" dirty="0">
                          <a:latin typeface="Times New Roman"/>
                          <a:ea typeface="Calibri"/>
                          <a:cs typeface="Times New Roman"/>
                        </a:rPr>
                        <a:t>Management</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451808">
                <a:tc>
                  <a:txBody>
                    <a:bodyPr/>
                    <a:lstStyle/>
                    <a:p>
                      <a:pPr marL="0" marR="0" algn="just">
                        <a:lnSpc>
                          <a:spcPct val="115000"/>
                        </a:lnSpc>
                        <a:spcBef>
                          <a:spcPts val="0"/>
                        </a:spcBef>
                        <a:spcAft>
                          <a:spcPts val="1000"/>
                        </a:spcAft>
                      </a:pPr>
                      <a:r>
                        <a:rPr lang="en-GB" sz="2400" dirty="0">
                          <a:latin typeface="Times New Roman"/>
                          <a:ea typeface="Calibri"/>
                          <a:cs typeface="Times New Roman"/>
                        </a:rPr>
                        <a:t>Produces change and movement</a:t>
                      </a:r>
                      <a:endParaRPr lang="en-US" sz="2000" dirty="0">
                        <a:latin typeface="Calibri"/>
                        <a:ea typeface="Calibri"/>
                        <a:cs typeface="Times New Roman"/>
                      </a:endParaRPr>
                    </a:p>
                  </a:txBody>
                  <a:tcPr marL="68580" marR="6858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1000"/>
                        </a:spcAft>
                      </a:pPr>
                      <a:r>
                        <a:rPr lang="en-GB" sz="2400" dirty="0">
                          <a:latin typeface="Times New Roman"/>
                          <a:ea typeface="Calibri"/>
                          <a:cs typeface="Times New Roman"/>
                        </a:rPr>
                        <a:t>Produces order and  consistency</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451808">
                <a:tc>
                  <a:txBody>
                    <a:bodyPr/>
                    <a:lstStyle/>
                    <a:p>
                      <a:pPr marL="0" marR="0" algn="just">
                        <a:lnSpc>
                          <a:spcPct val="115000"/>
                        </a:lnSpc>
                        <a:spcBef>
                          <a:spcPts val="0"/>
                        </a:spcBef>
                        <a:spcAft>
                          <a:spcPts val="1000"/>
                        </a:spcAft>
                      </a:pPr>
                      <a:r>
                        <a:rPr lang="en-GB" sz="2400" dirty="0">
                          <a:latin typeface="Times New Roman"/>
                          <a:ea typeface="Calibri"/>
                          <a:cs typeface="Times New Roman"/>
                        </a:rPr>
                        <a:t>Establishing direction</a:t>
                      </a:r>
                      <a:endParaRPr lang="en-US" sz="2000" dirty="0">
                        <a:latin typeface="Calibri"/>
                        <a:ea typeface="Calibri"/>
                        <a:cs typeface="Times New Roman"/>
                      </a:endParaRPr>
                    </a:p>
                  </a:txBody>
                  <a:tcPr marL="68580" marR="6858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1000"/>
                        </a:spcAft>
                      </a:pPr>
                      <a:r>
                        <a:rPr lang="en-GB" sz="2400">
                          <a:latin typeface="Times New Roman"/>
                          <a:ea typeface="Calibri"/>
                          <a:cs typeface="Times New Roman"/>
                        </a:rPr>
                        <a:t>Planning and budgeting</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451808">
                <a:tc>
                  <a:txBody>
                    <a:bodyPr/>
                    <a:lstStyle/>
                    <a:p>
                      <a:pPr marL="0" marR="0" algn="just">
                        <a:lnSpc>
                          <a:spcPct val="115000"/>
                        </a:lnSpc>
                        <a:spcBef>
                          <a:spcPts val="0"/>
                        </a:spcBef>
                        <a:spcAft>
                          <a:spcPts val="1000"/>
                        </a:spcAft>
                      </a:pPr>
                      <a:r>
                        <a:rPr lang="en-GB" sz="2000">
                          <a:solidFill>
                            <a:srgbClr val="000000"/>
                          </a:solidFill>
                          <a:latin typeface="Times New Roman"/>
                          <a:ea typeface="Calibri"/>
                          <a:cs typeface="Times New Roman"/>
                        </a:rPr>
                        <a:t>Creating a vision</a:t>
                      </a:r>
                      <a:endParaRPr lang="en-US" sz="2000">
                        <a:latin typeface="Calibri"/>
                        <a:ea typeface="Calibri"/>
                        <a:cs typeface="Times New Roman"/>
                      </a:endParaRPr>
                    </a:p>
                  </a:txBody>
                  <a:tcPr marL="68580" marR="6858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1000"/>
                        </a:spcAft>
                      </a:pPr>
                      <a:r>
                        <a:rPr lang="en-GB" sz="2000" dirty="0">
                          <a:solidFill>
                            <a:srgbClr val="000000"/>
                          </a:solidFill>
                          <a:latin typeface="Times New Roman"/>
                          <a:ea typeface="Calibri"/>
                          <a:cs typeface="Times New Roman"/>
                        </a:rPr>
                        <a:t>Establishing agendas</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451808">
                <a:tc>
                  <a:txBody>
                    <a:bodyPr/>
                    <a:lstStyle/>
                    <a:p>
                      <a:pPr marL="0" marR="0" algn="just">
                        <a:lnSpc>
                          <a:spcPct val="115000"/>
                        </a:lnSpc>
                        <a:spcBef>
                          <a:spcPts val="0"/>
                        </a:spcBef>
                        <a:spcAft>
                          <a:spcPts val="1000"/>
                        </a:spcAft>
                      </a:pPr>
                      <a:r>
                        <a:rPr lang="en-GB" sz="2000" dirty="0">
                          <a:solidFill>
                            <a:srgbClr val="000000"/>
                          </a:solidFill>
                          <a:latin typeface="Times New Roman"/>
                          <a:ea typeface="Calibri"/>
                          <a:cs typeface="Times New Roman"/>
                        </a:rPr>
                        <a:t>Clarifying the big picture</a:t>
                      </a:r>
                      <a:endParaRPr lang="en-US" sz="2000" dirty="0">
                        <a:latin typeface="Calibri"/>
                        <a:ea typeface="Calibri"/>
                        <a:cs typeface="Times New Roman"/>
                      </a:endParaRPr>
                    </a:p>
                  </a:txBody>
                  <a:tcPr marL="68580" marR="6858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1000"/>
                        </a:spcAft>
                      </a:pPr>
                      <a:r>
                        <a:rPr lang="en-GB" sz="2000" dirty="0">
                          <a:solidFill>
                            <a:srgbClr val="000000"/>
                          </a:solidFill>
                          <a:latin typeface="Times New Roman"/>
                          <a:ea typeface="Calibri"/>
                          <a:cs typeface="Times New Roman"/>
                        </a:rPr>
                        <a:t>Setting timetables</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451808">
                <a:tc>
                  <a:txBody>
                    <a:bodyPr/>
                    <a:lstStyle/>
                    <a:p>
                      <a:pPr marL="0" marR="0" algn="just">
                        <a:lnSpc>
                          <a:spcPct val="115000"/>
                        </a:lnSpc>
                        <a:spcBef>
                          <a:spcPts val="0"/>
                        </a:spcBef>
                        <a:spcAft>
                          <a:spcPts val="1000"/>
                        </a:spcAft>
                      </a:pPr>
                      <a:r>
                        <a:rPr lang="en-GB" sz="2000">
                          <a:solidFill>
                            <a:srgbClr val="000000"/>
                          </a:solidFill>
                          <a:latin typeface="Times New Roman"/>
                          <a:ea typeface="Calibri"/>
                          <a:cs typeface="Times New Roman"/>
                        </a:rPr>
                        <a:t>Setting strategies</a:t>
                      </a:r>
                      <a:endParaRPr lang="en-US" sz="2000">
                        <a:latin typeface="Calibri"/>
                        <a:ea typeface="Calibri"/>
                        <a:cs typeface="Times New Roman"/>
                      </a:endParaRPr>
                    </a:p>
                  </a:txBody>
                  <a:tcPr marL="68580" marR="6858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1000"/>
                        </a:spcAft>
                      </a:pPr>
                      <a:r>
                        <a:rPr lang="en-GB" sz="2000" dirty="0">
                          <a:solidFill>
                            <a:srgbClr val="000000"/>
                          </a:solidFill>
                          <a:latin typeface="Times New Roman"/>
                          <a:ea typeface="Calibri"/>
                          <a:cs typeface="Times New Roman"/>
                        </a:rPr>
                        <a:t>Allocating resources</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451808">
                <a:tc>
                  <a:txBody>
                    <a:bodyPr/>
                    <a:lstStyle/>
                    <a:p>
                      <a:pPr marL="0" marR="0" algn="just">
                        <a:lnSpc>
                          <a:spcPct val="115000"/>
                        </a:lnSpc>
                        <a:spcBef>
                          <a:spcPts val="0"/>
                        </a:spcBef>
                        <a:spcAft>
                          <a:spcPts val="1000"/>
                        </a:spcAft>
                      </a:pPr>
                      <a:r>
                        <a:rPr lang="en-GB" sz="2000" dirty="0">
                          <a:solidFill>
                            <a:srgbClr val="000000"/>
                          </a:solidFill>
                          <a:latin typeface="Times New Roman"/>
                          <a:ea typeface="Calibri"/>
                          <a:cs typeface="Times New Roman"/>
                        </a:rPr>
                        <a:t>Aligning People</a:t>
                      </a:r>
                      <a:endParaRPr lang="en-US" sz="2000" dirty="0">
                        <a:latin typeface="Calibri"/>
                        <a:ea typeface="Calibri"/>
                        <a:cs typeface="Times New Roman"/>
                      </a:endParaRPr>
                    </a:p>
                  </a:txBody>
                  <a:tcPr marL="68580" marR="6858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1000"/>
                        </a:spcAft>
                      </a:pPr>
                      <a:r>
                        <a:rPr lang="en-GB" sz="2000" dirty="0">
                          <a:solidFill>
                            <a:srgbClr val="000000"/>
                          </a:solidFill>
                          <a:latin typeface="Times New Roman"/>
                          <a:ea typeface="Calibri"/>
                          <a:cs typeface="Times New Roman"/>
                        </a:rPr>
                        <a:t>Organizing and Staffing</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451808">
                <a:tc>
                  <a:txBody>
                    <a:bodyPr/>
                    <a:lstStyle/>
                    <a:p>
                      <a:pPr marL="0" marR="0" algn="just">
                        <a:lnSpc>
                          <a:spcPct val="115000"/>
                        </a:lnSpc>
                        <a:spcBef>
                          <a:spcPts val="0"/>
                        </a:spcBef>
                        <a:spcAft>
                          <a:spcPts val="1000"/>
                        </a:spcAft>
                      </a:pPr>
                      <a:r>
                        <a:rPr lang="en-GB" sz="2000">
                          <a:solidFill>
                            <a:srgbClr val="000000"/>
                          </a:solidFill>
                          <a:latin typeface="Times New Roman"/>
                          <a:ea typeface="Calibri"/>
                          <a:cs typeface="Times New Roman"/>
                        </a:rPr>
                        <a:t>Communicating goals</a:t>
                      </a:r>
                      <a:endParaRPr lang="en-US" sz="2000">
                        <a:latin typeface="Calibri"/>
                        <a:ea typeface="Calibri"/>
                        <a:cs typeface="Times New Roman"/>
                      </a:endParaRPr>
                    </a:p>
                  </a:txBody>
                  <a:tcPr marL="68580" marR="6858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1000"/>
                        </a:spcAft>
                      </a:pPr>
                      <a:r>
                        <a:rPr lang="en-GB" sz="2000" dirty="0">
                          <a:solidFill>
                            <a:srgbClr val="000000"/>
                          </a:solidFill>
                          <a:latin typeface="Times New Roman"/>
                          <a:ea typeface="Calibri"/>
                          <a:cs typeface="Times New Roman"/>
                        </a:rPr>
                        <a:t>Provide structure</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451808">
                <a:tc>
                  <a:txBody>
                    <a:bodyPr/>
                    <a:lstStyle/>
                    <a:p>
                      <a:pPr marL="0" marR="0" algn="just">
                        <a:lnSpc>
                          <a:spcPct val="115000"/>
                        </a:lnSpc>
                        <a:spcBef>
                          <a:spcPts val="0"/>
                        </a:spcBef>
                        <a:spcAft>
                          <a:spcPts val="1000"/>
                        </a:spcAft>
                      </a:pPr>
                      <a:r>
                        <a:rPr lang="en-GB" sz="2000">
                          <a:solidFill>
                            <a:srgbClr val="000000"/>
                          </a:solidFill>
                          <a:latin typeface="Times New Roman"/>
                          <a:ea typeface="Calibri"/>
                          <a:cs typeface="Times New Roman"/>
                        </a:rPr>
                        <a:t>Seeking commitment</a:t>
                      </a:r>
                      <a:endParaRPr lang="en-US" sz="2000">
                        <a:latin typeface="Calibri"/>
                        <a:ea typeface="Calibri"/>
                        <a:cs typeface="Times New Roman"/>
                      </a:endParaRPr>
                    </a:p>
                  </a:txBody>
                  <a:tcPr marL="68580" marR="6858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1000"/>
                        </a:spcAft>
                      </a:pPr>
                      <a:r>
                        <a:rPr lang="en-GB" sz="2000" dirty="0">
                          <a:solidFill>
                            <a:srgbClr val="000000"/>
                          </a:solidFill>
                          <a:latin typeface="Times New Roman"/>
                          <a:ea typeface="Calibri"/>
                          <a:cs typeface="Times New Roman"/>
                        </a:rPr>
                        <a:t>Making job placements</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451808">
                <a:tc>
                  <a:txBody>
                    <a:bodyPr/>
                    <a:lstStyle/>
                    <a:p>
                      <a:pPr marL="0" marR="0" algn="just">
                        <a:lnSpc>
                          <a:spcPct val="115000"/>
                        </a:lnSpc>
                        <a:spcBef>
                          <a:spcPts val="0"/>
                        </a:spcBef>
                        <a:spcAft>
                          <a:spcPts val="1000"/>
                        </a:spcAft>
                      </a:pPr>
                      <a:r>
                        <a:rPr lang="en-GB" sz="2000">
                          <a:solidFill>
                            <a:srgbClr val="000000"/>
                          </a:solidFill>
                          <a:latin typeface="Times New Roman"/>
                          <a:ea typeface="Calibri"/>
                          <a:cs typeface="Times New Roman"/>
                        </a:rPr>
                        <a:t>Building teams and coalitions</a:t>
                      </a:r>
                      <a:endParaRPr lang="en-US" sz="2000">
                        <a:latin typeface="Calibri"/>
                        <a:ea typeface="Calibri"/>
                        <a:cs typeface="Times New Roman"/>
                      </a:endParaRPr>
                    </a:p>
                  </a:txBody>
                  <a:tcPr marL="68580" marR="6858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1000"/>
                        </a:spcAft>
                      </a:pPr>
                      <a:r>
                        <a:rPr lang="en-GB" sz="2000" dirty="0">
                          <a:solidFill>
                            <a:srgbClr val="000000"/>
                          </a:solidFill>
                          <a:latin typeface="Times New Roman"/>
                          <a:ea typeface="Calibri"/>
                          <a:cs typeface="Times New Roman"/>
                        </a:rPr>
                        <a:t>Establishing rules and procedures</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451808">
                <a:tc>
                  <a:txBody>
                    <a:bodyPr/>
                    <a:lstStyle/>
                    <a:p>
                      <a:pPr marL="0" marR="0" algn="just">
                        <a:lnSpc>
                          <a:spcPct val="115000"/>
                        </a:lnSpc>
                        <a:spcBef>
                          <a:spcPts val="0"/>
                        </a:spcBef>
                        <a:spcAft>
                          <a:spcPts val="1000"/>
                        </a:spcAft>
                      </a:pPr>
                      <a:r>
                        <a:rPr lang="en-GB" sz="2000">
                          <a:solidFill>
                            <a:srgbClr val="000000"/>
                          </a:solidFill>
                          <a:latin typeface="Times New Roman"/>
                          <a:ea typeface="Calibri"/>
                          <a:cs typeface="Times New Roman"/>
                        </a:rPr>
                        <a:t>Motivating and Inspiring</a:t>
                      </a:r>
                      <a:endParaRPr lang="en-US" sz="2000">
                        <a:latin typeface="Calibri"/>
                        <a:ea typeface="Calibri"/>
                        <a:cs typeface="Times New Roman"/>
                      </a:endParaRPr>
                    </a:p>
                  </a:txBody>
                  <a:tcPr marL="68580" marR="6858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1000"/>
                        </a:spcAft>
                      </a:pPr>
                      <a:r>
                        <a:rPr lang="en-GB" sz="2000" dirty="0">
                          <a:solidFill>
                            <a:srgbClr val="000000"/>
                          </a:solidFill>
                          <a:latin typeface="Times New Roman"/>
                          <a:ea typeface="Calibri"/>
                          <a:cs typeface="Times New Roman"/>
                        </a:rPr>
                        <a:t>Controlling and Problem Solving</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451808">
                <a:tc>
                  <a:txBody>
                    <a:bodyPr/>
                    <a:lstStyle/>
                    <a:p>
                      <a:pPr marL="0" marR="0" algn="just">
                        <a:lnSpc>
                          <a:spcPct val="115000"/>
                        </a:lnSpc>
                        <a:spcBef>
                          <a:spcPts val="0"/>
                        </a:spcBef>
                        <a:spcAft>
                          <a:spcPts val="1000"/>
                        </a:spcAft>
                      </a:pPr>
                      <a:r>
                        <a:rPr lang="en-GB" sz="2000">
                          <a:solidFill>
                            <a:srgbClr val="000000"/>
                          </a:solidFill>
                          <a:latin typeface="Times New Roman"/>
                          <a:ea typeface="Calibri"/>
                          <a:cs typeface="Times New Roman"/>
                        </a:rPr>
                        <a:t>Inspiring and energize</a:t>
                      </a:r>
                      <a:endParaRPr lang="en-US" sz="2000">
                        <a:latin typeface="Calibri"/>
                        <a:ea typeface="Calibri"/>
                        <a:cs typeface="Times New Roman"/>
                      </a:endParaRPr>
                    </a:p>
                  </a:txBody>
                  <a:tcPr marL="68580" marR="6858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1000"/>
                        </a:spcAft>
                      </a:pPr>
                      <a:r>
                        <a:rPr lang="en-GB" sz="2000" dirty="0">
                          <a:solidFill>
                            <a:srgbClr val="000000"/>
                          </a:solidFill>
                          <a:latin typeface="Times New Roman"/>
                          <a:ea typeface="Calibri"/>
                          <a:cs typeface="Times New Roman"/>
                        </a:rPr>
                        <a:t>Developing incentives</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451808">
                <a:tc>
                  <a:txBody>
                    <a:bodyPr/>
                    <a:lstStyle/>
                    <a:p>
                      <a:pPr marL="0" marR="0" algn="just">
                        <a:lnSpc>
                          <a:spcPct val="115000"/>
                        </a:lnSpc>
                        <a:spcBef>
                          <a:spcPts val="0"/>
                        </a:spcBef>
                        <a:spcAft>
                          <a:spcPts val="1000"/>
                        </a:spcAft>
                      </a:pPr>
                      <a:r>
                        <a:rPr lang="en-GB" sz="2000">
                          <a:solidFill>
                            <a:srgbClr val="000000"/>
                          </a:solidFill>
                          <a:latin typeface="Times New Roman"/>
                          <a:ea typeface="Calibri"/>
                          <a:cs typeface="Times New Roman"/>
                        </a:rPr>
                        <a:t>Empowering subordinates</a:t>
                      </a:r>
                      <a:endParaRPr lang="en-US" sz="2000">
                        <a:latin typeface="Calibri"/>
                        <a:ea typeface="Calibri"/>
                        <a:cs typeface="Times New Roman"/>
                      </a:endParaRPr>
                    </a:p>
                  </a:txBody>
                  <a:tcPr marL="68580" marR="6858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1000"/>
                        </a:spcAft>
                      </a:pPr>
                      <a:r>
                        <a:rPr lang="en-GB" sz="2000" dirty="0">
                          <a:solidFill>
                            <a:srgbClr val="000000"/>
                          </a:solidFill>
                          <a:latin typeface="Times New Roman"/>
                          <a:ea typeface="Calibri"/>
                          <a:cs typeface="Times New Roman"/>
                        </a:rPr>
                        <a:t>Generating creative solutions</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451808">
                <a:tc>
                  <a:txBody>
                    <a:bodyPr/>
                    <a:lstStyle/>
                    <a:p>
                      <a:pPr marL="0" marR="0" algn="just">
                        <a:lnSpc>
                          <a:spcPct val="115000"/>
                        </a:lnSpc>
                        <a:spcBef>
                          <a:spcPts val="0"/>
                        </a:spcBef>
                        <a:spcAft>
                          <a:spcPts val="1000"/>
                        </a:spcAft>
                      </a:pPr>
                      <a:r>
                        <a:rPr lang="en-GB" sz="2000" dirty="0">
                          <a:solidFill>
                            <a:srgbClr val="000000"/>
                          </a:solidFill>
                          <a:latin typeface="Times New Roman"/>
                          <a:ea typeface="Calibri"/>
                          <a:cs typeface="Times New Roman"/>
                        </a:rPr>
                        <a:t>Satisfying unmet needs</a:t>
                      </a:r>
                      <a:endParaRPr lang="en-US" sz="2000" dirty="0">
                        <a:latin typeface="Calibri"/>
                        <a:ea typeface="Calibri"/>
                        <a:cs typeface="Times New Roman"/>
                      </a:endParaRPr>
                    </a:p>
                  </a:txBody>
                  <a:tcPr marL="68580" marR="6858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1000"/>
                        </a:spcAft>
                      </a:pPr>
                      <a:r>
                        <a:rPr lang="en-GB" sz="2000" dirty="0">
                          <a:solidFill>
                            <a:srgbClr val="000000"/>
                          </a:solidFill>
                          <a:latin typeface="Times New Roman"/>
                          <a:ea typeface="Calibri"/>
                          <a:cs typeface="Times New Roman"/>
                        </a:rPr>
                        <a:t>Taking corrective action</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bg2"/>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609600" y="381000"/>
            <a:ext cx="8077200" cy="1143000"/>
          </a:xfrm>
        </p:spPr>
        <p:txBody>
          <a:bodyPr/>
          <a:lstStyle/>
          <a:p>
            <a:r>
              <a:rPr lang="en-US" altLang="en-US" smtClean="0">
                <a:solidFill>
                  <a:srgbClr val="FF0000"/>
                </a:solidFill>
                <a:hlinkClick r:id="rId2" action="ppaction://hlinkfile"/>
              </a:rPr>
              <a:t>5-LEVELS OF LEADERSHIP   </a:t>
            </a:r>
            <a:r>
              <a:rPr lang="en-US" altLang="en-US" smtClean="0">
                <a:solidFill>
                  <a:srgbClr val="FF0000"/>
                </a:solidFill>
              </a:rPr>
              <a:t>by Maxwell</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228600" y="274638"/>
            <a:ext cx="8686800" cy="639762"/>
          </a:xfrm>
        </p:spPr>
        <p:txBody>
          <a:bodyPr/>
          <a:lstStyle/>
          <a:p>
            <a:r>
              <a:rPr lang="en-US" altLang="en-US" sz="3200" smtClean="0">
                <a:solidFill>
                  <a:srgbClr val="0000CC"/>
                </a:solidFill>
                <a:latin typeface="Times New Roman" panose="02020603050405020304" pitchFamily="18" charset="0"/>
                <a:cs typeface="Times New Roman" panose="02020603050405020304" pitchFamily="18" charset="0"/>
              </a:rPr>
              <a:t>Group Exercise One </a:t>
            </a:r>
          </a:p>
        </p:txBody>
      </p:sp>
      <p:sp>
        <p:nvSpPr>
          <p:cNvPr id="3" name="Content Placeholder 2"/>
          <p:cNvSpPr>
            <a:spLocks noGrp="1"/>
          </p:cNvSpPr>
          <p:nvPr>
            <p:ph idx="1"/>
          </p:nvPr>
        </p:nvSpPr>
        <p:spPr>
          <a:xfrm>
            <a:off x="76200" y="1066800"/>
            <a:ext cx="7543800" cy="5638800"/>
          </a:xfrm>
        </p:spPr>
        <p:txBody>
          <a:bodyPr>
            <a:noAutofit/>
          </a:bodyPr>
          <a:lstStyle/>
          <a:p>
            <a:pPr marL="0" indent="0">
              <a:buFont typeface="Wingdings" panose="05000000000000000000" pitchFamily="2" charset="2"/>
              <a:buNone/>
              <a:defRPr/>
            </a:pPr>
            <a:r>
              <a:rPr lang="en-US" dirty="0" smtClean="0">
                <a:latin typeface="Times New Roman" pitchFamily="18" charset="0"/>
                <a:cs typeface="Times New Roman" pitchFamily="18" charset="0"/>
              </a:rPr>
              <a:t>After watching the video/figure on five levels of leadership, discuss on the following issues.</a:t>
            </a:r>
          </a:p>
          <a:p>
            <a:pPr marL="457200" indent="-457200">
              <a:buFont typeface="+mj-lt"/>
              <a:buAutoNum type="arabicPeriod"/>
              <a:defRPr/>
            </a:pPr>
            <a:r>
              <a:rPr lang="en-US" dirty="0" smtClean="0">
                <a:solidFill>
                  <a:srgbClr val="FF3399"/>
                </a:solidFill>
                <a:latin typeface="Times New Roman" pitchFamily="18" charset="0"/>
                <a:cs typeface="Times New Roman" pitchFamily="18" charset="0"/>
              </a:rPr>
              <a:t>Does a position makes some one a leader ? Why ?</a:t>
            </a:r>
          </a:p>
          <a:p>
            <a:pPr marL="457200" indent="-457200">
              <a:buFont typeface="+mj-lt"/>
              <a:buAutoNum type="arabicPeriod"/>
              <a:defRPr/>
            </a:pPr>
            <a:r>
              <a:rPr lang="en-US" sz="2800" dirty="0" smtClean="0">
                <a:solidFill>
                  <a:srgbClr val="FF3399"/>
                </a:solidFill>
                <a:latin typeface="Times New Roman" pitchFamily="18" charset="0"/>
                <a:cs typeface="Times New Roman" pitchFamily="18" charset="0"/>
              </a:rPr>
              <a:t>Describe </a:t>
            </a:r>
            <a:r>
              <a:rPr lang="en-US" dirty="0" smtClean="0">
                <a:solidFill>
                  <a:srgbClr val="FF3399"/>
                </a:solidFill>
                <a:latin typeface="Times New Roman" pitchFamily="18" charset="0"/>
                <a:cs typeface="Times New Roman" pitchFamily="18" charset="0"/>
              </a:rPr>
              <a:t>the five</a:t>
            </a:r>
            <a:r>
              <a:rPr lang="en-US" sz="2000" dirty="0" smtClean="0">
                <a:solidFill>
                  <a:srgbClr val="FF3399"/>
                </a:solidFill>
                <a:latin typeface="Times New Roman" pitchFamily="18" charset="0"/>
                <a:cs typeface="Times New Roman" pitchFamily="18" charset="0"/>
              </a:rPr>
              <a:t> </a:t>
            </a:r>
            <a:r>
              <a:rPr lang="en-US" dirty="0" smtClean="0">
                <a:solidFill>
                  <a:srgbClr val="FF3399"/>
                </a:solidFill>
                <a:latin typeface="Times New Roman" pitchFamily="18" charset="0"/>
                <a:cs typeface="Times New Roman" pitchFamily="18" charset="0"/>
              </a:rPr>
              <a:t>levels of leadership </a:t>
            </a:r>
            <a:r>
              <a:rPr lang="en-US" sz="2000" dirty="0" smtClean="0">
                <a:solidFill>
                  <a:srgbClr val="FF3399"/>
                </a:solidFill>
                <a:latin typeface="Times New Roman" pitchFamily="18" charset="0"/>
                <a:cs typeface="Times New Roman" pitchFamily="18" charset="0"/>
              </a:rPr>
              <a:t>?</a:t>
            </a:r>
            <a:endParaRPr lang="en-US" dirty="0" smtClean="0">
              <a:solidFill>
                <a:srgbClr val="FF3399"/>
              </a:solidFill>
              <a:latin typeface="Times New Roman" pitchFamily="18" charset="0"/>
              <a:cs typeface="Times New Roman" pitchFamily="18" charset="0"/>
            </a:endParaRPr>
          </a:p>
          <a:p>
            <a:pPr marL="457200" indent="-457200">
              <a:buFont typeface="+mj-lt"/>
              <a:buAutoNum type="arabicPeriod"/>
              <a:defRPr/>
            </a:pPr>
            <a:r>
              <a:rPr lang="en-US" dirty="0" smtClean="0">
                <a:solidFill>
                  <a:srgbClr val="FF3399"/>
                </a:solidFill>
                <a:latin typeface="Times New Roman" pitchFamily="18" charset="0"/>
                <a:cs typeface="Times New Roman" pitchFamily="18" charset="0"/>
              </a:rPr>
              <a:t>currently </a:t>
            </a:r>
            <a:r>
              <a:rPr lang="en-US" dirty="0">
                <a:solidFill>
                  <a:srgbClr val="FF3399"/>
                </a:solidFill>
                <a:latin typeface="Times New Roman" pitchFamily="18" charset="0"/>
                <a:cs typeface="Times New Roman" pitchFamily="18" charset="0"/>
              </a:rPr>
              <a:t>i</a:t>
            </a:r>
            <a:r>
              <a:rPr lang="en-US" dirty="0" smtClean="0">
                <a:solidFill>
                  <a:srgbClr val="FF3399"/>
                </a:solidFill>
                <a:latin typeface="Times New Roman" pitchFamily="18" charset="0"/>
                <a:cs typeface="Times New Roman" pitchFamily="18" charset="0"/>
              </a:rPr>
              <a:t>n which level are your in ?</a:t>
            </a:r>
          </a:p>
          <a:p>
            <a:pPr marL="457200" indent="-457200">
              <a:buFont typeface="+mj-lt"/>
              <a:buAutoNum type="arabicPeriod"/>
              <a:defRPr/>
            </a:pPr>
            <a:r>
              <a:rPr lang="en-US" dirty="0" smtClean="0">
                <a:solidFill>
                  <a:srgbClr val="FF3399"/>
                </a:solidFill>
                <a:latin typeface="Times New Roman" pitchFamily="18" charset="0"/>
                <a:cs typeface="Times New Roman" pitchFamily="18" charset="0"/>
              </a:rPr>
              <a:t>What will be your strategy to move to the next level of leadership ? </a:t>
            </a:r>
            <a:endParaRPr lang="en-US" dirty="0">
              <a:solidFill>
                <a:srgbClr val="FF3399"/>
              </a:solidFill>
              <a:latin typeface="Times New Roman" pitchFamily="18" charset="0"/>
              <a:cs typeface="Times New Roman" pitchFamily="18" charset="0"/>
            </a:endParaRPr>
          </a:p>
        </p:txBody>
      </p:sp>
      <p:pic>
        <p:nvPicPr>
          <p:cNvPr id="4" name="Picture 10" descr="j007862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990600"/>
            <a:ext cx="2743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ox(i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p:txBody>
          <a:bodyPr/>
          <a:lstStyle/>
          <a:p>
            <a:pPr eaLnBrk="1" hangingPunct="1"/>
            <a:r>
              <a:rPr lang="en-US" altLang="en-US" sz="6000" smtClean="0">
                <a:latin typeface="Algerian" panose="04020705040A02060702" pitchFamily="82" charset="0"/>
              </a:rPr>
              <a:t>Good morning!</a:t>
            </a:r>
          </a:p>
        </p:txBody>
      </p:sp>
      <p:graphicFrame>
        <p:nvGraphicFramePr>
          <p:cNvPr id="54275" name="Object 3"/>
          <p:cNvGraphicFramePr>
            <a:graphicFrameLocks noGrp="1"/>
          </p:cNvGraphicFramePr>
          <p:nvPr>
            <p:ph idx="1"/>
          </p:nvPr>
        </p:nvGraphicFramePr>
        <p:xfrm>
          <a:off x="1804988" y="1524000"/>
          <a:ext cx="5610225" cy="4648200"/>
        </p:xfrm>
        <a:graphic>
          <a:graphicData uri="http://schemas.openxmlformats.org/presentationml/2006/ole">
            <mc:AlternateContent xmlns:mc="http://schemas.openxmlformats.org/markup-compatibility/2006">
              <mc:Choice xmlns:v="urn:schemas-microsoft-com:vml" Requires="v">
                <p:oleObj spid="_x0000_s6151" name="ClipArt" r:id="rId3" imgW="3659040" imgH="3031920" progId="">
                  <p:embed/>
                </p:oleObj>
              </mc:Choice>
              <mc:Fallback>
                <p:oleObj name="ClipArt" r:id="rId3" imgW="3659040" imgH="3031920" progId="">
                  <p:embed/>
                  <p:pic>
                    <p:nvPicPr>
                      <p:cNvPr id="0"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4988" y="1524000"/>
                        <a:ext cx="5610225"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6" name="Slide Number Placeholder 3"/>
          <p:cNvSpPr>
            <a:spLocks noGrp="1"/>
          </p:cNvSpPr>
          <p:nvPr>
            <p:ph type="sldNum" sz="quarter" idx="10"/>
          </p:nvPr>
        </p:nvSpPr>
        <p:spPr bwMode="auto">
          <a:xfrm>
            <a:off x="6553200" y="6356350"/>
            <a:ext cx="2133600" cy="365125"/>
          </a:xfrm>
          <a:ln>
            <a:miter lim="800000"/>
            <a:headEnd/>
            <a:tailEnd/>
          </a:ln>
        </p:spPr>
        <p:txBody>
          <a:bodyPr anchor="t"/>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BCD7807-0513-483B-9A70-E1504F029771}" type="slidenum">
              <a:rPr lang="en-US" altLang="en-US">
                <a:solidFill>
                  <a:schemeClr val="bg1"/>
                </a:solidFill>
              </a:rPr>
              <a:pPr eaLnBrk="1" hangingPunct="1"/>
              <a:t>57</a:t>
            </a:fld>
            <a:endParaRPr lang="en-US" altLang="en-US">
              <a:solidFill>
                <a:schemeClr val="bg1"/>
              </a:solidFill>
            </a:endParaRPr>
          </a:p>
        </p:txBody>
      </p:sp>
      <p:sp>
        <p:nvSpPr>
          <p:cNvPr id="5" name="Title 1"/>
          <p:cNvSpPr txBox="1">
            <a:spLocks/>
          </p:cNvSpPr>
          <p:nvPr/>
        </p:nvSpPr>
        <p:spPr bwMode="auto">
          <a:xfrm rot="18938010">
            <a:off x="2449513" y="3857625"/>
            <a:ext cx="8229600" cy="1143000"/>
          </a:xfrm>
          <a:prstGeom prst="rect">
            <a:avLst/>
          </a:prstGeom>
          <a:noFill/>
          <a:ln w="9525">
            <a:noFill/>
            <a:miter lim="800000"/>
            <a:headEnd/>
            <a:tailEnd/>
          </a:ln>
        </p:spPr>
        <p:txBody>
          <a:bodyPr anchor="ctr"/>
          <a:lstStyle/>
          <a:p>
            <a:pPr algn="ctr">
              <a:defRPr/>
            </a:pPr>
            <a:r>
              <a:rPr lang="en-US" sz="6000" b="1" dirty="0">
                <a:latin typeface="Algerian" pitchFamily="82" charset="0"/>
                <a:ea typeface="+mj-ea"/>
                <a:cs typeface="+mj-cs"/>
                <a:hlinkClick r:id="rId5" action="ppaction://hlinkpres?slideindex=1&amp;slidetitle="/>
              </a:rPr>
              <a:t>Where are we??</a:t>
            </a:r>
            <a:endParaRPr lang="en-US" sz="6000" b="1" dirty="0">
              <a:latin typeface="Algerian" pitchFamily="82" charset="0"/>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4275"/>
                                        </p:tgtEl>
                                        <p:attrNameLst>
                                          <p:attrName>style.visibility</p:attrName>
                                        </p:attrNameLst>
                                      </p:cBhvr>
                                      <p:to>
                                        <p:strVal val="visible"/>
                                      </p:to>
                                    </p:set>
                                    <p:animEffect transition="in" filter="checkerboard(across)">
                                      <p:cBhvr>
                                        <p:cTn id="7" dur="500"/>
                                        <p:tgtEl>
                                          <p:spTgt spid="542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altLang="en-US" smtClean="0">
                <a:hlinkClick r:id="rId2" action="ppaction://hlinkfile"/>
              </a:rPr>
              <a:t>Practices of Leadership</a:t>
            </a:r>
            <a:endParaRPr lang="en-US" altLang="en-US" smtClean="0"/>
          </a:p>
        </p:txBody>
      </p:sp>
      <p:sp>
        <p:nvSpPr>
          <p:cNvPr id="23555" name="Content Placeholder 2"/>
          <p:cNvSpPr>
            <a:spLocks noGrp="1"/>
          </p:cNvSpPr>
          <p:nvPr>
            <p:ph idx="1"/>
          </p:nvPr>
        </p:nvSpPr>
        <p:spPr>
          <a:xfrm>
            <a:off x="381000" y="1371600"/>
            <a:ext cx="8229600" cy="5029200"/>
          </a:xfrm>
        </p:spPr>
        <p:txBody>
          <a:bodyPr/>
          <a:lstStyle/>
          <a:p>
            <a:pPr marL="514350" indent="-514350" eaLnBrk="1" hangingPunct="1">
              <a:buFont typeface="Arial" panose="020B0604020202020204" pitchFamily="34" charset="0"/>
              <a:buAutoNum type="arabicPeriod"/>
            </a:pPr>
            <a:r>
              <a:rPr lang="en-US" altLang="en-US" smtClean="0">
                <a:latin typeface="Century Gothic" panose="020B0502020202020204" pitchFamily="34" charset="0"/>
              </a:rPr>
              <a:t>Inspiring a shared vision</a:t>
            </a:r>
          </a:p>
          <a:p>
            <a:pPr marL="514350" indent="-514350" eaLnBrk="1" hangingPunct="1">
              <a:buFont typeface="Arial" panose="020B0604020202020204" pitchFamily="34" charset="0"/>
              <a:buAutoNum type="arabicPeriod"/>
            </a:pPr>
            <a:r>
              <a:rPr lang="en-US" altLang="en-US" smtClean="0">
                <a:latin typeface="Century Gothic" panose="020B0502020202020204" pitchFamily="34" charset="0"/>
              </a:rPr>
              <a:t>Encouraging the heart </a:t>
            </a:r>
          </a:p>
          <a:p>
            <a:pPr marL="514350" indent="-514350" eaLnBrk="1" hangingPunct="1">
              <a:buFont typeface="Arial" panose="020B0604020202020204" pitchFamily="34" charset="0"/>
              <a:buAutoNum type="arabicPeriod"/>
            </a:pPr>
            <a:r>
              <a:rPr lang="en-US" altLang="en-US" smtClean="0">
                <a:latin typeface="Century Gothic" panose="020B0502020202020204" pitchFamily="34" charset="0"/>
              </a:rPr>
              <a:t>Modeling the way</a:t>
            </a:r>
          </a:p>
          <a:p>
            <a:pPr marL="514350" indent="-514350" eaLnBrk="1" hangingPunct="1">
              <a:buFont typeface="Arial" panose="020B0604020202020204" pitchFamily="34" charset="0"/>
              <a:buAutoNum type="arabicPeriod"/>
            </a:pPr>
            <a:r>
              <a:rPr lang="en-US" altLang="en-US" smtClean="0">
                <a:latin typeface="Century Gothic" panose="020B0502020202020204" pitchFamily="34" charset="0"/>
                <a:hlinkClick r:id="rId3" action="ppaction://hlinkfile"/>
              </a:rPr>
              <a:t>Challenging the process</a:t>
            </a:r>
            <a:endParaRPr lang="en-US" altLang="en-US" smtClean="0">
              <a:latin typeface="Century Gothic" panose="020B0502020202020204" pitchFamily="34" charset="0"/>
            </a:endParaRPr>
          </a:p>
          <a:p>
            <a:pPr marL="514350" indent="-514350" eaLnBrk="1" hangingPunct="1">
              <a:buFont typeface="Arial" panose="020B0604020202020204" pitchFamily="34" charset="0"/>
              <a:buAutoNum type="arabicPeriod"/>
            </a:pPr>
            <a:r>
              <a:rPr lang="en-US" altLang="en-US" smtClean="0">
                <a:latin typeface="Century Gothic" panose="020B0502020202020204" pitchFamily="34" charset="0"/>
              </a:rPr>
              <a:t>Enabling others to act</a:t>
            </a:r>
          </a:p>
          <a:p>
            <a:pPr marL="514350" indent="-514350" algn="ctr" eaLnBrk="1" hangingPunct="1">
              <a:buFont typeface="Wingdings" panose="05000000000000000000" pitchFamily="2" charset="2"/>
              <a:buNone/>
            </a:pPr>
            <a:r>
              <a:rPr lang="en-US" altLang="en-US" sz="6000" smtClean="0">
                <a:solidFill>
                  <a:srgbClr val="0000CC"/>
                </a:solidFill>
                <a:latin typeface="Century Gothic" panose="020B0502020202020204" pitchFamily="34" charset="0"/>
              </a:rPr>
              <a:t>Group Activity</a:t>
            </a:r>
          </a:p>
          <a:p>
            <a:pPr marL="514350" indent="-514350" eaLnBrk="1" hangingPunct="1">
              <a:buFont typeface="Wingdings" panose="05000000000000000000" pitchFamily="2" charset="2"/>
              <a:buNone/>
            </a:pPr>
            <a:r>
              <a:rPr lang="en-US" altLang="en-US" sz="2800" smtClean="0">
                <a:solidFill>
                  <a:srgbClr val="FF0066"/>
                </a:solidFill>
                <a:latin typeface="Aharoni" pitchFamily="2" charset="-79"/>
                <a:cs typeface="Aharoni" pitchFamily="2" charset="-79"/>
              </a:rPr>
              <a:t>Assess your organization’s leadership practice as per the above characteristics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ox(in)">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box(in)">
                                      <p:cBhvr>
                                        <p:cTn id="12" dur="500"/>
                                        <p:tgtEl>
                                          <p:spTgt spid="235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box(in)">
                                      <p:cBhvr>
                                        <p:cTn id="17" dur="500"/>
                                        <p:tgtEl>
                                          <p:spTgt spid="235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box(in)">
                                      <p:cBhvr>
                                        <p:cTn id="22" dur="500"/>
                                        <p:tgtEl>
                                          <p:spTgt spid="235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3555">
                                            <p:txEl>
                                              <p:pRg st="4" end="4"/>
                                            </p:txEl>
                                          </p:spTgt>
                                        </p:tgtEl>
                                        <p:attrNameLst>
                                          <p:attrName>style.visibility</p:attrName>
                                        </p:attrNameLst>
                                      </p:cBhvr>
                                      <p:to>
                                        <p:strVal val="visible"/>
                                      </p:to>
                                    </p:set>
                                    <p:animEffect transition="in" filter="box(in)">
                                      <p:cBhvr>
                                        <p:cTn id="27" dur="500"/>
                                        <p:tgtEl>
                                          <p:spTgt spid="2355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3555">
                                            <p:txEl>
                                              <p:pRg st="5" end="5"/>
                                            </p:txEl>
                                          </p:spTgt>
                                        </p:tgtEl>
                                        <p:attrNameLst>
                                          <p:attrName>style.visibility</p:attrName>
                                        </p:attrNameLst>
                                      </p:cBhvr>
                                      <p:to>
                                        <p:strVal val="visible"/>
                                      </p:to>
                                    </p:set>
                                    <p:animEffect transition="in" filter="box(in)">
                                      <p:cBhvr>
                                        <p:cTn id="32" dur="500"/>
                                        <p:tgtEl>
                                          <p:spTgt spid="2355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3555">
                                            <p:txEl>
                                              <p:pRg st="6" end="6"/>
                                            </p:txEl>
                                          </p:spTgt>
                                        </p:tgtEl>
                                        <p:attrNameLst>
                                          <p:attrName>style.visibility</p:attrName>
                                        </p:attrNameLst>
                                      </p:cBhvr>
                                      <p:to>
                                        <p:strVal val="visible"/>
                                      </p:to>
                                    </p:set>
                                    <p:animEffect transition="in" filter="box(in)">
                                      <p:cBhvr>
                                        <p:cTn id="37" dur="500"/>
                                        <p:tgtEl>
                                          <p:spTgt spid="235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304800" y="533400"/>
            <a:ext cx="8305800" cy="1143000"/>
          </a:xfrm>
        </p:spPr>
        <p:txBody>
          <a:bodyPr/>
          <a:lstStyle/>
          <a:p>
            <a:r>
              <a:rPr lang="en-US" altLang="en-US" sz="3600" smtClean="0">
                <a:solidFill>
                  <a:srgbClr val="FF0000"/>
                </a:solidFill>
                <a:latin typeface="Copperplate Gothic Bold" panose="020E0705020206020404" pitchFamily="34" charset="0"/>
                <a:hlinkClick r:id="rId2" action="ppaction://hlinkpres?slideindex=1&amp;slidetitle="/>
              </a:rPr>
              <a:t>leadership theories</a:t>
            </a:r>
            <a:endParaRPr lang="en-US" altLang="en-US" sz="3600" smtClean="0">
              <a:solidFill>
                <a:srgbClr val="FF0000"/>
              </a:solidFill>
              <a:latin typeface="Copperplate Gothic Bold" panose="020E0705020206020404" pitchFamily="34" charset="0"/>
            </a:endParaRPr>
          </a:p>
        </p:txBody>
      </p:sp>
      <p:sp>
        <p:nvSpPr>
          <p:cNvPr id="39939" name="Content Placeholder 2"/>
          <p:cNvSpPr>
            <a:spLocks noGrp="1"/>
          </p:cNvSpPr>
          <p:nvPr>
            <p:ph idx="1"/>
          </p:nvPr>
        </p:nvSpPr>
        <p:spPr>
          <a:xfrm>
            <a:off x="228600" y="1752600"/>
            <a:ext cx="8610600" cy="4953000"/>
          </a:xfrm>
          <a:solidFill>
            <a:schemeClr val="bg2"/>
          </a:solidFill>
        </p:spPr>
        <p:txBody>
          <a:bodyPr/>
          <a:lstStyle/>
          <a:p>
            <a:r>
              <a:rPr lang="en-US" altLang="en-US" sz="3600" smtClean="0">
                <a:solidFill>
                  <a:srgbClr val="FF0066"/>
                </a:solidFill>
              </a:rPr>
              <a:t>Trait theory of leadership</a:t>
            </a:r>
          </a:p>
          <a:p>
            <a:r>
              <a:rPr lang="en-US" altLang="en-US" sz="3600" smtClean="0">
                <a:solidFill>
                  <a:srgbClr val="FF0066"/>
                </a:solidFill>
              </a:rPr>
              <a:t>Behavioral theories of leadership</a:t>
            </a:r>
          </a:p>
          <a:p>
            <a:r>
              <a:rPr lang="en-US" altLang="en-US" sz="3600" smtClean="0">
                <a:solidFill>
                  <a:srgbClr val="FF0066"/>
                </a:solidFill>
              </a:rPr>
              <a:t>Contingency theories of leadership</a:t>
            </a:r>
          </a:p>
          <a:p>
            <a:pPr algn="ctr">
              <a:buFont typeface="Wingdings" panose="05000000000000000000" pitchFamily="2" charset="2"/>
              <a:buNone/>
            </a:pPr>
            <a:endParaRPr lang="en-US" altLang="en-US" sz="3600" smtClean="0"/>
          </a:p>
          <a:p>
            <a:pPr algn="ctr">
              <a:buFont typeface="Wingdings" panose="05000000000000000000" pitchFamily="2" charset="2"/>
              <a:buNone/>
            </a:pPr>
            <a:r>
              <a:rPr lang="en-US" altLang="en-US" sz="3600" smtClean="0"/>
              <a:t>Discuss!!!</a:t>
            </a:r>
          </a:p>
          <a:p>
            <a:pPr algn="ctr">
              <a:buFont typeface="Wingdings" panose="05000000000000000000" pitchFamily="2" charset="2"/>
              <a:buNone/>
            </a:pPr>
            <a:r>
              <a:rPr lang="en-US" altLang="en-US" sz="3600" smtClean="0"/>
              <a:t>Reflect to the plenary.</a:t>
            </a:r>
          </a:p>
          <a:p>
            <a:endParaRPr lang="en-US" altLang="en-US" sz="3600" smtClean="0">
              <a:solidFill>
                <a:srgbClr val="FF0066"/>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9939">
                                            <p:bg/>
                                          </p:spTgt>
                                        </p:tgtEl>
                                        <p:attrNameLst>
                                          <p:attrName>style.visibility</p:attrName>
                                        </p:attrNameLst>
                                      </p:cBhvr>
                                      <p:to>
                                        <p:strVal val="visible"/>
                                      </p:to>
                                    </p:set>
                                    <p:animEffect transition="in" filter="box(in)">
                                      <p:cBhvr>
                                        <p:cTn id="7" dur="500"/>
                                        <p:tgtEl>
                                          <p:spTgt spid="39939">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9939">
                                            <p:txEl>
                                              <p:pRg st="0" end="0"/>
                                            </p:txEl>
                                          </p:spTgt>
                                        </p:tgtEl>
                                        <p:attrNameLst>
                                          <p:attrName>style.visibility</p:attrName>
                                        </p:attrNameLst>
                                      </p:cBhvr>
                                      <p:to>
                                        <p:strVal val="visible"/>
                                      </p:to>
                                    </p:set>
                                    <p:animEffect transition="in" filter="box(in)">
                                      <p:cBhvr>
                                        <p:cTn id="12" dur="500"/>
                                        <p:tgtEl>
                                          <p:spTgt spid="399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9939">
                                            <p:txEl>
                                              <p:pRg st="1" end="1"/>
                                            </p:txEl>
                                          </p:spTgt>
                                        </p:tgtEl>
                                        <p:attrNameLst>
                                          <p:attrName>style.visibility</p:attrName>
                                        </p:attrNameLst>
                                      </p:cBhvr>
                                      <p:to>
                                        <p:strVal val="visible"/>
                                      </p:to>
                                    </p:set>
                                    <p:animEffect transition="in" filter="box(in)">
                                      <p:cBhvr>
                                        <p:cTn id="17" dur="500"/>
                                        <p:tgtEl>
                                          <p:spTgt spid="3993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9939">
                                            <p:txEl>
                                              <p:pRg st="2" end="2"/>
                                            </p:txEl>
                                          </p:spTgt>
                                        </p:tgtEl>
                                        <p:attrNameLst>
                                          <p:attrName>style.visibility</p:attrName>
                                        </p:attrNameLst>
                                      </p:cBhvr>
                                      <p:to>
                                        <p:strVal val="visible"/>
                                      </p:to>
                                    </p:set>
                                    <p:animEffect transition="in" filter="box(in)">
                                      <p:cBhvr>
                                        <p:cTn id="22" dur="500"/>
                                        <p:tgtEl>
                                          <p:spTgt spid="3993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9939">
                                            <p:txEl>
                                              <p:pRg st="4" end="4"/>
                                            </p:txEl>
                                          </p:spTgt>
                                        </p:tgtEl>
                                        <p:attrNameLst>
                                          <p:attrName>style.visibility</p:attrName>
                                        </p:attrNameLst>
                                      </p:cBhvr>
                                      <p:to>
                                        <p:strVal val="visible"/>
                                      </p:to>
                                    </p:set>
                                    <p:animEffect transition="in" filter="box(in)">
                                      <p:cBhvr>
                                        <p:cTn id="27" dur="500"/>
                                        <p:tgtEl>
                                          <p:spTgt spid="399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9939">
                                            <p:txEl>
                                              <p:pRg st="5" end="5"/>
                                            </p:txEl>
                                          </p:spTgt>
                                        </p:tgtEl>
                                        <p:attrNameLst>
                                          <p:attrName>style.visibility</p:attrName>
                                        </p:attrNameLst>
                                      </p:cBhvr>
                                      <p:to>
                                        <p:strVal val="visible"/>
                                      </p:to>
                                    </p:set>
                                    <p:animEffect transition="in" filter="box(in)">
                                      <p:cBhvr>
                                        <p:cTn id="32" dur="500"/>
                                        <p:tgtEl>
                                          <p:spTgt spid="399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28600" y="457200"/>
            <a:ext cx="8686800" cy="914400"/>
          </a:xfrm>
          <a:ln>
            <a:solidFill>
              <a:schemeClr val="accent1"/>
            </a:solidFill>
          </a:ln>
        </p:spPr>
        <p:txBody>
          <a:bodyPr rtlCol="0">
            <a:normAutofit fontScale="90000"/>
          </a:bodyPr>
          <a:lstStyle/>
          <a:p>
            <a:pPr marL="742950" indent="-742950" algn="l" eaLnBrk="1" fontAlgn="auto" hangingPunct="1">
              <a:spcAft>
                <a:spcPts val="0"/>
              </a:spcAft>
              <a:defRPr/>
            </a:pPr>
            <a:r>
              <a:rPr lang="en-US" sz="3600" dirty="0" smtClean="0">
                <a:solidFill>
                  <a:srgbClr val="3333FF"/>
                </a:solidFill>
                <a:latin typeface="Copperplate Gothic Bold" pitchFamily="34" charset="0"/>
              </a:rPr>
              <a:t/>
            </a:r>
            <a:br>
              <a:rPr lang="en-US" sz="3600" dirty="0" smtClean="0">
                <a:solidFill>
                  <a:srgbClr val="3333FF"/>
                </a:solidFill>
                <a:latin typeface="Copperplate Gothic Bold" pitchFamily="34" charset="0"/>
              </a:rPr>
            </a:br>
            <a:r>
              <a:rPr lang="en-US" sz="3600" dirty="0" smtClean="0">
                <a:solidFill>
                  <a:srgbClr val="3333FF"/>
                </a:solidFill>
                <a:latin typeface="Copperplate Gothic Bold" pitchFamily="34" charset="0"/>
              </a:rPr>
              <a:t/>
            </a:r>
            <a:br>
              <a:rPr lang="en-US" sz="3600" dirty="0" smtClean="0">
                <a:solidFill>
                  <a:srgbClr val="3333FF"/>
                </a:solidFill>
                <a:latin typeface="Copperplate Gothic Bold" pitchFamily="34" charset="0"/>
              </a:rPr>
            </a:br>
            <a:r>
              <a:rPr lang="en-US" sz="3600" dirty="0" smtClean="0">
                <a:solidFill>
                  <a:srgbClr val="3333FF"/>
                </a:solidFill>
                <a:latin typeface="Copperplate Gothic Bold" pitchFamily="34" charset="0"/>
              </a:rPr>
              <a:t>Self/Group introduction: </a:t>
            </a:r>
            <a:br>
              <a:rPr lang="en-US" sz="3600" dirty="0" smtClean="0">
                <a:solidFill>
                  <a:srgbClr val="3333FF"/>
                </a:solidFill>
                <a:latin typeface="Copperplate Gothic Bold" pitchFamily="34" charset="0"/>
              </a:rPr>
            </a:br>
            <a:r>
              <a:rPr lang="en-GB" sz="3600" dirty="0" smtClean="0">
                <a:solidFill>
                  <a:srgbClr val="3333FF"/>
                </a:solidFill>
                <a:latin typeface="Copperplate Gothic Bold" pitchFamily="34" charset="0"/>
              </a:rPr>
              <a:t>Lets get to Know each other</a:t>
            </a:r>
            <a:br>
              <a:rPr lang="en-GB" sz="3600" dirty="0" smtClean="0">
                <a:solidFill>
                  <a:srgbClr val="3333FF"/>
                </a:solidFill>
                <a:latin typeface="Copperplate Gothic Bold" pitchFamily="34" charset="0"/>
              </a:rPr>
            </a:br>
            <a:r>
              <a:rPr lang="en-US" sz="3600" dirty="0" smtClean="0">
                <a:solidFill>
                  <a:srgbClr val="3333FF"/>
                </a:solidFill>
                <a:latin typeface="Copperplate Gothic Bold" pitchFamily="34" charset="0"/>
              </a:rPr>
              <a:t/>
            </a:r>
            <a:br>
              <a:rPr lang="en-US" sz="3600" dirty="0" smtClean="0">
                <a:solidFill>
                  <a:srgbClr val="3333FF"/>
                </a:solidFill>
                <a:latin typeface="Copperplate Gothic Bold" pitchFamily="34" charset="0"/>
              </a:rPr>
            </a:br>
            <a:endParaRPr lang="en-US" sz="3600" dirty="0" smtClean="0">
              <a:solidFill>
                <a:srgbClr val="3333FF"/>
              </a:solidFill>
              <a:latin typeface="Copperplate Gothic Bold" pitchFamily="34" charset="0"/>
            </a:endParaRPr>
          </a:p>
        </p:txBody>
      </p:sp>
      <p:sp>
        <p:nvSpPr>
          <p:cNvPr id="5" name="Oval 4"/>
          <p:cNvSpPr/>
          <p:nvPr/>
        </p:nvSpPr>
        <p:spPr>
          <a:xfrm>
            <a:off x="2667000" y="41910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latin typeface="Copperplate Gothic Bold" pitchFamily="34" charset="0"/>
              </a:rPr>
              <a:t>1</a:t>
            </a:r>
          </a:p>
        </p:txBody>
      </p:sp>
      <p:sp>
        <p:nvSpPr>
          <p:cNvPr id="6" name="Oval 5"/>
          <p:cNvSpPr/>
          <p:nvPr/>
        </p:nvSpPr>
        <p:spPr>
          <a:xfrm>
            <a:off x="5410200" y="4267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latin typeface="Copperplate Gothic Bold" pitchFamily="34" charset="0"/>
              </a:rPr>
              <a:t>2</a:t>
            </a:r>
          </a:p>
        </p:txBody>
      </p:sp>
      <p:sp>
        <p:nvSpPr>
          <p:cNvPr id="7" name="Oval 6"/>
          <p:cNvSpPr/>
          <p:nvPr/>
        </p:nvSpPr>
        <p:spPr>
          <a:xfrm>
            <a:off x="2667000" y="48006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latin typeface="Copperplate Gothic Bold" pitchFamily="34" charset="0"/>
              </a:rPr>
              <a:t>3</a:t>
            </a:r>
          </a:p>
        </p:txBody>
      </p:sp>
      <p:sp>
        <p:nvSpPr>
          <p:cNvPr id="8" name="Oval 7"/>
          <p:cNvSpPr/>
          <p:nvPr/>
        </p:nvSpPr>
        <p:spPr>
          <a:xfrm>
            <a:off x="4876800" y="48006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latin typeface="Copperplate Gothic Bold" pitchFamily="34" charset="0"/>
              </a:rPr>
              <a:t>4</a:t>
            </a:r>
          </a:p>
        </p:txBody>
      </p:sp>
      <p:sp>
        <p:nvSpPr>
          <p:cNvPr id="9" name="Oval 8"/>
          <p:cNvSpPr/>
          <p:nvPr/>
        </p:nvSpPr>
        <p:spPr>
          <a:xfrm>
            <a:off x="2590800" y="5257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latin typeface="Copperplate Gothic Bold" pitchFamily="34" charset="0"/>
              </a:rPr>
              <a:t>5</a:t>
            </a:r>
          </a:p>
        </p:txBody>
      </p:sp>
      <p:pic>
        <p:nvPicPr>
          <p:cNvPr id="10" name="Picture 11" descr="j028668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190625"/>
            <a:ext cx="3886200" cy="50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Content Placeholder 2"/>
          <p:cNvSpPr>
            <a:spLocks noGrp="1"/>
          </p:cNvSpPr>
          <p:nvPr>
            <p:ph idx="1"/>
          </p:nvPr>
        </p:nvSpPr>
        <p:spPr>
          <a:xfrm>
            <a:off x="152400" y="1371600"/>
            <a:ext cx="8763000" cy="5257800"/>
          </a:xfrm>
          <a:ln>
            <a:solidFill>
              <a:schemeClr val="accent1"/>
            </a:solidFill>
          </a:ln>
        </p:spPr>
        <p:txBody>
          <a:bodyPr rtlCol="0">
            <a:normAutofit fontScale="92500" lnSpcReduction="20000"/>
          </a:bodyPr>
          <a:lstStyle/>
          <a:p>
            <a:pPr eaLnBrk="1" fontAlgn="auto" hangingPunct="1">
              <a:spcAft>
                <a:spcPts val="0"/>
              </a:spcAft>
              <a:defRPr/>
            </a:pPr>
            <a:r>
              <a:rPr lang="en-GB" sz="4300" dirty="0" smtClean="0">
                <a:solidFill>
                  <a:srgbClr val="0000CC"/>
                </a:solidFill>
                <a:latin typeface="Goudy Old Style" pitchFamily="18" charset="0"/>
              </a:rPr>
              <a:t>Who are you ?</a:t>
            </a:r>
            <a:r>
              <a:rPr lang="en-US" sz="4300" dirty="0" smtClean="0">
                <a:solidFill>
                  <a:srgbClr val="0000CC"/>
                </a:solidFill>
                <a:latin typeface="Goudy Old Style" pitchFamily="18" charset="0"/>
              </a:rPr>
              <a:t> </a:t>
            </a:r>
          </a:p>
          <a:p>
            <a:pPr eaLnBrk="1" fontAlgn="auto" hangingPunct="1">
              <a:spcAft>
                <a:spcPts val="0"/>
              </a:spcAft>
              <a:defRPr/>
            </a:pPr>
            <a:r>
              <a:rPr lang="en-US" sz="100" dirty="0" smtClean="0">
                <a:solidFill>
                  <a:srgbClr val="0000CC"/>
                </a:solidFill>
                <a:latin typeface="Goudy Old Style" pitchFamily="18" charset="0"/>
              </a:rPr>
              <a:t>.</a:t>
            </a:r>
          </a:p>
          <a:p>
            <a:pPr eaLnBrk="1" fontAlgn="auto" hangingPunct="1">
              <a:spcAft>
                <a:spcPts val="0"/>
              </a:spcAft>
              <a:buFont typeface="Wingdings" panose="05000000000000000000" pitchFamily="2" charset="2"/>
              <a:buChar char="ü"/>
              <a:defRPr/>
            </a:pPr>
            <a:r>
              <a:rPr lang="en-US" sz="3500" dirty="0" smtClean="0">
                <a:solidFill>
                  <a:srgbClr val="0000CC"/>
                </a:solidFill>
                <a:effectLst>
                  <a:outerShdw blurRad="38100" dist="38100" dir="2700000" algn="tl">
                    <a:srgbClr val="000000">
                      <a:alpha val="43137"/>
                    </a:srgbClr>
                  </a:outerShdw>
                </a:effectLst>
                <a:latin typeface="Goudy Old Style" pitchFamily="18" charset="0"/>
              </a:rPr>
              <a:t>Pair up yourself first. </a:t>
            </a:r>
          </a:p>
          <a:p>
            <a:pPr eaLnBrk="1" fontAlgn="auto" hangingPunct="1">
              <a:spcAft>
                <a:spcPts val="0"/>
              </a:spcAft>
              <a:buFont typeface="Wingdings" panose="05000000000000000000" pitchFamily="2" charset="2"/>
              <a:buChar char="ü"/>
              <a:defRPr/>
            </a:pPr>
            <a:r>
              <a:rPr lang="en-US" sz="3500" dirty="0" smtClean="0">
                <a:solidFill>
                  <a:srgbClr val="0000CC"/>
                </a:solidFill>
                <a:effectLst>
                  <a:outerShdw blurRad="38100" dist="38100" dir="2700000" algn="tl">
                    <a:srgbClr val="000000">
                      <a:alpha val="43137"/>
                    </a:srgbClr>
                  </a:outerShdw>
                </a:effectLst>
                <a:latin typeface="Goudy Old Style" pitchFamily="18" charset="0"/>
              </a:rPr>
              <a:t>Do Short interview to </a:t>
            </a:r>
            <a:r>
              <a:rPr lang="en-US" sz="3500" dirty="0" smtClean="0">
                <a:solidFill>
                  <a:srgbClr val="FF0000"/>
                </a:solidFill>
                <a:effectLst>
                  <a:outerShdw blurRad="38100" dist="38100" dir="2700000" algn="tl">
                    <a:srgbClr val="000000">
                      <a:alpha val="43137"/>
                    </a:srgbClr>
                  </a:outerShdw>
                </a:effectLst>
                <a:latin typeface="Goudy Old Style" pitchFamily="18" charset="0"/>
              </a:rPr>
              <a:t>your partner-participant</a:t>
            </a:r>
            <a:r>
              <a:rPr lang="en-US" sz="3500" dirty="0" smtClean="0">
                <a:solidFill>
                  <a:srgbClr val="0000CC"/>
                </a:solidFill>
                <a:effectLst>
                  <a:outerShdw blurRad="38100" dist="38100" dir="2700000" algn="tl">
                    <a:srgbClr val="000000">
                      <a:alpha val="43137"/>
                    </a:srgbClr>
                  </a:outerShdw>
                </a:effectLst>
                <a:latin typeface="Goudy Old Style" pitchFamily="18" charset="0"/>
              </a:rPr>
              <a:t> for about </a:t>
            </a:r>
            <a:r>
              <a:rPr lang="en-US" sz="3500" dirty="0" smtClean="0">
                <a:solidFill>
                  <a:srgbClr val="FF0000"/>
                </a:solidFill>
                <a:effectLst>
                  <a:outerShdw blurRad="38100" dist="38100" dir="2700000" algn="tl">
                    <a:srgbClr val="000000">
                      <a:alpha val="43137"/>
                    </a:srgbClr>
                  </a:outerShdw>
                </a:effectLst>
                <a:latin typeface="Goudy Old Style" pitchFamily="18" charset="0"/>
              </a:rPr>
              <a:t>five minutes &amp;</a:t>
            </a:r>
          </a:p>
          <a:p>
            <a:pPr eaLnBrk="1" fontAlgn="auto" hangingPunct="1">
              <a:spcAft>
                <a:spcPts val="0"/>
              </a:spcAft>
              <a:buFont typeface="Wingdings" panose="05000000000000000000" pitchFamily="2" charset="2"/>
              <a:buChar char="ü"/>
              <a:defRPr/>
            </a:pPr>
            <a:r>
              <a:rPr lang="en-US" sz="3500" dirty="0" smtClean="0">
                <a:solidFill>
                  <a:srgbClr val="0000CC"/>
                </a:solidFill>
                <a:effectLst>
                  <a:outerShdw blurRad="38100" dist="38100" dir="2700000" algn="tl">
                    <a:srgbClr val="000000">
                      <a:alpha val="43137"/>
                    </a:srgbClr>
                  </a:outerShdw>
                </a:effectLst>
                <a:latin typeface="Goudy Old Style" pitchFamily="18" charset="0"/>
              </a:rPr>
              <a:t>Then introduce each other </a:t>
            </a:r>
            <a:r>
              <a:rPr lang="en-US" sz="3500" dirty="0" smtClean="0">
                <a:solidFill>
                  <a:srgbClr val="FF0000"/>
                </a:solidFill>
                <a:effectLst>
                  <a:outerShdw blurRad="38100" dist="38100" dir="2700000" algn="tl">
                    <a:srgbClr val="000000">
                      <a:alpha val="43137"/>
                    </a:srgbClr>
                  </a:outerShdw>
                </a:effectLst>
                <a:latin typeface="Goudy Old Style" pitchFamily="18" charset="0"/>
              </a:rPr>
              <a:t>to the entire </a:t>
            </a:r>
            <a:r>
              <a:rPr lang="en-US" sz="3500" dirty="0" smtClean="0">
                <a:solidFill>
                  <a:srgbClr val="0000CC"/>
                </a:solidFill>
                <a:effectLst>
                  <a:outerShdw blurRad="38100" dist="38100" dir="2700000" algn="tl">
                    <a:srgbClr val="000000">
                      <a:alpha val="43137"/>
                    </a:srgbClr>
                  </a:outerShdw>
                </a:effectLst>
                <a:latin typeface="Goudy Old Style" pitchFamily="18" charset="0"/>
              </a:rPr>
              <a:t>participant.</a:t>
            </a:r>
          </a:p>
          <a:p>
            <a:pPr eaLnBrk="1" fontAlgn="auto" hangingPunct="1">
              <a:lnSpc>
                <a:spcPct val="80000"/>
              </a:lnSpc>
              <a:spcAft>
                <a:spcPts val="0"/>
              </a:spcAft>
              <a:defRPr/>
            </a:pPr>
            <a:r>
              <a:rPr lang="en-GB" sz="3900" dirty="0" smtClean="0">
                <a:solidFill>
                  <a:srgbClr val="0000CC"/>
                </a:solidFill>
                <a:latin typeface="Goudy Old Style" pitchFamily="18" charset="0"/>
              </a:rPr>
              <a:t>What </a:t>
            </a:r>
            <a:r>
              <a:rPr lang="en-GB" sz="3600" dirty="0" smtClean="0">
                <a:solidFill>
                  <a:srgbClr val="0000CC"/>
                </a:solidFill>
                <a:latin typeface="Goudy Old Style" pitchFamily="18" charset="0"/>
              </a:rPr>
              <a:t>is your </a:t>
            </a:r>
            <a:r>
              <a:rPr lang="en-GB" sz="3000" dirty="0" smtClean="0">
                <a:solidFill>
                  <a:srgbClr val="0000CC"/>
                </a:solidFill>
                <a:latin typeface="Goudy Old Style" pitchFamily="18" charset="0"/>
              </a:rPr>
              <a:t>Education level &amp;</a:t>
            </a:r>
            <a:r>
              <a:rPr lang="en-GB" sz="3000" dirty="0" smtClean="0">
                <a:solidFill>
                  <a:srgbClr val="FF0000"/>
                </a:solidFill>
                <a:latin typeface="Goudy Old Style" pitchFamily="18" charset="0"/>
              </a:rPr>
              <a:t> profession/discipline</a:t>
            </a:r>
            <a:r>
              <a:rPr lang="en-GB" sz="3000" dirty="0" smtClean="0">
                <a:solidFill>
                  <a:srgbClr val="0000CC"/>
                </a:solidFill>
                <a:latin typeface="Goudy Old Style" pitchFamily="18" charset="0"/>
              </a:rPr>
              <a:t>? </a:t>
            </a:r>
            <a:endParaRPr lang="en-GB" sz="3600" dirty="0" smtClean="0">
              <a:solidFill>
                <a:srgbClr val="0000CC"/>
              </a:solidFill>
              <a:latin typeface="Goudy Old Style" pitchFamily="18" charset="0"/>
            </a:endParaRPr>
          </a:p>
          <a:p>
            <a:pPr eaLnBrk="1" fontAlgn="auto" hangingPunct="1">
              <a:lnSpc>
                <a:spcPct val="80000"/>
              </a:lnSpc>
              <a:spcAft>
                <a:spcPts val="0"/>
              </a:spcAft>
              <a:defRPr/>
            </a:pPr>
            <a:r>
              <a:rPr lang="en-GB" sz="3600" dirty="0" smtClean="0">
                <a:solidFill>
                  <a:srgbClr val="0000CC"/>
                </a:solidFill>
                <a:latin typeface="Goudy Old Style" pitchFamily="18" charset="0"/>
              </a:rPr>
              <a:t>What is your   </a:t>
            </a:r>
            <a:r>
              <a:rPr lang="en-GB" sz="3500" dirty="0" smtClean="0">
                <a:solidFill>
                  <a:srgbClr val="0000CC"/>
                </a:solidFill>
                <a:latin typeface="Goudy Old Style" pitchFamily="18" charset="0"/>
              </a:rPr>
              <a:t>Job Title &amp;   </a:t>
            </a:r>
            <a:r>
              <a:rPr lang="en-GB" sz="3500" dirty="0" smtClean="0">
                <a:solidFill>
                  <a:srgbClr val="FF0000"/>
                </a:solidFill>
                <a:latin typeface="Goudy Old Style" pitchFamily="18" charset="0"/>
              </a:rPr>
              <a:t>Experience ?</a:t>
            </a:r>
          </a:p>
          <a:p>
            <a:pPr eaLnBrk="1" fontAlgn="auto" hangingPunct="1">
              <a:lnSpc>
                <a:spcPct val="80000"/>
              </a:lnSpc>
              <a:spcAft>
                <a:spcPts val="0"/>
              </a:spcAft>
              <a:defRPr/>
            </a:pPr>
            <a:r>
              <a:rPr lang="en-GB" sz="3500" dirty="0" smtClean="0">
                <a:solidFill>
                  <a:srgbClr val="0000CC"/>
                </a:solidFill>
                <a:latin typeface="Goudy Old Style" pitchFamily="18" charset="0"/>
              </a:rPr>
              <a:t>What is </a:t>
            </a:r>
            <a:r>
              <a:rPr lang="en-US" sz="3500" i="1" dirty="0" smtClean="0">
                <a:solidFill>
                  <a:srgbClr val="0000CC"/>
                </a:solidFill>
                <a:latin typeface="Goudy Old Style" pitchFamily="18" charset="0"/>
              </a:rPr>
              <a:t>Your</a:t>
            </a:r>
            <a:r>
              <a:rPr lang="en-US" sz="3500" dirty="0" smtClean="0">
                <a:solidFill>
                  <a:srgbClr val="0000CC"/>
                </a:solidFill>
                <a:latin typeface="Goudy Old Style" pitchFamily="18" charset="0"/>
              </a:rPr>
              <a:t>   most admired quality</a:t>
            </a:r>
            <a:endParaRPr lang="en-GB" sz="3500" dirty="0" smtClean="0">
              <a:solidFill>
                <a:srgbClr val="0000CC"/>
              </a:solidFill>
              <a:latin typeface="Goudy Old Style" pitchFamily="18" charset="0"/>
            </a:endParaRPr>
          </a:p>
          <a:p>
            <a:pPr eaLnBrk="1" fontAlgn="auto" hangingPunct="1">
              <a:lnSpc>
                <a:spcPct val="80000"/>
              </a:lnSpc>
              <a:spcAft>
                <a:spcPts val="0"/>
              </a:spcAft>
              <a:defRPr/>
            </a:pPr>
            <a:r>
              <a:rPr lang="en-US" sz="4400" dirty="0" smtClean="0">
                <a:solidFill>
                  <a:srgbClr val="FF00FF"/>
                </a:solidFill>
                <a:latin typeface="Goudy Old Style" pitchFamily="18" charset="0"/>
              </a:rPr>
              <a:t>Name Game Picture your name</a:t>
            </a:r>
            <a:endParaRPr lang="en-GB" sz="4400" dirty="0" smtClean="0">
              <a:solidFill>
                <a:srgbClr val="FF00FF"/>
              </a:solidFill>
              <a:latin typeface="Goudy Old Style" pitchFamily="18" charset="0"/>
            </a:endParaRPr>
          </a:p>
          <a:p>
            <a:pPr eaLnBrk="1" fontAlgn="auto" hangingPunct="1">
              <a:spcAft>
                <a:spcPts val="0"/>
              </a:spcAft>
              <a:buFont typeface="Wingdings" panose="05000000000000000000" pitchFamily="2" charset="2"/>
              <a:buNone/>
              <a:defRPr/>
            </a:pPr>
            <a:endParaRPr lang="en-US" sz="3600" dirty="0" smtClean="0">
              <a:solidFill>
                <a:srgbClr val="0000CC"/>
              </a:solidFill>
              <a:latin typeface="Goudy Old Style" pitchFamily="18" charset="0"/>
            </a:endParaRPr>
          </a:p>
        </p:txBody>
      </p:sp>
      <p:pic>
        <p:nvPicPr>
          <p:cNvPr id="11" name="Picture 2" descr="http://www.genedelibero.com/wp-content/uploads/2009/10/leadership_compass-300x2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0"/>
            <a:ext cx="1676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ox(in)">
                                      <p:cBhvr>
                                        <p:cTn id="7" dur="5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71">
                                            <p:bg/>
                                          </p:spTgt>
                                        </p:tgtEl>
                                        <p:attrNameLst>
                                          <p:attrName>style.visibility</p:attrName>
                                        </p:attrNameLst>
                                      </p:cBhvr>
                                      <p:to>
                                        <p:strVal val="visible"/>
                                      </p:to>
                                    </p:set>
                                    <p:animEffect transition="in" filter="box(in)">
                                      <p:cBhvr>
                                        <p:cTn id="12" dur="500"/>
                                        <p:tgtEl>
                                          <p:spTgt spid="7171">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171">
                                            <p:txEl>
                                              <p:pRg st="0" end="0"/>
                                            </p:txEl>
                                          </p:spTgt>
                                        </p:tgtEl>
                                        <p:attrNameLst>
                                          <p:attrName>style.visibility</p:attrName>
                                        </p:attrNameLst>
                                      </p:cBhvr>
                                      <p:to>
                                        <p:strVal val="visible"/>
                                      </p:to>
                                    </p:set>
                                    <p:animEffect transition="in" filter="box(in)">
                                      <p:cBhvr>
                                        <p:cTn id="17" dur="500"/>
                                        <p:tgtEl>
                                          <p:spTgt spid="717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171">
                                            <p:txEl>
                                              <p:pRg st="1" end="1"/>
                                            </p:txEl>
                                          </p:spTgt>
                                        </p:tgtEl>
                                        <p:attrNameLst>
                                          <p:attrName>style.visibility</p:attrName>
                                        </p:attrNameLst>
                                      </p:cBhvr>
                                      <p:to>
                                        <p:strVal val="visible"/>
                                      </p:to>
                                    </p:set>
                                    <p:animEffect transition="in" filter="box(in)">
                                      <p:cBhvr>
                                        <p:cTn id="22" dur="500"/>
                                        <p:tgtEl>
                                          <p:spTgt spid="7171">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171">
                                            <p:txEl>
                                              <p:pRg st="2" end="2"/>
                                            </p:txEl>
                                          </p:spTgt>
                                        </p:tgtEl>
                                        <p:attrNameLst>
                                          <p:attrName>style.visibility</p:attrName>
                                        </p:attrNameLst>
                                      </p:cBhvr>
                                      <p:to>
                                        <p:strVal val="visible"/>
                                      </p:to>
                                    </p:set>
                                    <p:animEffect transition="in" filter="box(in)">
                                      <p:cBhvr>
                                        <p:cTn id="27" dur="500"/>
                                        <p:tgtEl>
                                          <p:spTgt spid="7171">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171">
                                            <p:txEl>
                                              <p:pRg st="3" end="3"/>
                                            </p:txEl>
                                          </p:spTgt>
                                        </p:tgtEl>
                                        <p:attrNameLst>
                                          <p:attrName>style.visibility</p:attrName>
                                        </p:attrNameLst>
                                      </p:cBhvr>
                                      <p:to>
                                        <p:strVal val="visible"/>
                                      </p:to>
                                    </p:set>
                                    <p:animEffect transition="in" filter="box(in)">
                                      <p:cBhvr>
                                        <p:cTn id="32" dur="500"/>
                                        <p:tgtEl>
                                          <p:spTgt spid="7171">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7171">
                                            <p:txEl>
                                              <p:pRg st="4" end="4"/>
                                            </p:txEl>
                                          </p:spTgt>
                                        </p:tgtEl>
                                        <p:attrNameLst>
                                          <p:attrName>style.visibility</p:attrName>
                                        </p:attrNameLst>
                                      </p:cBhvr>
                                      <p:to>
                                        <p:strVal val="visible"/>
                                      </p:to>
                                    </p:set>
                                    <p:animEffect transition="in" filter="box(in)">
                                      <p:cBhvr>
                                        <p:cTn id="37" dur="500"/>
                                        <p:tgtEl>
                                          <p:spTgt spid="7171">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7171">
                                            <p:txEl>
                                              <p:pRg st="5" end="5"/>
                                            </p:txEl>
                                          </p:spTgt>
                                        </p:tgtEl>
                                        <p:attrNameLst>
                                          <p:attrName>style.visibility</p:attrName>
                                        </p:attrNameLst>
                                      </p:cBhvr>
                                      <p:to>
                                        <p:strVal val="visible"/>
                                      </p:to>
                                    </p:set>
                                    <p:animEffect transition="in" filter="box(in)">
                                      <p:cBhvr>
                                        <p:cTn id="42" dur="500"/>
                                        <p:tgtEl>
                                          <p:spTgt spid="7171">
                                            <p:txEl>
                                              <p:pRg st="5" end="5"/>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7171">
                                            <p:txEl>
                                              <p:pRg st="6" end="6"/>
                                            </p:txEl>
                                          </p:spTgt>
                                        </p:tgtEl>
                                        <p:attrNameLst>
                                          <p:attrName>style.visibility</p:attrName>
                                        </p:attrNameLst>
                                      </p:cBhvr>
                                      <p:to>
                                        <p:strVal val="visible"/>
                                      </p:to>
                                    </p:set>
                                    <p:animEffect transition="in" filter="box(in)">
                                      <p:cBhvr>
                                        <p:cTn id="47" dur="500"/>
                                        <p:tgtEl>
                                          <p:spTgt spid="7171">
                                            <p:txEl>
                                              <p:pRg st="6" end="6"/>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7171">
                                            <p:txEl>
                                              <p:pRg st="7" end="7"/>
                                            </p:txEl>
                                          </p:spTgt>
                                        </p:tgtEl>
                                        <p:attrNameLst>
                                          <p:attrName>style.visibility</p:attrName>
                                        </p:attrNameLst>
                                      </p:cBhvr>
                                      <p:to>
                                        <p:strVal val="visible"/>
                                      </p:to>
                                    </p:set>
                                    <p:animEffect transition="in" filter="box(in)">
                                      <p:cBhvr>
                                        <p:cTn id="52" dur="500"/>
                                        <p:tgtEl>
                                          <p:spTgt spid="7171">
                                            <p:txEl>
                                              <p:pRg st="7" end="7"/>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7171">
                                            <p:txEl>
                                              <p:pRg st="8" end="8"/>
                                            </p:txEl>
                                          </p:spTgt>
                                        </p:tgtEl>
                                        <p:attrNameLst>
                                          <p:attrName>style.visibility</p:attrName>
                                        </p:attrNameLst>
                                      </p:cBhvr>
                                      <p:to>
                                        <p:strVal val="visible"/>
                                      </p:to>
                                    </p:set>
                                    <p:animEffect transition="in" filter="box(in)">
                                      <p:cBhvr>
                                        <p:cTn id="57" dur="500"/>
                                        <p:tgtEl>
                                          <p:spTgt spid="7171">
                                            <p:txEl>
                                              <p:pRg st="8" end="8"/>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500" fill="hold"/>
                                        <p:tgtEl>
                                          <p:spTgt spid="5"/>
                                        </p:tgtEl>
                                        <p:attrNameLst>
                                          <p:attrName>ppt_x</p:attrName>
                                        </p:attrNameLst>
                                      </p:cBhvr>
                                      <p:tavLst>
                                        <p:tav tm="0">
                                          <p:val>
                                            <p:strVal val="#ppt_x"/>
                                          </p:val>
                                        </p:tav>
                                        <p:tav tm="100000">
                                          <p:val>
                                            <p:strVal val="#ppt_x"/>
                                          </p:val>
                                        </p:tav>
                                      </p:tavLst>
                                    </p:anim>
                                    <p:anim calcmode="lin" valueType="num">
                                      <p:cBhvr additive="base">
                                        <p:cTn id="63" dur="500" fill="hold"/>
                                        <p:tgtEl>
                                          <p:spTgt spid="5"/>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500" fill="hold"/>
                                        <p:tgtEl>
                                          <p:spTgt spid="6"/>
                                        </p:tgtEl>
                                        <p:attrNameLst>
                                          <p:attrName>ppt_x</p:attrName>
                                        </p:attrNameLst>
                                      </p:cBhvr>
                                      <p:tavLst>
                                        <p:tav tm="0">
                                          <p:val>
                                            <p:strVal val="#ppt_x"/>
                                          </p:val>
                                        </p:tav>
                                        <p:tav tm="100000">
                                          <p:val>
                                            <p:strVal val="#ppt_x"/>
                                          </p:val>
                                        </p:tav>
                                      </p:tavLst>
                                    </p:anim>
                                    <p:anim calcmode="lin" valueType="num">
                                      <p:cBhvr additive="base">
                                        <p:cTn id="67" dur="500" fill="hold"/>
                                        <p:tgtEl>
                                          <p:spTgt spid="6"/>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additive="base">
                                        <p:cTn id="70" dur="500" fill="hold"/>
                                        <p:tgtEl>
                                          <p:spTgt spid="7"/>
                                        </p:tgtEl>
                                        <p:attrNameLst>
                                          <p:attrName>ppt_x</p:attrName>
                                        </p:attrNameLst>
                                      </p:cBhvr>
                                      <p:tavLst>
                                        <p:tav tm="0">
                                          <p:val>
                                            <p:strVal val="#ppt_x"/>
                                          </p:val>
                                        </p:tav>
                                        <p:tav tm="100000">
                                          <p:val>
                                            <p:strVal val="#ppt_x"/>
                                          </p:val>
                                        </p:tav>
                                      </p:tavLst>
                                    </p:anim>
                                    <p:anim calcmode="lin" valueType="num">
                                      <p:cBhvr additive="base">
                                        <p:cTn id="71" dur="500" fill="hold"/>
                                        <p:tgtEl>
                                          <p:spTgt spid="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additive="base">
                                        <p:cTn id="74" dur="500" fill="hold"/>
                                        <p:tgtEl>
                                          <p:spTgt spid="8"/>
                                        </p:tgtEl>
                                        <p:attrNameLst>
                                          <p:attrName>ppt_x</p:attrName>
                                        </p:attrNameLst>
                                      </p:cBhvr>
                                      <p:tavLst>
                                        <p:tav tm="0">
                                          <p:val>
                                            <p:strVal val="#ppt_x"/>
                                          </p:val>
                                        </p:tav>
                                        <p:tav tm="100000">
                                          <p:val>
                                            <p:strVal val="#ppt_x"/>
                                          </p:val>
                                        </p:tav>
                                      </p:tavLst>
                                    </p:anim>
                                    <p:anim calcmode="lin" valueType="num">
                                      <p:cBhvr additive="base">
                                        <p:cTn id="75" dur="500" fill="hold"/>
                                        <p:tgtEl>
                                          <p:spTgt spid="8"/>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
                                        </p:tgtEl>
                                        <p:attrNameLst>
                                          <p:attrName>style.visibility</p:attrName>
                                        </p:attrNameLst>
                                      </p:cBhvr>
                                      <p:to>
                                        <p:strVal val="visible"/>
                                      </p:to>
                                    </p:set>
                                    <p:anim calcmode="lin" valueType="num">
                                      <p:cBhvr additive="base">
                                        <p:cTn id="78" dur="500" fill="hold"/>
                                        <p:tgtEl>
                                          <p:spTgt spid="9"/>
                                        </p:tgtEl>
                                        <p:attrNameLst>
                                          <p:attrName>ppt_x</p:attrName>
                                        </p:attrNameLst>
                                      </p:cBhvr>
                                      <p:tavLst>
                                        <p:tav tm="0">
                                          <p:val>
                                            <p:strVal val="#ppt_x"/>
                                          </p:val>
                                        </p:tav>
                                        <p:tav tm="100000">
                                          <p:val>
                                            <p:strVal val="#ppt_x"/>
                                          </p:val>
                                        </p:tav>
                                      </p:tavLst>
                                    </p:anim>
                                    <p:anim calcmode="lin" valueType="num">
                                      <p:cBhvr additive="base">
                                        <p:cTn id="7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15" presetClass="entr" presetSubtype="0" fill="hold" nodeType="click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1000" fill="hold"/>
                                        <p:tgtEl>
                                          <p:spTgt spid="10"/>
                                        </p:tgtEl>
                                        <p:attrNameLst>
                                          <p:attrName>ppt_w</p:attrName>
                                        </p:attrNameLst>
                                      </p:cBhvr>
                                      <p:tavLst>
                                        <p:tav tm="0">
                                          <p:val>
                                            <p:fltVal val="0"/>
                                          </p:val>
                                        </p:tav>
                                        <p:tav tm="100000">
                                          <p:val>
                                            <p:strVal val="#ppt_w"/>
                                          </p:val>
                                        </p:tav>
                                      </p:tavLst>
                                    </p:anim>
                                    <p:anim calcmode="lin" valueType="num">
                                      <p:cBhvr>
                                        <p:cTn id="85" dur="1000" fill="hold"/>
                                        <p:tgtEl>
                                          <p:spTgt spid="10"/>
                                        </p:tgtEl>
                                        <p:attrNameLst>
                                          <p:attrName>ppt_h</p:attrName>
                                        </p:attrNameLst>
                                      </p:cBhvr>
                                      <p:tavLst>
                                        <p:tav tm="0">
                                          <p:val>
                                            <p:fltVal val="0"/>
                                          </p:val>
                                        </p:tav>
                                        <p:tav tm="100000">
                                          <p:val>
                                            <p:strVal val="#ppt_h"/>
                                          </p:val>
                                        </p:tav>
                                      </p:tavLst>
                                    </p:anim>
                                    <p:anim calcmode="lin" valueType="num">
                                      <p:cBhvr>
                                        <p:cTn id="86"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87"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2" presetClass="entr" presetSubtype="4" fill="hold" nodeType="click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additive="base">
                                        <p:cTn id="92" dur="500" fill="hold"/>
                                        <p:tgtEl>
                                          <p:spTgt spid="11"/>
                                        </p:tgtEl>
                                        <p:attrNameLst>
                                          <p:attrName>ppt_x</p:attrName>
                                        </p:attrNameLst>
                                      </p:cBhvr>
                                      <p:tavLst>
                                        <p:tav tm="0">
                                          <p:val>
                                            <p:strVal val="#ppt_x"/>
                                          </p:val>
                                        </p:tav>
                                        <p:tav tm="100000">
                                          <p:val>
                                            <p:strVal val="#ppt_x"/>
                                          </p:val>
                                        </p:tav>
                                      </p:tavLst>
                                    </p:anim>
                                    <p:anim calcmode="lin" valueType="num">
                                      <p:cBhvr additive="base">
                                        <p:cTn id="9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5" grpId="0" animBg="1"/>
      <p:bldP spid="6" grpId="0" animBg="1"/>
      <p:bldP spid="7" grpId="0" animBg="1"/>
      <p:bldP spid="8" grpId="0" animBg="1"/>
      <p:bldP spid="9" grpId="0" animBg="1"/>
      <p:bldP spid="7171" grpId="0" build="p"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76200"/>
            <a:ext cx="9144000" cy="1066800"/>
          </a:xfrm>
          <a:solidFill>
            <a:schemeClr val="bg1"/>
          </a:solidFill>
        </p:spPr>
        <p:txBody>
          <a:bodyPr/>
          <a:lstStyle/>
          <a:p>
            <a:pPr algn="l" eaLnBrk="1" hangingPunct="1"/>
            <a:r>
              <a:rPr lang="en-US" altLang="en-US" sz="6000" smtClean="0">
                <a:solidFill>
                  <a:srgbClr val="FF0000"/>
                </a:solidFill>
                <a:latin typeface="Bodoni MT" panose="02070603080606020203" pitchFamily="18" charset="0"/>
              </a:rPr>
              <a:t/>
            </a:r>
            <a:br>
              <a:rPr lang="en-US" altLang="en-US" sz="6000" smtClean="0">
                <a:solidFill>
                  <a:srgbClr val="FF0000"/>
                </a:solidFill>
                <a:latin typeface="Bodoni MT" panose="02070603080606020203" pitchFamily="18" charset="0"/>
              </a:rPr>
            </a:br>
            <a:r>
              <a:rPr lang="en-US" altLang="en-US" sz="6000" smtClean="0">
                <a:solidFill>
                  <a:srgbClr val="FF0000"/>
                </a:solidFill>
                <a:latin typeface="Bodoni MT" panose="02070603080606020203" pitchFamily="18" charset="0"/>
              </a:rPr>
              <a:t>Transformation Leadership Theory</a:t>
            </a:r>
          </a:p>
        </p:txBody>
      </p:sp>
      <p:pic>
        <p:nvPicPr>
          <p:cNvPr id="65540" name="Picture 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438400" y="1295400"/>
            <a:ext cx="6096000" cy="5410200"/>
          </a:xfr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5540"/>
                                        </p:tgtEl>
                                        <p:attrNameLst>
                                          <p:attrName>style.visibility</p:attrName>
                                        </p:attrNameLst>
                                      </p:cBhvr>
                                      <p:to>
                                        <p:strVal val="visible"/>
                                      </p:to>
                                    </p:set>
                                    <p:anim calcmode="lin" valueType="num">
                                      <p:cBhvr additive="base">
                                        <p:cTn id="7" dur="500" fill="hold"/>
                                        <p:tgtEl>
                                          <p:spTgt spid="65540"/>
                                        </p:tgtEl>
                                        <p:attrNameLst>
                                          <p:attrName>ppt_x</p:attrName>
                                        </p:attrNameLst>
                                      </p:cBhvr>
                                      <p:tavLst>
                                        <p:tav tm="0">
                                          <p:val>
                                            <p:strVal val="#ppt_x"/>
                                          </p:val>
                                        </p:tav>
                                        <p:tav tm="100000">
                                          <p:val>
                                            <p:strVal val="#ppt_x"/>
                                          </p:val>
                                        </p:tav>
                                      </p:tavLst>
                                    </p:anim>
                                    <p:anim calcmode="lin" valueType="num">
                                      <p:cBhvr additive="base">
                                        <p:cTn id="8" dur="500" fill="hold"/>
                                        <p:tgtEl>
                                          <p:spTgt spid="655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52400" y="76200"/>
            <a:ext cx="8686800" cy="762000"/>
          </a:xfrm>
          <a:solidFill>
            <a:schemeClr val="bg1"/>
          </a:solidFill>
        </p:spPr>
        <p:txBody>
          <a:bodyPr/>
          <a:lstStyle/>
          <a:p>
            <a:pPr eaLnBrk="1" hangingPunct="1"/>
            <a:r>
              <a:rPr lang="en-US" altLang="en-US" sz="3600" smtClean="0">
                <a:solidFill>
                  <a:srgbClr val="FF0000"/>
                </a:solidFill>
                <a:latin typeface="Aharoni" pitchFamily="2" charset="-79"/>
                <a:cs typeface="Aharoni" pitchFamily="2" charset="-79"/>
              </a:rPr>
              <a:t>Transformational Model of Leadership</a:t>
            </a:r>
          </a:p>
        </p:txBody>
      </p:sp>
      <p:sp>
        <p:nvSpPr>
          <p:cNvPr id="23555" name="Rectangle 3"/>
          <p:cNvSpPr>
            <a:spLocks noGrp="1" noChangeArrowheads="1"/>
          </p:cNvSpPr>
          <p:nvPr>
            <p:ph idx="1"/>
          </p:nvPr>
        </p:nvSpPr>
        <p:spPr>
          <a:xfrm>
            <a:off x="76200" y="838200"/>
            <a:ext cx="6477000" cy="6019800"/>
          </a:xfrm>
          <a:ln>
            <a:solidFill>
              <a:schemeClr val="accent1"/>
            </a:solidFill>
          </a:ln>
        </p:spPr>
        <p:txBody>
          <a:bodyPr>
            <a:noAutofit/>
          </a:bodyPr>
          <a:lstStyle/>
          <a:p>
            <a:pPr eaLnBrk="1" hangingPunct="1">
              <a:defRPr/>
            </a:pPr>
            <a:r>
              <a:rPr lang="en-US" sz="3050" dirty="0" smtClean="0">
                <a:latin typeface="Batang" pitchFamily="18" charset="-127"/>
                <a:ea typeface="Batang" pitchFamily="18" charset="-127"/>
              </a:rPr>
              <a:t>Is a new paradigm of leadership</a:t>
            </a:r>
          </a:p>
          <a:p>
            <a:pPr eaLnBrk="1" hangingPunct="1">
              <a:defRPr/>
            </a:pPr>
            <a:r>
              <a:rPr lang="en-US" sz="3050" dirty="0" smtClean="0">
                <a:latin typeface="Batang" pitchFamily="18" charset="-127"/>
                <a:ea typeface="Batang" pitchFamily="18" charset="-127"/>
              </a:rPr>
              <a:t>Involves </a:t>
            </a:r>
            <a:r>
              <a:rPr lang="en-US" sz="3050" dirty="0" smtClean="0">
                <a:solidFill>
                  <a:srgbClr val="0070C0"/>
                </a:solidFill>
                <a:latin typeface="Batang" pitchFamily="18" charset="-127"/>
                <a:ea typeface="Batang" pitchFamily="18" charset="-127"/>
              </a:rPr>
              <a:t>inspiring followers </a:t>
            </a:r>
            <a:r>
              <a:rPr lang="en-US" sz="3050" dirty="0" smtClean="0">
                <a:latin typeface="Batang" pitchFamily="18" charset="-127"/>
                <a:ea typeface="Batang" pitchFamily="18" charset="-127"/>
              </a:rPr>
              <a:t>to commit to shared vision and goals, </a:t>
            </a:r>
          </a:p>
          <a:p>
            <a:pPr eaLnBrk="1" hangingPunct="1">
              <a:defRPr/>
            </a:pPr>
            <a:r>
              <a:rPr lang="en-US" sz="3050" dirty="0" smtClean="0">
                <a:solidFill>
                  <a:srgbClr val="0070C0"/>
                </a:solidFill>
                <a:latin typeface="Batang" pitchFamily="18" charset="-127"/>
                <a:ea typeface="Batang" pitchFamily="18" charset="-127"/>
              </a:rPr>
              <a:t>Challenging </a:t>
            </a:r>
            <a:r>
              <a:rPr lang="en-US" sz="3050" dirty="0" smtClean="0">
                <a:latin typeface="Batang" pitchFamily="18" charset="-127"/>
                <a:ea typeface="Batang" pitchFamily="18" charset="-127"/>
              </a:rPr>
              <a:t>them to be innovative, problem solvers and </a:t>
            </a:r>
          </a:p>
          <a:p>
            <a:pPr eaLnBrk="1" hangingPunct="1">
              <a:defRPr/>
            </a:pPr>
            <a:r>
              <a:rPr lang="en-US" sz="3050" dirty="0" smtClean="0">
                <a:solidFill>
                  <a:srgbClr val="0070C0"/>
                </a:solidFill>
                <a:latin typeface="Batang" pitchFamily="18" charset="-127"/>
                <a:ea typeface="Batang" pitchFamily="18" charset="-127"/>
              </a:rPr>
              <a:t>Developing followers’ </a:t>
            </a:r>
            <a:r>
              <a:rPr lang="en-US" sz="3050" dirty="0" smtClean="0">
                <a:latin typeface="Batang" pitchFamily="18" charset="-127"/>
                <a:ea typeface="Batang" pitchFamily="18" charset="-127"/>
              </a:rPr>
              <a:t>leadership capacity via coaching ,mentoring and provision of both challenge and support.   </a:t>
            </a:r>
          </a:p>
          <a:p>
            <a:pPr algn="just" eaLnBrk="1" hangingPunct="1">
              <a:buFont typeface="Wingdings" panose="05000000000000000000" pitchFamily="2" charset="2"/>
              <a:buNone/>
              <a:defRPr/>
            </a:pPr>
            <a:endParaRPr lang="en-US" sz="3050" dirty="0" smtClean="0">
              <a:latin typeface="Bodoni MT" pitchFamily="18" charset="0"/>
            </a:endParaRPr>
          </a:p>
        </p:txBody>
      </p:sp>
      <p:pic>
        <p:nvPicPr>
          <p:cNvPr id="70660" name="Picture 4" descr="MCBD19878_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8738" y="838200"/>
            <a:ext cx="2659062"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555">
                                            <p:bg/>
                                          </p:spTgt>
                                        </p:tgtEl>
                                        <p:attrNameLst>
                                          <p:attrName>style.visibility</p:attrName>
                                        </p:attrNameLst>
                                      </p:cBhvr>
                                      <p:to>
                                        <p:strVal val="visible"/>
                                      </p:to>
                                    </p:set>
                                    <p:animEffect transition="in" filter="box(in)">
                                      <p:cBhvr>
                                        <p:cTn id="7" dur="500"/>
                                        <p:tgtEl>
                                          <p:spTgt spid="23555">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box(in)">
                                      <p:cBhvr>
                                        <p:cTn id="12" dur="500"/>
                                        <p:tgtEl>
                                          <p:spTgt spid="235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3555">
                                            <p:txEl>
                                              <p:pRg st="1" end="1"/>
                                            </p:txEl>
                                          </p:spTgt>
                                        </p:tgtEl>
                                        <p:attrNameLst>
                                          <p:attrName>style.visibility</p:attrName>
                                        </p:attrNameLst>
                                      </p:cBhvr>
                                      <p:to>
                                        <p:strVal val="visible"/>
                                      </p:to>
                                    </p:set>
                                    <p:animEffect transition="in" filter="box(in)">
                                      <p:cBhvr>
                                        <p:cTn id="17" dur="500"/>
                                        <p:tgtEl>
                                          <p:spTgt spid="2355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3555">
                                            <p:txEl>
                                              <p:pRg st="2" end="2"/>
                                            </p:txEl>
                                          </p:spTgt>
                                        </p:tgtEl>
                                        <p:attrNameLst>
                                          <p:attrName>style.visibility</p:attrName>
                                        </p:attrNameLst>
                                      </p:cBhvr>
                                      <p:to>
                                        <p:strVal val="visible"/>
                                      </p:to>
                                    </p:set>
                                    <p:animEffect transition="in" filter="box(in)">
                                      <p:cBhvr>
                                        <p:cTn id="22" dur="500"/>
                                        <p:tgtEl>
                                          <p:spTgt spid="2355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3555">
                                            <p:txEl>
                                              <p:pRg st="3" end="3"/>
                                            </p:txEl>
                                          </p:spTgt>
                                        </p:tgtEl>
                                        <p:attrNameLst>
                                          <p:attrName>style.visibility</p:attrName>
                                        </p:attrNameLst>
                                      </p:cBhvr>
                                      <p:to>
                                        <p:strVal val="visible"/>
                                      </p:to>
                                    </p:set>
                                    <p:animEffect transition="in" filter="box(in)">
                                      <p:cBhvr>
                                        <p:cTn id="27" dur="500"/>
                                        <p:tgtEl>
                                          <p:spTgt spid="235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descr="christmas_background_003.jpg"/>
          <p:cNvPicPr>
            <a:picLocks noChangeAspect="1"/>
          </p:cNvPicPr>
          <p:nvPr/>
        </p:nvPicPr>
        <p:blipFill>
          <a:blip r:embed="rId3">
            <a:extLst>
              <a:ext uri="{28A0092B-C50C-407E-A947-70E740481C1C}">
                <a14:useLocalDpi xmlns:a14="http://schemas.microsoft.com/office/drawing/2010/main" val="0"/>
              </a:ext>
            </a:extLst>
          </a:blip>
          <a:srcRect l="43402" t="24445" r="15121" b="31111"/>
          <a:stretch>
            <a:fillRect/>
          </a:stretch>
        </p:blipFill>
        <p:spPr bwMode="auto">
          <a:xfrm>
            <a:off x="0"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3"/>
          <p:cNvSpPr>
            <a:spLocks noGrp="1" noChangeArrowheads="1"/>
          </p:cNvSpPr>
          <p:nvPr>
            <p:ph type="body" sz="half" idx="1"/>
          </p:nvPr>
        </p:nvSpPr>
        <p:spPr>
          <a:xfrm>
            <a:off x="-76200" y="228600"/>
            <a:ext cx="6324600" cy="6629400"/>
          </a:xfrm>
        </p:spPr>
        <p:txBody>
          <a:bodyPr/>
          <a:lstStyle/>
          <a:p>
            <a:pPr marL="438150" indent="-319088">
              <a:spcBef>
                <a:spcPct val="0"/>
              </a:spcBef>
              <a:buFont typeface="Wingdings 2" panose="05020102010507070707" pitchFamily="18" charset="2"/>
              <a:buChar char=""/>
            </a:pPr>
            <a:r>
              <a:rPr lang="en-US" altLang="en-US" sz="2800" smtClean="0">
                <a:latin typeface="Bodoni MT" panose="02070603080606020203" pitchFamily="18" charset="0"/>
              </a:rPr>
              <a:t>Transformation Lsp is a </a:t>
            </a:r>
            <a:r>
              <a:rPr lang="en-US" altLang="en-US" sz="2800" smtClean="0">
                <a:solidFill>
                  <a:srgbClr val="FF0000"/>
                </a:solidFill>
                <a:latin typeface="Bodoni MT" panose="02070603080606020203" pitchFamily="18" charset="0"/>
              </a:rPr>
              <a:t>fundamental shift </a:t>
            </a:r>
            <a:r>
              <a:rPr lang="en-US" altLang="en-US" sz="2800" smtClean="0">
                <a:latin typeface="Bodoni MT" panose="02070603080606020203" pitchFamily="18" charset="0"/>
              </a:rPr>
              <a:t>in the </a:t>
            </a:r>
            <a:r>
              <a:rPr lang="en-US" altLang="en-US" sz="2800" smtClean="0">
                <a:solidFill>
                  <a:srgbClr val="FF0000"/>
                </a:solidFill>
                <a:latin typeface="Bodoni MT" panose="02070603080606020203" pitchFamily="18" charset="0"/>
              </a:rPr>
              <a:t>deep orientation </a:t>
            </a:r>
            <a:r>
              <a:rPr lang="en-US" altLang="en-US" sz="2800" smtClean="0">
                <a:latin typeface="Bodoni MT" panose="02070603080606020203" pitchFamily="18" charset="0"/>
              </a:rPr>
              <a:t>of a person, organization or society such that the </a:t>
            </a:r>
            <a:r>
              <a:rPr lang="en-US" altLang="en-US" sz="2800" smtClean="0">
                <a:solidFill>
                  <a:srgbClr val="FF0000"/>
                </a:solidFill>
                <a:latin typeface="Bodoni MT" panose="02070603080606020203" pitchFamily="18" charset="0"/>
              </a:rPr>
              <a:t>world is seen in new ways</a:t>
            </a:r>
            <a:r>
              <a:rPr lang="en-US" altLang="en-US" sz="2800" smtClean="0">
                <a:latin typeface="Bodoni MT" panose="02070603080606020203" pitchFamily="18" charset="0"/>
              </a:rPr>
              <a:t> and </a:t>
            </a:r>
            <a:r>
              <a:rPr lang="en-US" altLang="en-US" sz="2800" smtClean="0">
                <a:solidFill>
                  <a:srgbClr val="FF0000"/>
                </a:solidFill>
                <a:latin typeface="Bodoni MT" panose="02070603080606020203" pitchFamily="18" charset="0"/>
              </a:rPr>
              <a:t>new actions and results </a:t>
            </a:r>
            <a:r>
              <a:rPr lang="en-US" altLang="en-US" sz="2800" smtClean="0">
                <a:latin typeface="Bodoni MT" panose="02070603080606020203" pitchFamily="18" charset="0"/>
              </a:rPr>
              <a:t>become possible that were impossible prior to the transformation.  </a:t>
            </a:r>
          </a:p>
          <a:p>
            <a:pPr marL="438150" indent="-319088">
              <a:spcBef>
                <a:spcPct val="0"/>
              </a:spcBef>
              <a:buFont typeface="Wingdings 2" panose="05020102010507070707" pitchFamily="18" charset="2"/>
              <a:buChar char=""/>
            </a:pPr>
            <a:r>
              <a:rPr lang="en-US" altLang="en-US" sz="2800" smtClean="0">
                <a:solidFill>
                  <a:schemeClr val="bg1"/>
                </a:solidFill>
                <a:latin typeface="Baskerville Old Face" panose="02020602080505020303" pitchFamily="18" charset="0"/>
                <a:cs typeface="Aharoni" pitchFamily="2" charset="-79"/>
              </a:rPr>
              <a:t>Focuses on what leaders accomplish rather than personal characteristics and follower reactions.</a:t>
            </a:r>
          </a:p>
          <a:p>
            <a:pPr marL="438150" indent="-319088">
              <a:spcBef>
                <a:spcPct val="0"/>
              </a:spcBef>
              <a:buFont typeface="Wingdings 2" panose="05020102010507070707" pitchFamily="18" charset="2"/>
              <a:buChar char=""/>
            </a:pPr>
            <a:r>
              <a:rPr lang="en-US" altLang="en-US" sz="2800" smtClean="0">
                <a:latin typeface="Baskerville Old Face" panose="02020602080505020303" pitchFamily="18" charset="0"/>
                <a:cs typeface="Aharoni" pitchFamily="2" charset="-79"/>
              </a:rPr>
              <a:t>Are not constrained by their followers' perceptions but are free to act to transform (change) their followers</a:t>
            </a:r>
            <a:r>
              <a:rPr lang="en-US" altLang="en-US" smtClean="0">
                <a:latin typeface="Baskerville Old Face" panose="02020602080505020303" pitchFamily="18" charset="0"/>
                <a:cs typeface="Aharoni" pitchFamily="2" charset="-79"/>
              </a:rPr>
              <a:t>' views.</a:t>
            </a:r>
          </a:p>
          <a:p>
            <a:pPr lvl="1">
              <a:buFont typeface="Wingdings" panose="05000000000000000000" pitchFamily="2" charset="2"/>
              <a:buNone/>
            </a:pPr>
            <a:endParaRPr lang="en-US" altLang="en-US" sz="3600" smtClean="0"/>
          </a:p>
        </p:txBody>
      </p:sp>
      <p:pic>
        <p:nvPicPr>
          <p:cNvPr id="71684" name="Picture 4" descr="MPj03993290000[1]"/>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019800" y="533400"/>
            <a:ext cx="3124200" cy="5880100"/>
          </a:xfrm>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to="" calcmode="lin" valueType="num">
                                      <p:cBhvr>
                                        <p:cTn id="7" dur="1" fill="hold"/>
                                        <p:tgtEl>
                                          <p:spTgt spid="6656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6563">
                                            <p:txEl>
                                              <p:pRg st="1" end="1"/>
                                            </p:txEl>
                                          </p:spTgt>
                                        </p:tgtEl>
                                        <p:attrNameLst>
                                          <p:attrName>style.visibility</p:attrName>
                                        </p:attrNameLst>
                                      </p:cBhvr>
                                      <p:to>
                                        <p:strVal val="visible"/>
                                      </p:to>
                                    </p:set>
                                    <p:anim to="" calcmode="lin" valueType="num">
                                      <p:cBhvr>
                                        <p:cTn id="12" dur="1" fill="hold"/>
                                        <p:tgtEl>
                                          <p:spTgt spid="6656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6563">
                                            <p:txEl>
                                              <p:pRg st="2" end="2"/>
                                            </p:txEl>
                                          </p:spTgt>
                                        </p:tgtEl>
                                        <p:attrNameLst>
                                          <p:attrName>style.visibility</p:attrName>
                                        </p:attrNameLst>
                                      </p:cBhvr>
                                      <p:to>
                                        <p:strVal val="visible"/>
                                      </p:to>
                                    </p:set>
                                    <p:anim to="" calcmode="lin" valueType="num">
                                      <p:cBhvr>
                                        <p:cTn id="17" dur="1" fill="hold"/>
                                        <p:tgtEl>
                                          <p:spTgt spid="6656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a:defRPr/>
            </a:pPr>
            <a:r>
              <a:rPr lang="en-US" dirty="0" smtClean="0">
                <a:solidFill>
                  <a:srgbClr val="FF0000"/>
                </a:solidFill>
                <a:latin typeface="Bodoni MT" pitchFamily="18" charset="0"/>
              </a:rPr>
              <a:t>To become a transformational leader one needs to make a shift of mind: </a:t>
            </a:r>
            <a:endParaRPr lang="en-US" dirty="0">
              <a:solidFill>
                <a:srgbClr val="FF0000"/>
              </a:solidFill>
              <a:latin typeface="Bodoni MT" pitchFamily="18" charset="0"/>
            </a:endParaRPr>
          </a:p>
        </p:txBody>
      </p:sp>
      <p:sp>
        <p:nvSpPr>
          <p:cNvPr id="3" name="Text Placeholder 2"/>
          <p:cNvSpPr>
            <a:spLocks noGrp="1"/>
          </p:cNvSpPr>
          <p:nvPr>
            <p:ph type="body" sz="half" idx="1"/>
          </p:nvPr>
        </p:nvSpPr>
        <p:spPr>
          <a:xfrm>
            <a:off x="76200" y="1600200"/>
            <a:ext cx="4572000" cy="5105400"/>
          </a:xfrm>
        </p:spPr>
        <p:txBody>
          <a:bodyPr>
            <a:normAutofit lnSpcReduction="10000"/>
          </a:bodyPr>
          <a:lstStyle/>
          <a:p>
            <a:pPr algn="ctr">
              <a:buFont typeface="Wingdings" panose="05000000000000000000" pitchFamily="2" charset="2"/>
              <a:buNone/>
              <a:defRPr/>
            </a:pPr>
            <a:r>
              <a:rPr lang="en-US" sz="3000" dirty="0" smtClean="0">
                <a:solidFill>
                  <a:srgbClr val="FF0000"/>
                </a:solidFill>
                <a:latin typeface="Aharoni" pitchFamily="2" charset="-79"/>
                <a:cs typeface="Aharoni" pitchFamily="2" charset="-79"/>
              </a:rPr>
              <a:t>From</a:t>
            </a:r>
          </a:p>
          <a:p>
            <a:pPr>
              <a:defRPr/>
            </a:pPr>
            <a:r>
              <a:rPr lang="en-US" dirty="0" smtClean="0">
                <a:latin typeface="Aharoni" pitchFamily="2" charset="-79"/>
                <a:cs typeface="Aharoni" pitchFamily="2" charset="-79"/>
              </a:rPr>
              <a:t>Individual heroics</a:t>
            </a:r>
          </a:p>
          <a:p>
            <a:pPr>
              <a:defRPr/>
            </a:pPr>
            <a:r>
              <a:rPr lang="en-US" dirty="0" smtClean="0">
                <a:latin typeface="Aharoni" pitchFamily="2" charset="-79"/>
                <a:cs typeface="Aharoni" pitchFamily="2" charset="-79"/>
              </a:rPr>
              <a:t>hopelessness and pessimism</a:t>
            </a:r>
          </a:p>
          <a:p>
            <a:pPr>
              <a:defRPr/>
            </a:pPr>
            <a:r>
              <a:rPr lang="en-US" dirty="0" smtClean="0">
                <a:latin typeface="Aharoni" pitchFamily="2" charset="-79"/>
                <a:cs typeface="Aharoni" pitchFamily="2" charset="-79"/>
              </a:rPr>
              <a:t>Blaming others for problems</a:t>
            </a:r>
          </a:p>
          <a:p>
            <a:pPr>
              <a:defRPr/>
            </a:pPr>
            <a:r>
              <a:rPr lang="en-US" dirty="0" smtClean="0">
                <a:latin typeface="Aharoni" pitchFamily="2" charset="-79"/>
                <a:cs typeface="Aharoni" pitchFamily="2" charset="-79"/>
              </a:rPr>
              <a:t>Scattered, disconnected activities</a:t>
            </a:r>
          </a:p>
          <a:p>
            <a:pPr>
              <a:defRPr/>
            </a:pPr>
            <a:r>
              <a:rPr lang="en-US" dirty="0" smtClean="0">
                <a:latin typeface="Aharoni" pitchFamily="2" charset="-79"/>
                <a:cs typeface="Aharoni" pitchFamily="2" charset="-79"/>
              </a:rPr>
              <a:t>Self-absorption</a:t>
            </a:r>
          </a:p>
          <a:p>
            <a:pPr>
              <a:defRPr/>
            </a:pPr>
            <a:endParaRPr lang="en-US" dirty="0">
              <a:latin typeface="Aharoni" pitchFamily="2" charset="-79"/>
              <a:cs typeface="Aharoni" pitchFamily="2" charset="-79"/>
            </a:endParaRPr>
          </a:p>
        </p:txBody>
      </p:sp>
      <p:sp>
        <p:nvSpPr>
          <p:cNvPr id="4" name="Content Placeholder 3"/>
          <p:cNvSpPr>
            <a:spLocks noGrp="1"/>
          </p:cNvSpPr>
          <p:nvPr>
            <p:ph sz="half" idx="2"/>
          </p:nvPr>
        </p:nvSpPr>
        <p:spPr>
          <a:xfrm>
            <a:off x="4572000" y="1752600"/>
            <a:ext cx="4495800" cy="4953000"/>
          </a:xfrm>
        </p:spPr>
        <p:txBody>
          <a:bodyPr>
            <a:normAutofit fontScale="92500" lnSpcReduction="20000"/>
          </a:bodyPr>
          <a:lstStyle/>
          <a:p>
            <a:pPr algn="ctr">
              <a:buFont typeface="Wingdings" panose="05000000000000000000" pitchFamily="2" charset="2"/>
              <a:buNone/>
              <a:defRPr/>
            </a:pPr>
            <a:r>
              <a:rPr lang="en-US" dirty="0" smtClean="0">
                <a:solidFill>
                  <a:srgbClr val="FF0000"/>
                </a:solidFill>
                <a:latin typeface="Aharoni" pitchFamily="2" charset="-79"/>
                <a:cs typeface="Aharoni" pitchFamily="2" charset="-79"/>
              </a:rPr>
              <a:t>To</a:t>
            </a:r>
          </a:p>
          <a:p>
            <a:pPr>
              <a:defRPr/>
            </a:pPr>
            <a:r>
              <a:rPr lang="en-US" dirty="0" smtClean="0">
                <a:latin typeface="Aharoni" pitchFamily="2" charset="-79"/>
                <a:cs typeface="Aharoni" pitchFamily="2" charset="-79"/>
              </a:rPr>
              <a:t>Collaborative actions</a:t>
            </a:r>
          </a:p>
          <a:p>
            <a:pPr>
              <a:defRPr/>
            </a:pPr>
            <a:r>
              <a:rPr lang="en-US" dirty="0" smtClean="0">
                <a:latin typeface="Aharoni" pitchFamily="2" charset="-79"/>
                <a:cs typeface="Aharoni" pitchFamily="2" charset="-79"/>
                <a:hlinkClick r:id="rId2" action="ppaction://hlinkpres?slideindex=1&amp;slidetitle="/>
              </a:rPr>
              <a:t>Hope and possibility</a:t>
            </a:r>
            <a:endParaRPr lang="en-US" dirty="0" smtClean="0">
              <a:latin typeface="Aharoni" pitchFamily="2" charset="-79"/>
              <a:cs typeface="Aharoni" pitchFamily="2" charset="-79"/>
            </a:endParaRPr>
          </a:p>
          <a:p>
            <a:pPr>
              <a:defRPr/>
            </a:pPr>
            <a:r>
              <a:rPr lang="en-US" dirty="0" smtClean="0">
                <a:latin typeface="Aharoni" pitchFamily="2" charset="-79"/>
                <a:cs typeface="Aharoni" pitchFamily="2" charset="-79"/>
              </a:rPr>
              <a:t>Taking responsibility for challenges</a:t>
            </a:r>
          </a:p>
          <a:p>
            <a:pPr>
              <a:defRPr/>
            </a:pPr>
            <a:r>
              <a:rPr lang="en-US" dirty="0" smtClean="0">
                <a:latin typeface="Aharoni" pitchFamily="2" charset="-79"/>
                <a:cs typeface="Aharoni" pitchFamily="2" charset="-79"/>
              </a:rPr>
              <a:t>Purposeful, interconnected actions</a:t>
            </a:r>
          </a:p>
          <a:p>
            <a:pPr>
              <a:defRPr/>
            </a:pPr>
            <a:r>
              <a:rPr lang="en-US" dirty="0" smtClean="0">
                <a:latin typeface="Aharoni" pitchFamily="2" charset="-79"/>
                <a:cs typeface="Aharoni" pitchFamily="2" charset="-79"/>
              </a:rPr>
              <a:t>Generosity and concern for the common good</a:t>
            </a:r>
          </a:p>
          <a:p>
            <a:pPr>
              <a:defRPr/>
            </a:pPr>
            <a:endParaRPr lang="en-US" dirty="0">
              <a:latin typeface="Aharoni" pitchFamily="2" charset="-79"/>
              <a:cs typeface="Aharoni" pitchFamily="2" charset="-79"/>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box(in)">
                                      <p:cBhvr>
                                        <p:cTn id="37" dur="500"/>
                                        <p:tgtEl>
                                          <p:spTgt spid="4">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box(in)">
                                      <p:cBhvr>
                                        <p:cTn id="42" dur="500"/>
                                        <p:tgtEl>
                                          <p:spTgt spid="4">
                                            <p:txEl>
                                              <p:pRg st="1" end="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box(in)">
                                      <p:cBhvr>
                                        <p:cTn id="47" dur="500"/>
                                        <p:tgtEl>
                                          <p:spTgt spid="4">
                                            <p:txEl>
                                              <p:pRg st="2" end="2"/>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box(in)">
                                      <p:cBhvr>
                                        <p:cTn id="52" dur="500"/>
                                        <p:tgtEl>
                                          <p:spTgt spid="4">
                                            <p:txEl>
                                              <p:pRg st="3" end="3"/>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box(in)">
                                      <p:cBhvr>
                                        <p:cTn id="57" dur="500"/>
                                        <p:tgtEl>
                                          <p:spTgt spid="4">
                                            <p:txEl>
                                              <p:pRg st="4" end="4"/>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Effect transition="in" filter="box(in)">
                                      <p:cBhvr>
                                        <p:cTn id="6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Content Placeholder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673100"/>
            <a:ext cx="8243888" cy="6049963"/>
          </a:xfrm>
          <a:ln w="6350">
            <a:solidFill>
              <a:srgbClr val="000000"/>
            </a:solidFill>
            <a:miter lim="800000"/>
            <a:headEnd/>
            <a:tailEnd/>
          </a:ln>
        </p:spPr>
      </p:pic>
      <p:sp>
        <p:nvSpPr>
          <p:cNvPr id="73731" name="Title 1"/>
          <p:cNvSpPr>
            <a:spLocks noGrp="1"/>
          </p:cNvSpPr>
          <p:nvPr>
            <p:ph type="title"/>
          </p:nvPr>
        </p:nvSpPr>
        <p:spPr>
          <a:xfrm>
            <a:off x="69850" y="66675"/>
            <a:ext cx="8936038" cy="874713"/>
          </a:xfrm>
          <a:solidFill>
            <a:srgbClr val="FF3399"/>
          </a:solidFill>
        </p:spPr>
        <p:txBody>
          <a:bodyPr/>
          <a:lstStyle/>
          <a:p>
            <a:pPr algn="r" eaLnBrk="1" hangingPunct="1"/>
            <a:r>
              <a:rPr lang="en-US" altLang="en-US" sz="3200" smtClean="0"/>
              <a:t>THE FULL RANGE LEADERSHIP MODEL</a:t>
            </a: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ppt_x"/>
                                          </p:val>
                                        </p:tav>
                                        <p:tav tm="100000">
                                          <p:val>
                                            <p:strVal val="#ppt_x"/>
                                          </p:val>
                                        </p:tav>
                                      </p:tavLst>
                                    </p:anim>
                                    <p:anim calcmode="lin" valueType="num">
                                      <p:cBhvr additive="base">
                                        <p:cTn id="8" dur="500" fill="hold"/>
                                        <p:tgtEl>
                                          <p:spTgt spid="256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88" y="762000"/>
            <a:ext cx="8761412" cy="6019800"/>
            <a:chOff x="-89" y="0"/>
            <a:chExt cx="3429" cy="3016"/>
          </a:xfrm>
        </p:grpSpPr>
        <p:grpSp>
          <p:nvGrpSpPr>
            <p:cNvPr id="74756" name="Group 3"/>
            <p:cNvGrpSpPr>
              <a:grpSpLocks/>
            </p:cNvGrpSpPr>
            <p:nvPr/>
          </p:nvGrpSpPr>
          <p:grpSpPr bwMode="auto">
            <a:xfrm>
              <a:off x="-89" y="0"/>
              <a:ext cx="1879" cy="484"/>
              <a:chOff x="-89" y="0"/>
              <a:chExt cx="1879" cy="484"/>
            </a:xfrm>
          </p:grpSpPr>
          <p:sp>
            <p:nvSpPr>
              <p:cNvPr id="74796" name="Rectangle 4"/>
              <p:cNvSpPr>
                <a:spLocks noChangeArrowheads="1"/>
              </p:cNvSpPr>
              <p:nvPr/>
            </p:nvSpPr>
            <p:spPr bwMode="auto">
              <a:xfrm>
                <a:off x="-89" y="0"/>
                <a:ext cx="1879" cy="4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52352" rIns="0" bIns="38088"/>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400" b="1">
                    <a:solidFill>
                      <a:srgbClr val="00B0F0"/>
                    </a:solidFill>
                    <a:cs typeface="Times New Roman" panose="02020603050405020304" pitchFamily="18" charset="0"/>
                  </a:rPr>
                  <a:t>Transformational</a:t>
                </a:r>
                <a:r>
                  <a:rPr lang="en-US" altLang="en-US" sz="3200" b="1">
                    <a:cs typeface="Times New Roman" panose="02020603050405020304" pitchFamily="18" charset="0"/>
                  </a:rPr>
                  <a:t> </a:t>
                </a:r>
              </a:p>
              <a:p>
                <a:pPr algn="ctr"/>
                <a:endParaRPr lang="en-US" altLang="en-US" sz="3200" b="1">
                  <a:latin typeface="Times" panose="02020603050405020304" pitchFamily="18" charset="0"/>
                </a:endParaRPr>
              </a:p>
            </p:txBody>
          </p:sp>
          <p:sp>
            <p:nvSpPr>
              <p:cNvPr id="74797" name="Rectangle 5"/>
              <p:cNvSpPr>
                <a:spLocks noChangeArrowheads="1"/>
              </p:cNvSpPr>
              <p:nvPr/>
            </p:nvSpPr>
            <p:spPr bwMode="auto">
              <a:xfrm>
                <a:off x="-89" y="0"/>
                <a:ext cx="1858" cy="4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p>
            </p:txBody>
          </p:sp>
        </p:grpSp>
        <p:grpSp>
          <p:nvGrpSpPr>
            <p:cNvPr id="74757" name="Group 6"/>
            <p:cNvGrpSpPr>
              <a:grpSpLocks/>
            </p:cNvGrpSpPr>
            <p:nvPr/>
          </p:nvGrpSpPr>
          <p:grpSpPr bwMode="auto">
            <a:xfrm>
              <a:off x="1769" y="0"/>
              <a:ext cx="1571" cy="484"/>
              <a:chOff x="1769" y="0"/>
              <a:chExt cx="1571" cy="484"/>
            </a:xfrm>
          </p:grpSpPr>
          <p:sp>
            <p:nvSpPr>
              <p:cNvPr id="74794" name="Rectangle 7"/>
              <p:cNvSpPr>
                <a:spLocks noChangeArrowheads="1"/>
              </p:cNvSpPr>
              <p:nvPr/>
            </p:nvSpPr>
            <p:spPr bwMode="auto">
              <a:xfrm>
                <a:off x="1812" y="0"/>
                <a:ext cx="1485" cy="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52352" rIns="0" bIns="38088"/>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400" b="1">
                    <a:solidFill>
                      <a:srgbClr val="00B0F0"/>
                    </a:solidFill>
                    <a:cs typeface="Times New Roman" panose="02020603050405020304" pitchFamily="18" charset="0"/>
                  </a:rPr>
                  <a:t>Transactional</a:t>
                </a:r>
                <a:endParaRPr lang="en-US" altLang="en-US" sz="3200" b="1">
                  <a:solidFill>
                    <a:srgbClr val="00B0F0"/>
                  </a:solidFill>
                  <a:cs typeface="Times New Roman" panose="02020603050405020304" pitchFamily="18" charset="0"/>
                </a:endParaRPr>
              </a:p>
              <a:p>
                <a:pPr algn="ctr"/>
                <a:endParaRPr lang="en-US" altLang="en-US" sz="3200" b="1">
                  <a:latin typeface="Times" panose="02020603050405020304" pitchFamily="18" charset="0"/>
                </a:endParaRPr>
              </a:p>
            </p:txBody>
          </p:sp>
          <p:sp>
            <p:nvSpPr>
              <p:cNvPr id="74795" name="Rectangle 8"/>
              <p:cNvSpPr>
                <a:spLocks noChangeArrowheads="1"/>
              </p:cNvSpPr>
              <p:nvPr/>
            </p:nvSpPr>
            <p:spPr bwMode="auto">
              <a:xfrm>
                <a:off x="1769" y="0"/>
                <a:ext cx="1571" cy="4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p>
            </p:txBody>
          </p:sp>
        </p:grpSp>
        <p:grpSp>
          <p:nvGrpSpPr>
            <p:cNvPr id="74758" name="Group 9"/>
            <p:cNvGrpSpPr>
              <a:grpSpLocks/>
            </p:cNvGrpSpPr>
            <p:nvPr/>
          </p:nvGrpSpPr>
          <p:grpSpPr bwMode="auto">
            <a:xfrm>
              <a:off x="0" y="484"/>
              <a:ext cx="1769" cy="422"/>
              <a:chOff x="0" y="484"/>
              <a:chExt cx="1769" cy="422"/>
            </a:xfrm>
          </p:grpSpPr>
          <p:sp>
            <p:nvSpPr>
              <p:cNvPr id="74792" name="Rectangle 10"/>
              <p:cNvSpPr>
                <a:spLocks noChangeArrowheads="1"/>
              </p:cNvSpPr>
              <p:nvPr/>
            </p:nvSpPr>
            <p:spPr bwMode="auto">
              <a:xfrm>
                <a:off x="43" y="484"/>
                <a:ext cx="1683"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457200" algn="l"/>
                    <a:tab pos="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457200" algn="l"/>
                    <a:tab pos="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457200" algn="l"/>
                    <a:tab pos="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457200" algn="l"/>
                    <a:tab pos="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457200" algn="l"/>
                    <a:tab pos="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457200" algn="l"/>
                    <a:tab pos="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457200" algn="l"/>
                    <a:tab pos="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457200" algn="l"/>
                    <a:tab pos="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457200" algn="l"/>
                    <a:tab pos="0" algn="l"/>
                  </a:tabLst>
                  <a:defRPr>
                    <a:solidFill>
                      <a:schemeClr val="tx1"/>
                    </a:solidFill>
                    <a:latin typeface="Arial" panose="020B0604020202020204" pitchFamily="34" charset="0"/>
                    <a:cs typeface="Arial" panose="020B0604020202020204" pitchFamily="34" charset="0"/>
                  </a:defRPr>
                </a:lvl9pPr>
              </a:lstStyle>
              <a:p>
                <a:pPr algn="just"/>
                <a:r>
                  <a:rPr lang="en-GB" altLang="en-US" sz="3200" b="1">
                    <a:latin typeface="Footlight MT Light" panose="0204060206030A020304" pitchFamily="18" charset="0"/>
                    <a:cs typeface="Times New Roman" panose="02020603050405020304" pitchFamily="18" charset="0"/>
                  </a:rPr>
                  <a:t>Empowers</a:t>
                </a:r>
                <a:endParaRPr lang="en-US" altLang="en-US" sz="3200" b="1">
                  <a:latin typeface="ET-NEBAR" pitchFamily="2" charset="0"/>
                  <a:cs typeface="Times New Roman" panose="02020603050405020304" pitchFamily="18" charset="0"/>
                </a:endParaRPr>
              </a:p>
              <a:p>
                <a:pPr algn="just"/>
                <a:endParaRPr lang="en-US" altLang="en-US" sz="3200" b="1">
                  <a:latin typeface="Times" panose="02020603050405020304" pitchFamily="18" charset="0"/>
                </a:endParaRPr>
              </a:p>
            </p:txBody>
          </p:sp>
          <p:sp>
            <p:nvSpPr>
              <p:cNvPr id="74793" name="Rectangle 11"/>
              <p:cNvSpPr>
                <a:spLocks noChangeArrowheads="1"/>
              </p:cNvSpPr>
              <p:nvPr/>
            </p:nvSpPr>
            <p:spPr bwMode="auto">
              <a:xfrm>
                <a:off x="0" y="484"/>
                <a:ext cx="1769"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p>
            </p:txBody>
          </p:sp>
        </p:grpSp>
        <p:grpSp>
          <p:nvGrpSpPr>
            <p:cNvPr id="74759" name="Group 12"/>
            <p:cNvGrpSpPr>
              <a:grpSpLocks/>
            </p:cNvGrpSpPr>
            <p:nvPr/>
          </p:nvGrpSpPr>
          <p:grpSpPr bwMode="auto">
            <a:xfrm>
              <a:off x="1769" y="484"/>
              <a:ext cx="1571" cy="422"/>
              <a:chOff x="1769" y="484"/>
              <a:chExt cx="1571" cy="422"/>
            </a:xfrm>
          </p:grpSpPr>
          <p:sp>
            <p:nvSpPr>
              <p:cNvPr id="74790" name="Rectangle 13"/>
              <p:cNvSpPr>
                <a:spLocks noChangeArrowheads="1"/>
              </p:cNvSpPr>
              <p:nvPr/>
            </p:nvSpPr>
            <p:spPr bwMode="auto">
              <a:xfrm>
                <a:off x="1812" y="484"/>
                <a:ext cx="1485"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457200" algn="l"/>
                    <a:tab pos="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457200" algn="l"/>
                    <a:tab pos="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457200" algn="l"/>
                    <a:tab pos="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457200" algn="l"/>
                    <a:tab pos="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457200" algn="l"/>
                    <a:tab pos="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457200" algn="l"/>
                    <a:tab pos="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457200" algn="l"/>
                    <a:tab pos="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457200" algn="l"/>
                    <a:tab pos="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457200" algn="l"/>
                    <a:tab pos="0" algn="l"/>
                  </a:tabLst>
                  <a:defRPr>
                    <a:solidFill>
                      <a:schemeClr val="tx1"/>
                    </a:solidFill>
                    <a:latin typeface="Arial" panose="020B0604020202020204" pitchFamily="34" charset="0"/>
                    <a:cs typeface="Arial" panose="020B0604020202020204" pitchFamily="34" charset="0"/>
                  </a:defRPr>
                </a:lvl9pPr>
              </a:lstStyle>
              <a:p>
                <a:pPr algn="just"/>
                <a:r>
                  <a:rPr lang="en-GB" altLang="en-US" sz="3200" b="1">
                    <a:latin typeface="Footlight MT Light" panose="0204060206030A020304" pitchFamily="18" charset="0"/>
                    <a:cs typeface="Times New Roman" panose="02020603050405020304" pitchFamily="18" charset="0"/>
                  </a:rPr>
                  <a:t>Bargains</a:t>
                </a:r>
                <a:endParaRPr lang="en-US" altLang="en-US" sz="3200" b="1">
                  <a:latin typeface="ET-NEBAR" pitchFamily="2" charset="0"/>
                  <a:cs typeface="Times New Roman" panose="02020603050405020304" pitchFamily="18" charset="0"/>
                </a:endParaRPr>
              </a:p>
              <a:p>
                <a:pPr algn="just"/>
                <a:endParaRPr lang="en-US" altLang="en-US" sz="3200" b="1">
                  <a:latin typeface="Times" panose="02020603050405020304" pitchFamily="18" charset="0"/>
                </a:endParaRPr>
              </a:p>
            </p:txBody>
          </p:sp>
          <p:sp>
            <p:nvSpPr>
              <p:cNvPr id="74791" name="Rectangle 14"/>
              <p:cNvSpPr>
                <a:spLocks noChangeArrowheads="1"/>
              </p:cNvSpPr>
              <p:nvPr/>
            </p:nvSpPr>
            <p:spPr bwMode="auto">
              <a:xfrm>
                <a:off x="1769" y="484"/>
                <a:ext cx="1571"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p>
            </p:txBody>
          </p:sp>
        </p:grpSp>
        <p:grpSp>
          <p:nvGrpSpPr>
            <p:cNvPr id="74760" name="Group 15"/>
            <p:cNvGrpSpPr>
              <a:grpSpLocks/>
            </p:cNvGrpSpPr>
            <p:nvPr/>
          </p:nvGrpSpPr>
          <p:grpSpPr bwMode="auto">
            <a:xfrm>
              <a:off x="0" y="906"/>
              <a:ext cx="1769" cy="422"/>
              <a:chOff x="0" y="906"/>
              <a:chExt cx="1769" cy="422"/>
            </a:xfrm>
          </p:grpSpPr>
          <p:sp>
            <p:nvSpPr>
              <p:cNvPr id="74788" name="Rectangle 16"/>
              <p:cNvSpPr>
                <a:spLocks noChangeArrowheads="1"/>
              </p:cNvSpPr>
              <p:nvPr/>
            </p:nvSpPr>
            <p:spPr bwMode="auto">
              <a:xfrm>
                <a:off x="43" y="906"/>
                <a:ext cx="1683"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457200" algn="l"/>
                    <a:tab pos="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457200" algn="l"/>
                    <a:tab pos="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457200" algn="l"/>
                    <a:tab pos="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457200" algn="l"/>
                    <a:tab pos="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457200" algn="l"/>
                    <a:tab pos="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457200" algn="l"/>
                    <a:tab pos="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457200" algn="l"/>
                    <a:tab pos="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457200" algn="l"/>
                    <a:tab pos="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457200" algn="l"/>
                    <a:tab pos="0" algn="l"/>
                  </a:tabLst>
                  <a:defRPr>
                    <a:solidFill>
                      <a:schemeClr val="tx1"/>
                    </a:solidFill>
                    <a:latin typeface="Arial" panose="020B0604020202020204" pitchFamily="34" charset="0"/>
                    <a:cs typeface="Arial" panose="020B0604020202020204" pitchFamily="34" charset="0"/>
                  </a:defRPr>
                </a:lvl9pPr>
              </a:lstStyle>
              <a:p>
                <a:pPr algn="just"/>
                <a:r>
                  <a:rPr lang="en-GB" altLang="en-US" sz="3200" b="1">
                    <a:latin typeface="Footlight MT Light" panose="0204060206030A020304" pitchFamily="18" charset="0"/>
                    <a:cs typeface="Times New Roman" panose="02020603050405020304" pitchFamily="18" charset="0"/>
                  </a:rPr>
                  <a:t>Inspires by Vision, Ideas</a:t>
                </a:r>
                <a:endParaRPr lang="en-US" altLang="en-US" sz="3200" b="1">
                  <a:latin typeface="ET-NEBAR" pitchFamily="2" charset="0"/>
                  <a:cs typeface="Times New Roman" panose="02020603050405020304" pitchFamily="18" charset="0"/>
                </a:endParaRPr>
              </a:p>
              <a:p>
                <a:pPr algn="just"/>
                <a:endParaRPr lang="en-US" altLang="en-US" sz="3200" b="1">
                  <a:latin typeface="Times" panose="02020603050405020304" pitchFamily="18" charset="0"/>
                </a:endParaRPr>
              </a:p>
            </p:txBody>
          </p:sp>
          <p:sp>
            <p:nvSpPr>
              <p:cNvPr id="74789" name="Rectangle 17"/>
              <p:cNvSpPr>
                <a:spLocks noChangeArrowheads="1"/>
              </p:cNvSpPr>
              <p:nvPr/>
            </p:nvSpPr>
            <p:spPr bwMode="auto">
              <a:xfrm>
                <a:off x="0" y="906"/>
                <a:ext cx="1769"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p>
            </p:txBody>
          </p:sp>
        </p:grpSp>
        <p:grpSp>
          <p:nvGrpSpPr>
            <p:cNvPr id="74761" name="Group 18"/>
            <p:cNvGrpSpPr>
              <a:grpSpLocks/>
            </p:cNvGrpSpPr>
            <p:nvPr/>
          </p:nvGrpSpPr>
          <p:grpSpPr bwMode="auto">
            <a:xfrm>
              <a:off x="1769" y="906"/>
              <a:ext cx="1571" cy="422"/>
              <a:chOff x="1769" y="906"/>
              <a:chExt cx="1571" cy="422"/>
            </a:xfrm>
          </p:grpSpPr>
          <p:sp>
            <p:nvSpPr>
              <p:cNvPr id="74786" name="Rectangle 19"/>
              <p:cNvSpPr>
                <a:spLocks noChangeArrowheads="1"/>
              </p:cNvSpPr>
              <p:nvPr/>
            </p:nvSpPr>
            <p:spPr bwMode="auto">
              <a:xfrm>
                <a:off x="1812" y="906"/>
                <a:ext cx="1485"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457200" algn="l"/>
                    <a:tab pos="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457200" algn="l"/>
                    <a:tab pos="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457200" algn="l"/>
                    <a:tab pos="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457200" algn="l"/>
                    <a:tab pos="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457200" algn="l"/>
                    <a:tab pos="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457200" algn="l"/>
                    <a:tab pos="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457200" algn="l"/>
                    <a:tab pos="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457200" algn="l"/>
                    <a:tab pos="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457200" algn="l"/>
                    <a:tab pos="0" algn="l"/>
                  </a:tabLst>
                  <a:defRPr>
                    <a:solidFill>
                      <a:schemeClr val="tx1"/>
                    </a:solidFill>
                    <a:latin typeface="Arial" panose="020B0604020202020204" pitchFamily="34" charset="0"/>
                    <a:cs typeface="Arial" panose="020B0604020202020204" pitchFamily="34" charset="0"/>
                  </a:defRPr>
                </a:lvl9pPr>
              </a:lstStyle>
              <a:p>
                <a:pPr algn="just"/>
                <a:r>
                  <a:rPr lang="en-GB" altLang="en-US" sz="3200" b="1">
                    <a:latin typeface="Footlight MT Light" panose="0204060206030A020304" pitchFamily="18" charset="0"/>
                    <a:cs typeface="Times New Roman" panose="02020603050405020304" pitchFamily="18" charset="0"/>
                  </a:rPr>
                  <a:t>Is task centred</a:t>
                </a:r>
                <a:endParaRPr lang="en-US" altLang="en-US" sz="3200" b="1">
                  <a:latin typeface="ET-NEBAR" pitchFamily="2" charset="0"/>
                  <a:cs typeface="Times New Roman" panose="02020603050405020304" pitchFamily="18" charset="0"/>
                </a:endParaRPr>
              </a:p>
              <a:p>
                <a:pPr algn="just"/>
                <a:endParaRPr lang="en-US" altLang="en-US" sz="3200" b="1">
                  <a:latin typeface="Times" panose="02020603050405020304" pitchFamily="18" charset="0"/>
                </a:endParaRPr>
              </a:p>
            </p:txBody>
          </p:sp>
          <p:sp>
            <p:nvSpPr>
              <p:cNvPr id="74787" name="Rectangle 20"/>
              <p:cNvSpPr>
                <a:spLocks noChangeArrowheads="1"/>
              </p:cNvSpPr>
              <p:nvPr/>
            </p:nvSpPr>
            <p:spPr bwMode="auto">
              <a:xfrm>
                <a:off x="1769" y="906"/>
                <a:ext cx="1571"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p>
            </p:txBody>
          </p:sp>
        </p:grpSp>
        <p:grpSp>
          <p:nvGrpSpPr>
            <p:cNvPr id="74762" name="Group 21"/>
            <p:cNvGrpSpPr>
              <a:grpSpLocks/>
            </p:cNvGrpSpPr>
            <p:nvPr/>
          </p:nvGrpSpPr>
          <p:grpSpPr bwMode="auto">
            <a:xfrm>
              <a:off x="0" y="1328"/>
              <a:ext cx="1769" cy="422"/>
              <a:chOff x="0" y="1328"/>
              <a:chExt cx="1769" cy="422"/>
            </a:xfrm>
          </p:grpSpPr>
          <p:sp>
            <p:nvSpPr>
              <p:cNvPr id="74784" name="Rectangle 22"/>
              <p:cNvSpPr>
                <a:spLocks noChangeArrowheads="1"/>
              </p:cNvSpPr>
              <p:nvPr/>
            </p:nvSpPr>
            <p:spPr bwMode="auto">
              <a:xfrm>
                <a:off x="43" y="1328"/>
                <a:ext cx="1683"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457200" algn="l"/>
                    <a:tab pos="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457200" algn="l"/>
                    <a:tab pos="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457200" algn="l"/>
                    <a:tab pos="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457200" algn="l"/>
                    <a:tab pos="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457200" algn="l"/>
                    <a:tab pos="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457200" algn="l"/>
                    <a:tab pos="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457200" algn="l"/>
                    <a:tab pos="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457200" algn="l"/>
                    <a:tab pos="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457200" algn="l"/>
                    <a:tab pos="0" algn="l"/>
                  </a:tabLst>
                  <a:defRPr>
                    <a:solidFill>
                      <a:schemeClr val="tx1"/>
                    </a:solidFill>
                    <a:latin typeface="Arial" panose="020B0604020202020204" pitchFamily="34" charset="0"/>
                    <a:cs typeface="Arial" panose="020B0604020202020204" pitchFamily="34" charset="0"/>
                  </a:defRPr>
                </a:lvl9pPr>
              </a:lstStyle>
              <a:p>
                <a:pPr algn="just"/>
                <a:r>
                  <a:rPr lang="en-GB" altLang="en-US" sz="3200" b="1">
                    <a:latin typeface="Footlight MT Light" panose="0204060206030A020304" pitchFamily="18" charset="0"/>
                    <a:cs typeface="Times New Roman" panose="02020603050405020304" pitchFamily="18" charset="0"/>
                  </a:rPr>
                  <a:t>Long - Term focus</a:t>
                </a:r>
                <a:endParaRPr lang="en-US" altLang="en-US" sz="3200" b="1">
                  <a:latin typeface="ET-NEBAR" pitchFamily="2" charset="0"/>
                  <a:cs typeface="Times New Roman" panose="02020603050405020304" pitchFamily="18" charset="0"/>
                </a:endParaRPr>
              </a:p>
              <a:p>
                <a:pPr algn="just"/>
                <a:endParaRPr lang="en-US" altLang="en-US" sz="3200" b="1">
                  <a:latin typeface="Times" panose="02020603050405020304" pitchFamily="18" charset="0"/>
                </a:endParaRPr>
              </a:p>
            </p:txBody>
          </p:sp>
          <p:sp>
            <p:nvSpPr>
              <p:cNvPr id="74785" name="Rectangle 23"/>
              <p:cNvSpPr>
                <a:spLocks noChangeArrowheads="1"/>
              </p:cNvSpPr>
              <p:nvPr/>
            </p:nvSpPr>
            <p:spPr bwMode="auto">
              <a:xfrm>
                <a:off x="0" y="1328"/>
                <a:ext cx="1769"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p>
            </p:txBody>
          </p:sp>
        </p:grpSp>
        <p:grpSp>
          <p:nvGrpSpPr>
            <p:cNvPr id="74763" name="Group 24"/>
            <p:cNvGrpSpPr>
              <a:grpSpLocks/>
            </p:cNvGrpSpPr>
            <p:nvPr/>
          </p:nvGrpSpPr>
          <p:grpSpPr bwMode="auto">
            <a:xfrm>
              <a:off x="1769" y="1328"/>
              <a:ext cx="1571" cy="422"/>
              <a:chOff x="1769" y="1328"/>
              <a:chExt cx="1571" cy="422"/>
            </a:xfrm>
          </p:grpSpPr>
          <p:sp>
            <p:nvSpPr>
              <p:cNvPr id="74782" name="Rectangle 25"/>
              <p:cNvSpPr>
                <a:spLocks noChangeArrowheads="1"/>
              </p:cNvSpPr>
              <p:nvPr/>
            </p:nvSpPr>
            <p:spPr bwMode="auto">
              <a:xfrm>
                <a:off x="1812" y="1328"/>
                <a:ext cx="1485"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457200" algn="l"/>
                    <a:tab pos="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457200" algn="l"/>
                    <a:tab pos="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457200" algn="l"/>
                    <a:tab pos="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457200" algn="l"/>
                    <a:tab pos="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457200" algn="l"/>
                    <a:tab pos="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457200" algn="l"/>
                    <a:tab pos="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457200" algn="l"/>
                    <a:tab pos="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457200" algn="l"/>
                    <a:tab pos="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457200" algn="l"/>
                    <a:tab pos="0" algn="l"/>
                  </a:tabLst>
                  <a:defRPr>
                    <a:solidFill>
                      <a:schemeClr val="tx1"/>
                    </a:solidFill>
                    <a:latin typeface="Arial" panose="020B0604020202020204" pitchFamily="34" charset="0"/>
                    <a:cs typeface="Arial" panose="020B0604020202020204" pitchFamily="34" charset="0"/>
                  </a:defRPr>
                </a:lvl9pPr>
              </a:lstStyle>
              <a:p>
                <a:r>
                  <a:rPr lang="en-GB" altLang="en-US" sz="2800" b="1">
                    <a:latin typeface="Footlight MT Light" panose="0204060206030A020304" pitchFamily="18" charset="0"/>
                    <a:cs typeface="Times New Roman" panose="02020603050405020304" pitchFamily="18" charset="0"/>
                  </a:rPr>
                  <a:t>Short/Medium Term Focus</a:t>
                </a:r>
                <a:endParaRPr lang="en-US" altLang="en-US" sz="2800" b="1">
                  <a:latin typeface="ET-NEBAR" pitchFamily="2" charset="0"/>
                  <a:cs typeface="Times New Roman" panose="02020603050405020304" pitchFamily="18" charset="0"/>
                </a:endParaRPr>
              </a:p>
              <a:p>
                <a:pPr algn="just"/>
                <a:endParaRPr lang="en-US" altLang="en-US" sz="3200" b="1">
                  <a:latin typeface="Times" panose="02020603050405020304" pitchFamily="18" charset="0"/>
                </a:endParaRPr>
              </a:p>
            </p:txBody>
          </p:sp>
          <p:sp>
            <p:nvSpPr>
              <p:cNvPr id="74783" name="Rectangle 26"/>
              <p:cNvSpPr>
                <a:spLocks noChangeArrowheads="1"/>
              </p:cNvSpPr>
              <p:nvPr/>
            </p:nvSpPr>
            <p:spPr bwMode="auto">
              <a:xfrm>
                <a:off x="1769" y="1328"/>
                <a:ext cx="1571"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p>
            </p:txBody>
          </p:sp>
        </p:grpSp>
        <p:grpSp>
          <p:nvGrpSpPr>
            <p:cNvPr id="74764" name="Group 27"/>
            <p:cNvGrpSpPr>
              <a:grpSpLocks/>
            </p:cNvGrpSpPr>
            <p:nvPr/>
          </p:nvGrpSpPr>
          <p:grpSpPr bwMode="auto">
            <a:xfrm>
              <a:off x="0" y="1750"/>
              <a:ext cx="1769" cy="422"/>
              <a:chOff x="0" y="1750"/>
              <a:chExt cx="1769" cy="422"/>
            </a:xfrm>
          </p:grpSpPr>
          <p:sp>
            <p:nvSpPr>
              <p:cNvPr id="74780" name="Rectangle 28"/>
              <p:cNvSpPr>
                <a:spLocks noChangeArrowheads="1"/>
              </p:cNvSpPr>
              <p:nvPr/>
            </p:nvSpPr>
            <p:spPr bwMode="auto">
              <a:xfrm>
                <a:off x="43" y="1750"/>
                <a:ext cx="1683"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457200" algn="l"/>
                    <a:tab pos="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457200" algn="l"/>
                    <a:tab pos="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457200" algn="l"/>
                    <a:tab pos="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457200" algn="l"/>
                    <a:tab pos="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457200" algn="l"/>
                    <a:tab pos="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457200" algn="l"/>
                    <a:tab pos="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457200" algn="l"/>
                    <a:tab pos="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457200" algn="l"/>
                    <a:tab pos="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457200" algn="l"/>
                    <a:tab pos="0" algn="l"/>
                  </a:tabLst>
                  <a:defRPr>
                    <a:solidFill>
                      <a:schemeClr val="tx1"/>
                    </a:solidFill>
                    <a:latin typeface="Arial" panose="020B0604020202020204" pitchFamily="34" charset="0"/>
                    <a:cs typeface="Arial" panose="020B0604020202020204" pitchFamily="34" charset="0"/>
                  </a:defRPr>
                </a:lvl9pPr>
              </a:lstStyle>
              <a:p>
                <a:pPr algn="just"/>
                <a:r>
                  <a:rPr lang="en-GB" altLang="en-US" sz="3200" b="1">
                    <a:latin typeface="Footlight MT Light" panose="0204060206030A020304" pitchFamily="18" charset="0"/>
                    <a:cs typeface="Times New Roman" panose="02020603050405020304" pitchFamily="18" charset="0"/>
                  </a:rPr>
                  <a:t>Challenges </a:t>
                </a:r>
                <a:endParaRPr lang="en-US" altLang="en-US" sz="3200" b="1">
                  <a:latin typeface="ET-NEBAR" pitchFamily="2" charset="0"/>
                  <a:cs typeface="Times New Roman" panose="02020603050405020304" pitchFamily="18" charset="0"/>
                </a:endParaRPr>
              </a:p>
              <a:p>
                <a:pPr algn="just"/>
                <a:endParaRPr lang="en-US" altLang="en-US" sz="3200" b="1">
                  <a:latin typeface="Times" panose="02020603050405020304" pitchFamily="18" charset="0"/>
                </a:endParaRPr>
              </a:p>
            </p:txBody>
          </p:sp>
          <p:sp>
            <p:nvSpPr>
              <p:cNvPr id="74781" name="Rectangle 29"/>
              <p:cNvSpPr>
                <a:spLocks noChangeArrowheads="1"/>
              </p:cNvSpPr>
              <p:nvPr/>
            </p:nvSpPr>
            <p:spPr bwMode="auto">
              <a:xfrm>
                <a:off x="0" y="1750"/>
                <a:ext cx="1769"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p>
            </p:txBody>
          </p:sp>
        </p:grpSp>
        <p:grpSp>
          <p:nvGrpSpPr>
            <p:cNvPr id="74765" name="Group 30"/>
            <p:cNvGrpSpPr>
              <a:grpSpLocks/>
            </p:cNvGrpSpPr>
            <p:nvPr/>
          </p:nvGrpSpPr>
          <p:grpSpPr bwMode="auto">
            <a:xfrm>
              <a:off x="1769" y="1750"/>
              <a:ext cx="1571" cy="422"/>
              <a:chOff x="1769" y="1750"/>
              <a:chExt cx="1571" cy="422"/>
            </a:xfrm>
          </p:grpSpPr>
          <p:sp>
            <p:nvSpPr>
              <p:cNvPr id="74778" name="Rectangle 31"/>
              <p:cNvSpPr>
                <a:spLocks noChangeArrowheads="1"/>
              </p:cNvSpPr>
              <p:nvPr/>
            </p:nvSpPr>
            <p:spPr bwMode="auto">
              <a:xfrm>
                <a:off x="1812" y="1750"/>
                <a:ext cx="1485"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457200" algn="l"/>
                    <a:tab pos="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457200" algn="l"/>
                    <a:tab pos="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457200" algn="l"/>
                    <a:tab pos="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457200" algn="l"/>
                    <a:tab pos="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457200" algn="l"/>
                    <a:tab pos="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457200" algn="l"/>
                    <a:tab pos="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457200" algn="l"/>
                    <a:tab pos="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457200" algn="l"/>
                    <a:tab pos="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457200" algn="l"/>
                    <a:tab pos="0" algn="l"/>
                  </a:tabLst>
                  <a:defRPr>
                    <a:solidFill>
                      <a:schemeClr val="tx1"/>
                    </a:solidFill>
                    <a:latin typeface="Arial" panose="020B0604020202020204" pitchFamily="34" charset="0"/>
                    <a:cs typeface="Arial" panose="020B0604020202020204" pitchFamily="34" charset="0"/>
                  </a:defRPr>
                </a:lvl9pPr>
              </a:lstStyle>
              <a:p>
                <a:r>
                  <a:rPr lang="en-GB" altLang="en-US" sz="2800" b="1">
                    <a:latin typeface="Footlight MT Light" panose="0204060206030A020304" pitchFamily="18" charset="0"/>
                    <a:cs typeface="Times New Roman" panose="02020603050405020304" pitchFamily="18" charset="0"/>
                  </a:rPr>
                  <a:t>Coaches sheltered learning</a:t>
                </a:r>
                <a:endParaRPr lang="en-US" altLang="en-US" sz="2800" b="1">
                  <a:latin typeface="ET-NEBAR" pitchFamily="2" charset="0"/>
                  <a:cs typeface="Times New Roman" panose="02020603050405020304" pitchFamily="18" charset="0"/>
                </a:endParaRPr>
              </a:p>
              <a:p>
                <a:pPr algn="just"/>
                <a:endParaRPr lang="en-US" altLang="en-US" sz="3200" b="1">
                  <a:latin typeface="Times" panose="02020603050405020304" pitchFamily="18" charset="0"/>
                </a:endParaRPr>
              </a:p>
            </p:txBody>
          </p:sp>
          <p:sp>
            <p:nvSpPr>
              <p:cNvPr id="74779" name="Rectangle 32"/>
              <p:cNvSpPr>
                <a:spLocks noChangeArrowheads="1"/>
              </p:cNvSpPr>
              <p:nvPr/>
            </p:nvSpPr>
            <p:spPr bwMode="auto">
              <a:xfrm>
                <a:off x="1769" y="1750"/>
                <a:ext cx="1571"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p>
            </p:txBody>
          </p:sp>
        </p:grpSp>
        <p:grpSp>
          <p:nvGrpSpPr>
            <p:cNvPr id="74766" name="Group 33"/>
            <p:cNvGrpSpPr>
              <a:grpSpLocks/>
            </p:cNvGrpSpPr>
            <p:nvPr/>
          </p:nvGrpSpPr>
          <p:grpSpPr bwMode="auto">
            <a:xfrm>
              <a:off x="0" y="2172"/>
              <a:ext cx="1769" cy="422"/>
              <a:chOff x="0" y="2172"/>
              <a:chExt cx="1769" cy="422"/>
            </a:xfrm>
          </p:grpSpPr>
          <p:sp>
            <p:nvSpPr>
              <p:cNvPr id="74776" name="Rectangle 34"/>
              <p:cNvSpPr>
                <a:spLocks noChangeArrowheads="1"/>
              </p:cNvSpPr>
              <p:nvPr/>
            </p:nvSpPr>
            <p:spPr bwMode="auto">
              <a:xfrm>
                <a:off x="43" y="2172"/>
                <a:ext cx="1683"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457200" algn="l"/>
                    <a:tab pos="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457200" algn="l"/>
                    <a:tab pos="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457200" algn="l"/>
                    <a:tab pos="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457200" algn="l"/>
                    <a:tab pos="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457200" algn="l"/>
                    <a:tab pos="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457200" algn="l"/>
                    <a:tab pos="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457200" algn="l"/>
                    <a:tab pos="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457200" algn="l"/>
                    <a:tab pos="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457200" algn="l"/>
                    <a:tab pos="0" algn="l"/>
                  </a:tabLst>
                  <a:defRPr>
                    <a:solidFill>
                      <a:schemeClr val="tx1"/>
                    </a:solidFill>
                    <a:latin typeface="Arial" panose="020B0604020202020204" pitchFamily="34" charset="0"/>
                    <a:cs typeface="Arial" panose="020B0604020202020204" pitchFamily="34" charset="0"/>
                  </a:defRPr>
                </a:lvl9pPr>
              </a:lstStyle>
              <a:p>
                <a:r>
                  <a:rPr lang="en-GB" altLang="en-US" sz="2800" b="1">
                    <a:latin typeface="Footlight MT Light" panose="0204060206030A020304" pitchFamily="18" charset="0"/>
                    <a:cs typeface="Times New Roman" panose="02020603050405020304" pitchFamily="18" charset="0"/>
                  </a:rPr>
                  <a:t>Rewards informally, personally</a:t>
                </a:r>
                <a:endParaRPr lang="en-US" altLang="en-US" sz="2800" b="1">
                  <a:latin typeface="ET-NEBAR" pitchFamily="2" charset="0"/>
                  <a:cs typeface="Times New Roman" panose="02020603050405020304" pitchFamily="18" charset="0"/>
                </a:endParaRPr>
              </a:p>
              <a:p>
                <a:pPr algn="just"/>
                <a:endParaRPr lang="en-US" altLang="en-US" sz="3200" b="1">
                  <a:latin typeface="Times" panose="02020603050405020304" pitchFamily="18" charset="0"/>
                </a:endParaRPr>
              </a:p>
            </p:txBody>
          </p:sp>
          <p:sp>
            <p:nvSpPr>
              <p:cNvPr id="74777" name="Rectangle 35"/>
              <p:cNvSpPr>
                <a:spLocks noChangeArrowheads="1"/>
              </p:cNvSpPr>
              <p:nvPr/>
            </p:nvSpPr>
            <p:spPr bwMode="auto">
              <a:xfrm>
                <a:off x="0" y="2172"/>
                <a:ext cx="1769"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p>
            </p:txBody>
          </p:sp>
        </p:grpSp>
        <p:grpSp>
          <p:nvGrpSpPr>
            <p:cNvPr id="74767" name="Group 36"/>
            <p:cNvGrpSpPr>
              <a:grpSpLocks/>
            </p:cNvGrpSpPr>
            <p:nvPr/>
          </p:nvGrpSpPr>
          <p:grpSpPr bwMode="auto">
            <a:xfrm>
              <a:off x="1769" y="2172"/>
              <a:ext cx="1571" cy="422"/>
              <a:chOff x="1769" y="2172"/>
              <a:chExt cx="1571" cy="422"/>
            </a:xfrm>
          </p:grpSpPr>
          <p:sp>
            <p:nvSpPr>
              <p:cNvPr id="74774" name="Rectangle 37"/>
              <p:cNvSpPr>
                <a:spLocks noChangeArrowheads="1"/>
              </p:cNvSpPr>
              <p:nvPr/>
            </p:nvSpPr>
            <p:spPr bwMode="auto">
              <a:xfrm>
                <a:off x="1812" y="2172"/>
                <a:ext cx="1485"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457200" algn="l"/>
                    <a:tab pos="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457200" algn="l"/>
                    <a:tab pos="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457200" algn="l"/>
                    <a:tab pos="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457200" algn="l"/>
                    <a:tab pos="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457200" algn="l"/>
                    <a:tab pos="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457200" algn="l"/>
                    <a:tab pos="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457200" algn="l"/>
                    <a:tab pos="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457200" algn="l"/>
                    <a:tab pos="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457200" algn="l"/>
                    <a:tab pos="0" algn="l"/>
                  </a:tabLst>
                  <a:defRPr>
                    <a:solidFill>
                      <a:schemeClr val="tx1"/>
                    </a:solidFill>
                    <a:latin typeface="Arial" panose="020B0604020202020204" pitchFamily="34" charset="0"/>
                    <a:cs typeface="Arial" panose="020B0604020202020204" pitchFamily="34" charset="0"/>
                  </a:defRPr>
                </a:lvl9pPr>
              </a:lstStyle>
              <a:p>
                <a:pPr algn="just"/>
                <a:r>
                  <a:rPr lang="en-GB" altLang="en-US" sz="3200" b="1">
                    <a:latin typeface="Footlight MT Light" panose="0204060206030A020304" pitchFamily="18" charset="0"/>
                    <a:cs typeface="Times New Roman" panose="02020603050405020304" pitchFamily="18" charset="0"/>
                  </a:rPr>
                  <a:t>Rewards formally</a:t>
                </a:r>
                <a:endParaRPr lang="en-US" altLang="en-US" sz="3200" b="1">
                  <a:latin typeface="ET-NEBAR" pitchFamily="2" charset="0"/>
                  <a:cs typeface="Times New Roman" panose="02020603050405020304" pitchFamily="18" charset="0"/>
                </a:endParaRPr>
              </a:p>
              <a:p>
                <a:pPr algn="just"/>
                <a:endParaRPr lang="en-US" altLang="en-US" sz="3200" b="1">
                  <a:latin typeface="Times" panose="02020603050405020304" pitchFamily="18" charset="0"/>
                </a:endParaRPr>
              </a:p>
            </p:txBody>
          </p:sp>
          <p:sp>
            <p:nvSpPr>
              <p:cNvPr id="74775" name="Rectangle 38"/>
              <p:cNvSpPr>
                <a:spLocks noChangeArrowheads="1"/>
              </p:cNvSpPr>
              <p:nvPr/>
            </p:nvSpPr>
            <p:spPr bwMode="auto">
              <a:xfrm>
                <a:off x="1769" y="2172"/>
                <a:ext cx="1571"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p>
            </p:txBody>
          </p:sp>
        </p:grpSp>
        <p:grpSp>
          <p:nvGrpSpPr>
            <p:cNvPr id="74768" name="Group 39"/>
            <p:cNvGrpSpPr>
              <a:grpSpLocks/>
            </p:cNvGrpSpPr>
            <p:nvPr/>
          </p:nvGrpSpPr>
          <p:grpSpPr bwMode="auto">
            <a:xfrm>
              <a:off x="0" y="2594"/>
              <a:ext cx="1769" cy="422"/>
              <a:chOff x="0" y="2594"/>
              <a:chExt cx="1769" cy="422"/>
            </a:xfrm>
          </p:grpSpPr>
          <p:sp>
            <p:nvSpPr>
              <p:cNvPr id="74772" name="Rectangle 40"/>
              <p:cNvSpPr>
                <a:spLocks noChangeArrowheads="1"/>
              </p:cNvSpPr>
              <p:nvPr/>
            </p:nvSpPr>
            <p:spPr bwMode="auto">
              <a:xfrm>
                <a:off x="43" y="2594"/>
                <a:ext cx="1683"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457200" algn="l"/>
                    <a:tab pos="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457200" algn="l"/>
                    <a:tab pos="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457200" algn="l"/>
                    <a:tab pos="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457200" algn="l"/>
                    <a:tab pos="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457200" algn="l"/>
                    <a:tab pos="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457200" algn="l"/>
                    <a:tab pos="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457200" algn="l"/>
                    <a:tab pos="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457200" algn="l"/>
                    <a:tab pos="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457200" algn="l"/>
                    <a:tab pos="0" algn="l"/>
                  </a:tabLst>
                  <a:defRPr>
                    <a:solidFill>
                      <a:schemeClr val="tx1"/>
                    </a:solidFill>
                    <a:latin typeface="Arial" panose="020B0604020202020204" pitchFamily="34" charset="0"/>
                    <a:cs typeface="Arial" panose="020B0604020202020204" pitchFamily="34" charset="0"/>
                  </a:defRPr>
                </a:lvl9pPr>
              </a:lstStyle>
              <a:p>
                <a:pPr algn="just"/>
                <a:r>
                  <a:rPr lang="en-GB" altLang="en-US" sz="3200" b="1">
                    <a:latin typeface="Footlight MT Light" panose="0204060206030A020304" pitchFamily="18" charset="0"/>
                    <a:cs typeface="Times New Roman" panose="02020603050405020304" pitchFamily="18" charset="0"/>
                  </a:rPr>
                  <a:t>Emotional, Turbulent</a:t>
                </a:r>
                <a:endParaRPr lang="en-US" altLang="en-US" sz="3200" b="1">
                  <a:latin typeface="ET-NEBAR" pitchFamily="2" charset="0"/>
                  <a:cs typeface="Times New Roman" panose="02020603050405020304" pitchFamily="18" charset="0"/>
                </a:endParaRPr>
              </a:p>
              <a:p>
                <a:pPr algn="just"/>
                <a:endParaRPr lang="en-US" altLang="en-US" sz="3200" b="1">
                  <a:latin typeface="Times" panose="02020603050405020304" pitchFamily="18" charset="0"/>
                </a:endParaRPr>
              </a:p>
            </p:txBody>
          </p:sp>
          <p:sp>
            <p:nvSpPr>
              <p:cNvPr id="74773" name="Rectangle 41"/>
              <p:cNvSpPr>
                <a:spLocks noChangeArrowheads="1"/>
              </p:cNvSpPr>
              <p:nvPr/>
            </p:nvSpPr>
            <p:spPr bwMode="auto">
              <a:xfrm>
                <a:off x="0" y="2594"/>
                <a:ext cx="1769"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p>
            </p:txBody>
          </p:sp>
        </p:grpSp>
        <p:grpSp>
          <p:nvGrpSpPr>
            <p:cNvPr id="74769" name="Group 42"/>
            <p:cNvGrpSpPr>
              <a:grpSpLocks/>
            </p:cNvGrpSpPr>
            <p:nvPr/>
          </p:nvGrpSpPr>
          <p:grpSpPr bwMode="auto">
            <a:xfrm>
              <a:off x="1769" y="2594"/>
              <a:ext cx="1571" cy="422"/>
              <a:chOff x="1769" y="2594"/>
              <a:chExt cx="1571" cy="422"/>
            </a:xfrm>
          </p:grpSpPr>
          <p:sp>
            <p:nvSpPr>
              <p:cNvPr id="74770" name="Rectangle 43"/>
              <p:cNvSpPr>
                <a:spLocks noChangeArrowheads="1"/>
              </p:cNvSpPr>
              <p:nvPr/>
            </p:nvSpPr>
            <p:spPr bwMode="auto">
              <a:xfrm>
                <a:off x="1812" y="2594"/>
                <a:ext cx="1485"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457200" algn="l"/>
                    <a:tab pos="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457200" algn="l"/>
                    <a:tab pos="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457200" algn="l"/>
                    <a:tab pos="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457200" algn="l"/>
                    <a:tab pos="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457200" algn="l"/>
                    <a:tab pos="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457200" algn="l"/>
                    <a:tab pos="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457200" algn="l"/>
                    <a:tab pos="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457200" algn="l"/>
                    <a:tab pos="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457200" algn="l"/>
                    <a:tab pos="0" algn="l"/>
                  </a:tabLst>
                  <a:defRPr>
                    <a:solidFill>
                      <a:schemeClr val="tx1"/>
                    </a:solidFill>
                    <a:latin typeface="Arial" panose="020B0604020202020204" pitchFamily="34" charset="0"/>
                    <a:cs typeface="Arial" panose="020B0604020202020204" pitchFamily="34" charset="0"/>
                  </a:defRPr>
                </a:lvl9pPr>
              </a:lstStyle>
              <a:p>
                <a:pPr algn="just"/>
                <a:r>
                  <a:rPr lang="en-GB" altLang="en-US" sz="3200" b="1">
                    <a:latin typeface="Footlight MT Light" panose="0204060206030A020304" pitchFamily="18" charset="0"/>
                    <a:cs typeface="Times New Roman" panose="02020603050405020304" pitchFamily="18" charset="0"/>
                  </a:rPr>
                  <a:t>Comfortable, Orderly</a:t>
                </a:r>
                <a:endParaRPr lang="en-US" altLang="en-US" sz="3200" b="1">
                  <a:latin typeface="ET-NEBAR" pitchFamily="2" charset="0"/>
                  <a:cs typeface="Times New Roman" panose="02020603050405020304" pitchFamily="18" charset="0"/>
                </a:endParaRPr>
              </a:p>
              <a:p>
                <a:pPr algn="just"/>
                <a:endParaRPr lang="en-US" altLang="en-US" sz="3200" b="1">
                  <a:latin typeface="Times" panose="02020603050405020304" pitchFamily="18" charset="0"/>
                </a:endParaRPr>
              </a:p>
            </p:txBody>
          </p:sp>
          <p:sp>
            <p:nvSpPr>
              <p:cNvPr id="74771" name="Rectangle 44"/>
              <p:cNvSpPr>
                <a:spLocks noChangeArrowheads="1"/>
              </p:cNvSpPr>
              <p:nvPr/>
            </p:nvSpPr>
            <p:spPr bwMode="auto">
              <a:xfrm>
                <a:off x="1769" y="2594"/>
                <a:ext cx="1571"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p>
            </p:txBody>
          </p:sp>
        </p:grpSp>
      </p:grpSp>
      <p:sp>
        <p:nvSpPr>
          <p:cNvPr id="74755" name="Rectangle 45"/>
          <p:cNvSpPr>
            <a:spLocks noGrp="1" noChangeArrowheads="1"/>
          </p:cNvSpPr>
          <p:nvPr>
            <p:ph type="title" idx="4294967295"/>
          </p:nvPr>
        </p:nvSpPr>
        <p:spPr>
          <a:xfrm>
            <a:off x="228600" y="304800"/>
            <a:ext cx="8686800" cy="533400"/>
          </a:xfrm>
        </p:spPr>
        <p:txBody>
          <a:bodyPr anchor="b"/>
          <a:lstStyle/>
          <a:p>
            <a:r>
              <a:rPr lang="en-US" altLang="en-US" sz="3200" smtClean="0">
                <a:solidFill>
                  <a:srgbClr val="FF0000"/>
                </a:solidFill>
                <a:latin typeface="Times New Roman" panose="02020603050405020304" pitchFamily="18" charset="0"/>
                <a:cs typeface="Times New Roman" panose="02020603050405020304" pitchFamily="18" charset="0"/>
              </a:rPr>
              <a:t>Transformational VS  Transactional Leadership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944563"/>
          </a:xfrm>
          <a:solidFill>
            <a:schemeClr val="bg1"/>
          </a:solidFill>
        </p:spPr>
        <p:txBody>
          <a:bodyPr>
            <a:normAutofit fontScale="90000"/>
          </a:bodyPr>
          <a:lstStyle/>
          <a:p>
            <a:pPr>
              <a:defRPr/>
            </a:pPr>
            <a:r>
              <a:rPr lang="en-US" dirty="0" smtClean="0"/>
              <a:t/>
            </a:r>
            <a:br>
              <a:rPr lang="en-US" dirty="0" smtClean="0"/>
            </a:br>
            <a:r>
              <a:rPr lang="en-US" sz="8000" dirty="0" smtClean="0">
                <a:solidFill>
                  <a:srgbClr val="00B0F0"/>
                </a:solidFill>
                <a:latin typeface="Aharoni" pitchFamily="2" charset="-79"/>
                <a:cs typeface="Aharoni" pitchFamily="2" charset="-79"/>
                <a:hlinkClick r:id="rId2" action="ppaction://hlinkfile"/>
              </a:rPr>
              <a:t>Self-Assessment</a:t>
            </a:r>
            <a:r>
              <a:rPr lang="en-US" dirty="0" smtClean="0"/>
              <a:t> </a:t>
            </a:r>
            <a:br>
              <a:rPr lang="en-US" dirty="0" smtClean="0"/>
            </a:br>
            <a:endParaRPr lang="en-US" dirty="0"/>
          </a:p>
        </p:txBody>
      </p:sp>
      <p:sp>
        <p:nvSpPr>
          <p:cNvPr id="73731" name="Content Placeholder 5"/>
          <p:cNvSpPr>
            <a:spLocks noGrp="1"/>
          </p:cNvSpPr>
          <p:nvPr>
            <p:ph idx="1"/>
          </p:nvPr>
        </p:nvSpPr>
        <p:spPr>
          <a:xfrm>
            <a:off x="76200" y="914400"/>
            <a:ext cx="8991600" cy="5943600"/>
          </a:xfrm>
        </p:spPr>
        <p:txBody>
          <a:bodyPr/>
          <a:lstStyle/>
          <a:p>
            <a:r>
              <a:rPr lang="en-US" altLang="en-US" smtClean="0"/>
              <a:t>Multifactor Leadership Questionnaire</a:t>
            </a:r>
          </a:p>
          <a:p>
            <a:pPr>
              <a:buFont typeface="Wingdings" panose="05000000000000000000" pitchFamily="2" charset="2"/>
              <a:buNone/>
            </a:pPr>
            <a:r>
              <a:rPr lang="en-US" altLang="en-US" sz="2400" i="1" smtClean="0"/>
              <a:t>INSTRUCTIONS</a:t>
            </a:r>
            <a:r>
              <a:rPr lang="en-US" altLang="en-US" sz="2400" smtClean="0"/>
              <a:t>: </a:t>
            </a:r>
          </a:p>
          <a:p>
            <a:r>
              <a:rPr lang="en-US" altLang="en-US" sz="2800" b="0" i="1" smtClean="0">
                <a:latin typeface="Century Gothic" panose="020B0502020202020204" pitchFamily="34" charset="0"/>
              </a:rPr>
              <a:t>This questionnaire provides a description of your leadership style as you perceive it. </a:t>
            </a:r>
          </a:p>
          <a:p>
            <a:r>
              <a:rPr lang="en-US" altLang="en-US" sz="2800" b="0" i="1" smtClean="0">
                <a:latin typeface="Century Gothic" panose="020B0502020202020204" pitchFamily="34" charset="0"/>
              </a:rPr>
              <a:t>Please answer all items by making a tick </a:t>
            </a:r>
            <a:r>
              <a:rPr lang="en-US" altLang="en-US" sz="2800" b="0" smtClean="0">
                <a:latin typeface="Century Gothic" panose="020B0502020202020204" pitchFamily="34" charset="0"/>
              </a:rPr>
              <a:t>( </a:t>
            </a:r>
            <a:r>
              <a:rPr lang="en-US" altLang="en-US" sz="2800" b="0" i="1" smtClean="0">
                <a:latin typeface="Century Gothic" panose="020B0502020202020204" pitchFamily="34" charset="0"/>
              </a:rPr>
              <a:t>√ </a:t>
            </a:r>
            <a:r>
              <a:rPr lang="en-US" altLang="en-US" sz="2800" b="0" smtClean="0">
                <a:latin typeface="Century Gothic" panose="020B0502020202020204" pitchFamily="34" charset="0"/>
              </a:rPr>
              <a:t>) </a:t>
            </a:r>
            <a:r>
              <a:rPr lang="en-US" altLang="en-US" sz="2800" b="0" i="1" smtClean="0">
                <a:latin typeface="Century Gothic" panose="020B0502020202020204" pitchFamily="34" charset="0"/>
              </a:rPr>
              <a:t> mark in front of each scaled numbers as:</a:t>
            </a:r>
            <a:r>
              <a:rPr lang="en-US" altLang="en-US" sz="2800" i="1" u="sng" smtClean="0">
                <a:solidFill>
                  <a:srgbClr val="FF0066"/>
                </a:solidFill>
                <a:latin typeface="Century Gothic" panose="020B0502020202020204" pitchFamily="34" charset="0"/>
              </a:rPr>
              <a:t> </a:t>
            </a:r>
            <a:r>
              <a:rPr lang="en-US" altLang="en-US" sz="2400" i="1" u="sng" smtClean="0">
                <a:solidFill>
                  <a:srgbClr val="FF0066"/>
                </a:solidFill>
                <a:latin typeface="Century Gothic" panose="020B0502020202020204" pitchFamily="34" charset="0"/>
              </a:rPr>
              <a:t>0 1 2 3 4</a:t>
            </a:r>
            <a:r>
              <a:rPr lang="en-US" altLang="en-US" sz="2400" b="0" i="1" smtClean="0">
                <a:latin typeface="Century Gothic" panose="020B0502020202020204" pitchFamily="34" charset="0"/>
              </a:rPr>
              <a:t>. </a:t>
            </a:r>
            <a:endParaRPr lang="en-US" altLang="en-US" sz="2800" b="0" i="1" smtClean="0">
              <a:latin typeface="Century Gothic" panose="020B0502020202020204" pitchFamily="34" charset="0"/>
            </a:endParaRPr>
          </a:p>
          <a:p>
            <a:r>
              <a:rPr lang="en-US" altLang="en-US" i="1" smtClean="0">
                <a:latin typeface="Century Gothic" panose="020B0502020202020204" pitchFamily="34" charset="0"/>
              </a:rPr>
              <a:t>28 descriptive statements are listed below. </a:t>
            </a:r>
          </a:p>
          <a:p>
            <a:r>
              <a:rPr lang="en-US" altLang="en-US" sz="2800" b="0" i="1" smtClean="0">
                <a:latin typeface="Century Gothic" panose="020B0502020202020204" pitchFamily="34" charset="0"/>
              </a:rPr>
              <a:t>Judge how frequently each statement fits you. </a:t>
            </a:r>
          </a:p>
          <a:p>
            <a:r>
              <a:rPr lang="en-US" altLang="en-US" sz="2800" b="0" i="1" smtClean="0">
                <a:latin typeface="Century Gothic" panose="020B0502020202020204" pitchFamily="34" charset="0"/>
              </a:rPr>
              <a:t>The word others may mean your followers, clients, or group members. </a:t>
            </a:r>
          </a:p>
        </p:txBody>
      </p:sp>
      <p:sp>
        <p:nvSpPr>
          <p:cNvPr id="8" name="Rectangle 7"/>
          <p:cNvSpPr>
            <a:spLocks noChangeArrowheads="1"/>
          </p:cNvSpPr>
          <p:nvPr/>
        </p:nvSpPr>
        <p:spPr bwMode="auto">
          <a:xfrm>
            <a:off x="0" y="5705475"/>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US" altLang="en-US" sz="3200" b="1">
                <a:solidFill>
                  <a:srgbClr val="FF0066"/>
                </a:solidFill>
                <a:latin typeface="Baskerville Old Face" panose="02020602080505020303" pitchFamily="18" charset="0"/>
              </a:rPr>
              <a:t>Key: </a:t>
            </a:r>
            <a:r>
              <a:rPr lang="en-US" altLang="en-US" sz="3200" b="1">
                <a:solidFill>
                  <a:srgbClr val="3333FF"/>
                </a:solidFill>
                <a:latin typeface="Baskerville Old Face" panose="02020602080505020303" pitchFamily="18" charset="0"/>
              </a:rPr>
              <a:t>0=Not at all; 1=Once in a while; 2=Sometimes;   3=Fairly often; 4=Frequently, if not always</a:t>
            </a:r>
          </a:p>
        </p:txBody>
      </p:sp>
      <p:cxnSp>
        <p:nvCxnSpPr>
          <p:cNvPr id="10" name="Straight Arrow Connector 9"/>
          <p:cNvCxnSpPr/>
          <p:nvPr/>
        </p:nvCxnSpPr>
        <p:spPr>
          <a:xfrm rot="10800000" flipV="1">
            <a:off x="762000" y="3733800"/>
            <a:ext cx="7010400" cy="2057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 calcmode="lin" valueType="num">
                                      <p:cBhvr additive="base">
                                        <p:cTn id="7" dur="500" fill="hold"/>
                                        <p:tgtEl>
                                          <p:spTgt spid="737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3731">
                                            <p:txEl>
                                              <p:pRg st="1" end="1"/>
                                            </p:txEl>
                                          </p:spTgt>
                                        </p:tgtEl>
                                        <p:attrNameLst>
                                          <p:attrName>style.visibility</p:attrName>
                                        </p:attrNameLst>
                                      </p:cBhvr>
                                      <p:to>
                                        <p:strVal val="visible"/>
                                      </p:to>
                                    </p:set>
                                    <p:anim calcmode="lin" valueType="num">
                                      <p:cBhvr additive="base">
                                        <p:cTn id="13" dur="500" fill="hold"/>
                                        <p:tgtEl>
                                          <p:spTgt spid="737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37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3731">
                                            <p:txEl>
                                              <p:pRg st="2" end="2"/>
                                            </p:txEl>
                                          </p:spTgt>
                                        </p:tgtEl>
                                        <p:attrNameLst>
                                          <p:attrName>style.visibility</p:attrName>
                                        </p:attrNameLst>
                                      </p:cBhvr>
                                      <p:to>
                                        <p:strVal val="visible"/>
                                      </p:to>
                                    </p:set>
                                    <p:anim calcmode="lin" valueType="num">
                                      <p:cBhvr additive="base">
                                        <p:cTn id="19" dur="500" fill="hold"/>
                                        <p:tgtEl>
                                          <p:spTgt spid="737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37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3731">
                                            <p:txEl>
                                              <p:pRg st="3" end="3"/>
                                            </p:txEl>
                                          </p:spTgt>
                                        </p:tgtEl>
                                        <p:attrNameLst>
                                          <p:attrName>style.visibility</p:attrName>
                                        </p:attrNameLst>
                                      </p:cBhvr>
                                      <p:to>
                                        <p:strVal val="visible"/>
                                      </p:to>
                                    </p:set>
                                    <p:anim calcmode="lin" valueType="num">
                                      <p:cBhvr additive="base">
                                        <p:cTn id="25" dur="500" fill="hold"/>
                                        <p:tgtEl>
                                          <p:spTgt spid="737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37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3731">
                                            <p:txEl>
                                              <p:pRg st="4" end="4"/>
                                            </p:txEl>
                                          </p:spTgt>
                                        </p:tgtEl>
                                        <p:attrNameLst>
                                          <p:attrName>style.visibility</p:attrName>
                                        </p:attrNameLst>
                                      </p:cBhvr>
                                      <p:to>
                                        <p:strVal val="visible"/>
                                      </p:to>
                                    </p:set>
                                    <p:anim calcmode="lin" valueType="num">
                                      <p:cBhvr additive="base">
                                        <p:cTn id="31" dur="500" fill="hold"/>
                                        <p:tgtEl>
                                          <p:spTgt spid="737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37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3731">
                                            <p:txEl>
                                              <p:pRg st="5" end="5"/>
                                            </p:txEl>
                                          </p:spTgt>
                                        </p:tgtEl>
                                        <p:attrNameLst>
                                          <p:attrName>style.visibility</p:attrName>
                                        </p:attrNameLst>
                                      </p:cBhvr>
                                      <p:to>
                                        <p:strVal val="visible"/>
                                      </p:to>
                                    </p:set>
                                    <p:anim calcmode="lin" valueType="num">
                                      <p:cBhvr additive="base">
                                        <p:cTn id="37" dur="500" fill="hold"/>
                                        <p:tgtEl>
                                          <p:spTgt spid="7373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37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3731">
                                            <p:txEl>
                                              <p:pRg st="6" end="6"/>
                                            </p:txEl>
                                          </p:spTgt>
                                        </p:tgtEl>
                                        <p:attrNameLst>
                                          <p:attrName>style.visibility</p:attrName>
                                        </p:attrNameLst>
                                      </p:cBhvr>
                                      <p:to>
                                        <p:strVal val="visible"/>
                                      </p:to>
                                    </p:set>
                                    <p:anim calcmode="lin" valueType="num">
                                      <p:cBhvr additive="base">
                                        <p:cTn id="43" dur="500" fill="hold"/>
                                        <p:tgtEl>
                                          <p:spTgt spid="7373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373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8" presetClass="entr" presetSubtype="16"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diamond(in)">
                                      <p:cBhvr>
                                        <p:cTn id="49" dur="2000"/>
                                        <p:tgtEl>
                                          <p:spTgt spid="1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additive="base">
                                        <p:cTn id="54" dur="500" fill="hold"/>
                                        <p:tgtEl>
                                          <p:spTgt spid="8"/>
                                        </p:tgtEl>
                                        <p:attrNameLst>
                                          <p:attrName>ppt_x</p:attrName>
                                        </p:attrNameLst>
                                      </p:cBhvr>
                                      <p:tavLst>
                                        <p:tav tm="0">
                                          <p:val>
                                            <p:strVal val="#ppt_x"/>
                                          </p:val>
                                        </p:tav>
                                        <p:tav tm="100000">
                                          <p:val>
                                            <p:strVal val="#ppt_x"/>
                                          </p:val>
                                        </p:tav>
                                      </p:tavLst>
                                    </p:anim>
                                    <p:anim calcmode="lin" valueType="num">
                                      <p:cBhvr additive="base">
                                        <p:cTn id="5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P spid="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bg1"/>
          </a:solidFill>
        </p:spPr>
        <p:txBody>
          <a:bodyPr>
            <a:normAutofit fontScale="85000" lnSpcReduction="20000"/>
          </a:bodyPr>
          <a:lstStyle/>
          <a:p>
            <a:pPr>
              <a:buFont typeface="Wingdings" panose="05000000000000000000" pitchFamily="2" charset="2"/>
              <a:buNone/>
              <a:defRPr/>
            </a:pPr>
            <a:r>
              <a:rPr lang="en-US" dirty="0" smtClean="0">
                <a:solidFill>
                  <a:srgbClr val="3333FF"/>
                </a:solidFill>
                <a:latin typeface="Baskerville Old Face" pitchFamily="18" charset="0"/>
              </a:rPr>
              <a:t>Key: 0=Not at all; 1=Once in a while; 2=Sometimes; 3=Fairly often; 4=Frequently, if not always</a:t>
            </a:r>
          </a:p>
          <a:p>
            <a:pPr marL="514350" indent="-514350">
              <a:buFont typeface="+mj-lt"/>
              <a:buAutoNum type="arabicPeriod"/>
              <a:defRPr/>
            </a:pPr>
            <a:r>
              <a:rPr lang="en-US" dirty="0" smtClean="0">
                <a:latin typeface="Calisto MT" pitchFamily="18" charset="0"/>
                <a:ea typeface="Batang" pitchFamily="18" charset="-127"/>
                <a:cs typeface="FrankRuehl" pitchFamily="34" charset="-79"/>
              </a:rPr>
              <a:t>I provide others with assistance in exchange for their efforts</a:t>
            </a:r>
          </a:p>
          <a:p>
            <a:pPr marL="514350" indent="-514350">
              <a:buFont typeface="+mj-lt"/>
              <a:buAutoNum type="arabicPeriod"/>
              <a:defRPr/>
            </a:pPr>
            <a:r>
              <a:rPr lang="en-US" dirty="0" smtClean="0">
                <a:latin typeface="Calisto MT" pitchFamily="18" charset="0"/>
                <a:ea typeface="Batang" pitchFamily="18" charset="-127"/>
                <a:cs typeface="FrankRuehl" pitchFamily="34" charset="-79"/>
              </a:rPr>
              <a:t>I re-examine critical assumptions to question whether they are appropriate.</a:t>
            </a:r>
          </a:p>
          <a:p>
            <a:pPr marL="514350" indent="-514350">
              <a:buFont typeface="+mj-lt"/>
              <a:buAutoNum type="arabicPeriod"/>
              <a:defRPr/>
            </a:pPr>
            <a:r>
              <a:rPr lang="en-US" dirty="0" smtClean="0">
                <a:latin typeface="Calisto MT" pitchFamily="18" charset="0"/>
                <a:ea typeface="Batang" pitchFamily="18" charset="-127"/>
                <a:cs typeface="FrankRuehl" pitchFamily="34" charset="-79"/>
              </a:rPr>
              <a:t>I focus attention on irregularities, mistakes, exceptions, and deviations from standards</a:t>
            </a:r>
          </a:p>
          <a:p>
            <a:pPr marL="514350" indent="-514350">
              <a:buFont typeface="+mj-lt"/>
              <a:buAutoNum type="arabicPeriod"/>
              <a:defRPr/>
            </a:pPr>
            <a:r>
              <a:rPr lang="en-US" dirty="0" smtClean="0">
                <a:latin typeface="Calisto MT" pitchFamily="18" charset="0"/>
                <a:ea typeface="Batang" pitchFamily="18" charset="-127"/>
                <a:cs typeface="FrankRuehl" pitchFamily="34" charset="-79"/>
              </a:rPr>
              <a:t>I talk  about my most important values and beliefs</a:t>
            </a:r>
          </a:p>
          <a:p>
            <a:pPr marL="514350" indent="-514350">
              <a:buFont typeface="+mj-lt"/>
              <a:buAutoNum type="arabicPeriod"/>
              <a:defRPr/>
            </a:pPr>
            <a:r>
              <a:rPr lang="en-US" dirty="0" smtClean="0">
                <a:latin typeface="Calisto MT" pitchFamily="18" charset="0"/>
                <a:ea typeface="Batang" pitchFamily="18" charset="-127"/>
                <a:cs typeface="FrankRuehl" pitchFamily="34" charset="-79"/>
              </a:rPr>
              <a:t>I seek differing perspectives when solving problems</a:t>
            </a:r>
          </a:p>
          <a:p>
            <a:pPr marL="514350" indent="-514350">
              <a:buFont typeface="+mj-lt"/>
              <a:buAutoNum type="arabicPeriod"/>
              <a:defRPr/>
            </a:pPr>
            <a:r>
              <a:rPr lang="en-US" dirty="0" smtClean="0">
                <a:latin typeface="Calisto MT" pitchFamily="18" charset="0"/>
                <a:ea typeface="Batang" pitchFamily="18" charset="-127"/>
                <a:cs typeface="FrankRuehl" pitchFamily="34" charset="-79"/>
              </a:rPr>
              <a:t>I talk optimistically about the future</a:t>
            </a:r>
          </a:p>
          <a:p>
            <a:pPr marL="514350" indent="-514350">
              <a:buFont typeface="+mj-lt"/>
              <a:buAutoNum type="arabicPeriod"/>
              <a:defRPr/>
            </a:pPr>
            <a:r>
              <a:rPr lang="en-US" dirty="0" smtClean="0">
                <a:latin typeface="Calisto MT" pitchFamily="18" charset="0"/>
                <a:ea typeface="Batang" pitchFamily="18" charset="-127"/>
                <a:cs typeface="FrankRuehl" pitchFamily="34" charset="-79"/>
              </a:rPr>
              <a:t>I instill pride in others for being associated with me.</a:t>
            </a:r>
          </a:p>
          <a:p>
            <a:pPr marL="514350" indent="-514350">
              <a:buFont typeface="+mj-lt"/>
              <a:buAutoNum type="arabicPeriod"/>
              <a:defRPr/>
            </a:pPr>
            <a:r>
              <a:rPr lang="en-US" dirty="0" smtClean="0">
                <a:latin typeface="Calisto MT" pitchFamily="18" charset="0"/>
                <a:ea typeface="Batang" pitchFamily="18" charset="-127"/>
                <a:cs typeface="FrankRuehl" pitchFamily="34" charset="-79"/>
              </a:rPr>
              <a:t>I discuss in specific terms who is responsible for achieving targets.</a:t>
            </a:r>
          </a:p>
          <a:p>
            <a:pPr marL="514350" indent="-514350">
              <a:buFont typeface="+mj-lt"/>
              <a:buAutoNum type="arabicPeriod"/>
              <a:defRPr/>
            </a:pPr>
            <a:r>
              <a:rPr lang="en-US" dirty="0" smtClean="0">
                <a:latin typeface="Calisto MT" pitchFamily="18" charset="0"/>
                <a:ea typeface="Batang" pitchFamily="18" charset="-127"/>
                <a:cs typeface="FrankRuehl" pitchFamily="34" charset="-79"/>
              </a:rPr>
              <a:t>I talk enthusiastically about what needs to be accomplished.</a:t>
            </a:r>
          </a:p>
          <a:p>
            <a:pPr marL="514350" indent="-514350">
              <a:buFont typeface="+mj-lt"/>
              <a:buAutoNum type="arabicPeriod"/>
              <a:defRPr/>
            </a:pPr>
            <a:r>
              <a:rPr lang="en-US" dirty="0" smtClean="0">
                <a:latin typeface="Calisto MT" pitchFamily="18" charset="0"/>
                <a:ea typeface="Batang" pitchFamily="18" charset="-127"/>
                <a:cs typeface="FrankRuehl" pitchFamily="34" charset="-79"/>
              </a:rPr>
              <a:t>I specify the importance of having a strong sense of purpose.</a:t>
            </a:r>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ox(in)">
                                      <p:cBhvr>
                                        <p:cTn id="32" dur="500"/>
                                        <p:tgtEl>
                                          <p:spTgt spid="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ox(in)">
                                      <p:cBhvr>
                                        <p:cTn id="37" dur="500"/>
                                        <p:tgtEl>
                                          <p:spTgt spid="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ox(in)">
                                      <p:cBhvr>
                                        <p:cTn id="42" dur="500"/>
                                        <p:tgtEl>
                                          <p:spTgt spid="3">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ox(in)">
                                      <p:cBhvr>
                                        <p:cTn id="47" dur="500"/>
                                        <p:tgtEl>
                                          <p:spTgt spid="3">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box(in)">
                                      <p:cBhvr>
                                        <p:cTn id="52" dur="500"/>
                                        <p:tgtEl>
                                          <p:spTgt spid="3">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box(in)">
                                      <p:cBhvr>
                                        <p:cTn id="57" dur="500"/>
                                        <p:tgtEl>
                                          <p:spTgt spid="3">
                                            <p:txEl>
                                              <p:pRg st="9" end="9"/>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box(in)">
                                      <p:cBhvr>
                                        <p:cTn id="6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bg1"/>
          </a:solidFill>
        </p:spPr>
        <p:txBody>
          <a:bodyPr>
            <a:normAutofit fontScale="92500" lnSpcReduction="10000"/>
          </a:bodyPr>
          <a:lstStyle/>
          <a:p>
            <a:pPr marL="514350" indent="-514350">
              <a:buFont typeface="+mj-lt"/>
              <a:buAutoNum type="arabicPeriod" startAt="11"/>
              <a:defRPr/>
            </a:pPr>
            <a:r>
              <a:rPr lang="en-US" dirty="0" smtClean="0">
                <a:latin typeface="Calisto MT" pitchFamily="18" charset="0"/>
              </a:rPr>
              <a:t>I spend time teaching and coaching.</a:t>
            </a:r>
          </a:p>
          <a:p>
            <a:pPr marL="514350" indent="-514350">
              <a:buFont typeface="+mj-lt"/>
              <a:buAutoNum type="arabicPeriod" startAt="11"/>
              <a:defRPr/>
            </a:pPr>
            <a:r>
              <a:rPr lang="en-US" dirty="0" smtClean="0">
                <a:latin typeface="Calisto MT" pitchFamily="18" charset="0"/>
              </a:rPr>
              <a:t>I make clear what one can expect to receive when performance goals are achieved.</a:t>
            </a:r>
          </a:p>
          <a:p>
            <a:pPr marL="514350" indent="-514350">
              <a:buFont typeface="+mj-lt"/>
              <a:buAutoNum type="arabicPeriod" startAt="11"/>
              <a:defRPr/>
            </a:pPr>
            <a:r>
              <a:rPr lang="en-US" dirty="0" smtClean="0">
                <a:latin typeface="Calisto MT" pitchFamily="18" charset="0"/>
              </a:rPr>
              <a:t>I go beyond self-interest for the good of the group.</a:t>
            </a:r>
          </a:p>
          <a:p>
            <a:pPr marL="514350" indent="-514350">
              <a:buFont typeface="+mj-lt"/>
              <a:buAutoNum type="arabicPeriod" startAt="11"/>
              <a:defRPr/>
            </a:pPr>
            <a:r>
              <a:rPr lang="en-US" dirty="0" smtClean="0">
                <a:latin typeface="Calisto MT" pitchFamily="18" charset="0"/>
              </a:rPr>
              <a:t>I treat others as an individual rather than just as a member of group. </a:t>
            </a:r>
          </a:p>
          <a:p>
            <a:pPr marL="514350" indent="-514350">
              <a:buFont typeface="+mj-lt"/>
              <a:buAutoNum type="arabicPeriod" startAt="11"/>
              <a:defRPr/>
            </a:pPr>
            <a:r>
              <a:rPr lang="en-US" dirty="0" smtClean="0">
                <a:latin typeface="Calisto MT" pitchFamily="18" charset="0"/>
              </a:rPr>
              <a:t>I act in ways that build others respect for me.</a:t>
            </a:r>
          </a:p>
          <a:p>
            <a:pPr marL="514350" indent="-514350">
              <a:buFont typeface="+mj-lt"/>
              <a:buAutoNum type="arabicPeriod" startAt="11"/>
              <a:defRPr/>
            </a:pPr>
            <a:r>
              <a:rPr lang="en-US" dirty="0" smtClean="0">
                <a:latin typeface="Calisto MT" pitchFamily="18" charset="0"/>
              </a:rPr>
              <a:t>I concentrate my full attention on dealing with mistakes, complaints, an failures</a:t>
            </a:r>
          </a:p>
          <a:p>
            <a:pPr marL="514350" indent="-514350">
              <a:buFont typeface="+mj-lt"/>
              <a:buAutoNum type="arabicPeriod" startAt="11"/>
              <a:defRPr/>
            </a:pPr>
            <a:r>
              <a:rPr lang="en-US" dirty="0" smtClean="0">
                <a:latin typeface="Calisto MT" pitchFamily="18" charset="0"/>
              </a:rPr>
              <a:t>I consider the moral and ethical consequences of decisions</a:t>
            </a:r>
          </a:p>
          <a:p>
            <a:pPr marL="514350" indent="-514350">
              <a:buFont typeface="+mj-lt"/>
              <a:buAutoNum type="arabicPeriod" startAt="11"/>
              <a:defRPr/>
            </a:pPr>
            <a:r>
              <a:rPr lang="en-US" dirty="0" smtClean="0">
                <a:latin typeface="Calisto MT" pitchFamily="18" charset="0"/>
              </a:rPr>
              <a:t>I keep track of all mistakes</a:t>
            </a:r>
          </a:p>
          <a:p>
            <a:pPr marL="514350" indent="-514350">
              <a:buFont typeface="+mj-lt"/>
              <a:buAutoNum type="arabicPeriod" startAt="11"/>
              <a:defRPr/>
            </a:pPr>
            <a:r>
              <a:rPr lang="en-US" dirty="0" smtClean="0">
                <a:latin typeface="Calisto MT" pitchFamily="18" charset="0"/>
              </a:rPr>
              <a:t>I display a sense of power and confidence</a:t>
            </a:r>
          </a:p>
          <a:p>
            <a:pPr marL="514350" indent="-514350">
              <a:buFont typeface="+mj-lt"/>
              <a:buAutoNum type="arabicPeriod" startAt="11"/>
              <a:defRPr/>
            </a:pPr>
            <a:r>
              <a:rPr lang="en-US" dirty="0" smtClean="0">
                <a:latin typeface="Calisto MT" pitchFamily="18" charset="0"/>
              </a:rPr>
              <a:t>I articulate a compelling vision of the future</a:t>
            </a:r>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ox(in)">
                                      <p:cBhvr>
                                        <p:cTn id="32" dur="500"/>
                                        <p:tgtEl>
                                          <p:spTgt spid="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ox(in)">
                                      <p:cBhvr>
                                        <p:cTn id="37" dur="500"/>
                                        <p:tgtEl>
                                          <p:spTgt spid="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ox(in)">
                                      <p:cBhvr>
                                        <p:cTn id="42" dur="500"/>
                                        <p:tgtEl>
                                          <p:spTgt spid="3">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ox(in)">
                                      <p:cBhvr>
                                        <p:cTn id="47" dur="500"/>
                                        <p:tgtEl>
                                          <p:spTgt spid="3">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box(in)">
                                      <p:cBhvr>
                                        <p:cTn id="52" dur="500"/>
                                        <p:tgtEl>
                                          <p:spTgt spid="3">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box(in)">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bg1"/>
          </a:solidFill>
        </p:spPr>
        <p:txBody>
          <a:bodyPr>
            <a:normAutofit fontScale="92500" lnSpcReduction="10000"/>
          </a:bodyPr>
          <a:lstStyle/>
          <a:p>
            <a:pPr marL="514350" indent="-514350">
              <a:buFont typeface="+mj-lt"/>
              <a:buAutoNum type="arabicPeriod" startAt="21"/>
              <a:defRPr/>
            </a:pPr>
            <a:r>
              <a:rPr lang="en-US" dirty="0" smtClean="0">
                <a:latin typeface="Calisto MT" pitchFamily="18" charset="0"/>
              </a:rPr>
              <a:t>I direct my attention toward failures to meet standards</a:t>
            </a:r>
          </a:p>
          <a:p>
            <a:pPr marL="514350" indent="-514350">
              <a:buFont typeface="+mj-lt"/>
              <a:buAutoNum type="arabicPeriod" startAt="21"/>
              <a:defRPr/>
            </a:pPr>
            <a:r>
              <a:rPr lang="en-US" dirty="0" smtClean="0">
                <a:latin typeface="Calisto MT" pitchFamily="18" charset="0"/>
              </a:rPr>
              <a:t> I consider an individual as having different needs, abilities, and aspirations from others</a:t>
            </a:r>
          </a:p>
          <a:p>
            <a:pPr marL="514350" indent="-514350">
              <a:buFont typeface="+mj-lt"/>
              <a:buAutoNum type="arabicPeriod" startAt="21"/>
              <a:defRPr/>
            </a:pPr>
            <a:r>
              <a:rPr lang="en-US" dirty="0" smtClean="0">
                <a:latin typeface="Calisto MT" pitchFamily="18" charset="0"/>
              </a:rPr>
              <a:t> I get others to look at problems from many different angles</a:t>
            </a:r>
          </a:p>
          <a:p>
            <a:pPr marL="514350" indent="-514350">
              <a:buFont typeface="+mj-lt"/>
              <a:buAutoNum type="arabicPeriod" startAt="21"/>
              <a:defRPr/>
            </a:pPr>
            <a:r>
              <a:rPr lang="en-US" dirty="0" smtClean="0">
                <a:latin typeface="Calisto MT" pitchFamily="18" charset="0"/>
              </a:rPr>
              <a:t> I help others to develop their strengths</a:t>
            </a:r>
          </a:p>
          <a:p>
            <a:pPr marL="514350" indent="-514350">
              <a:buFont typeface="+mj-lt"/>
              <a:buAutoNum type="arabicPeriod" startAt="21"/>
              <a:defRPr/>
            </a:pPr>
            <a:r>
              <a:rPr lang="en-US" dirty="0" smtClean="0">
                <a:latin typeface="Calisto MT" pitchFamily="18" charset="0"/>
              </a:rPr>
              <a:t> I suggest new ways of looking at how to complete assignments</a:t>
            </a:r>
          </a:p>
          <a:p>
            <a:pPr marL="514350" indent="-514350">
              <a:buFont typeface="+mj-lt"/>
              <a:buAutoNum type="arabicPeriod" startAt="21"/>
              <a:defRPr/>
            </a:pPr>
            <a:r>
              <a:rPr lang="en-US" dirty="0" smtClean="0">
                <a:latin typeface="Calisto MT" pitchFamily="18" charset="0"/>
              </a:rPr>
              <a:t> I emphasize the importance of having a collective sense of mission</a:t>
            </a:r>
          </a:p>
          <a:p>
            <a:pPr marL="514350" indent="-514350">
              <a:buFont typeface="+mj-lt"/>
              <a:buAutoNum type="arabicPeriod" startAt="21"/>
              <a:defRPr/>
            </a:pPr>
            <a:r>
              <a:rPr lang="en-US" dirty="0" smtClean="0">
                <a:latin typeface="Calisto MT" pitchFamily="18" charset="0"/>
              </a:rPr>
              <a:t> I express satisfaction when others meet expectations</a:t>
            </a:r>
          </a:p>
          <a:p>
            <a:pPr marL="514350" indent="-514350">
              <a:buFont typeface="+mj-lt"/>
              <a:buAutoNum type="arabicPeriod" startAt="21"/>
              <a:defRPr/>
            </a:pPr>
            <a:r>
              <a:rPr lang="en-US" dirty="0" smtClean="0">
                <a:latin typeface="Calisto MT" pitchFamily="18" charset="0"/>
              </a:rPr>
              <a:t> I express confidence that goals will be achieved </a:t>
            </a:r>
            <a:endParaRPr lang="en-US" dirty="0">
              <a:latin typeface="Calisto M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ox(in)">
                                      <p:cBhvr>
                                        <p:cTn id="32" dur="500"/>
                                        <p:tgtEl>
                                          <p:spTgt spid="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ox(in)">
                                      <p:cBhvr>
                                        <p:cTn id="37" dur="500"/>
                                        <p:tgtEl>
                                          <p:spTgt spid="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ox(in)">
                                      <p:cBhvr>
                                        <p:cTn id="42" dur="500"/>
                                        <p:tgtEl>
                                          <p:spTgt spid="3">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ox(in)">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52400" y="381000"/>
            <a:ext cx="7543800" cy="1676400"/>
          </a:xfrm>
        </p:spPr>
        <p:txBody>
          <a:bodyPr/>
          <a:lstStyle/>
          <a:p>
            <a:pPr eaLnBrk="1" hangingPunct="1"/>
            <a:r>
              <a:rPr lang="en-US" altLang="en-US" sz="3200" smtClean="0">
                <a:solidFill>
                  <a:srgbClr val="0000CC"/>
                </a:solidFill>
                <a:latin typeface="Copperplate Gothic Bold" panose="020E0705020206020404" pitchFamily="34" charset="0"/>
              </a:rPr>
              <a:t/>
            </a:r>
            <a:br>
              <a:rPr lang="en-US" altLang="en-US" sz="3200" smtClean="0">
                <a:solidFill>
                  <a:srgbClr val="0000CC"/>
                </a:solidFill>
                <a:latin typeface="Copperplate Gothic Bold" panose="020E0705020206020404" pitchFamily="34" charset="0"/>
              </a:rPr>
            </a:br>
            <a:r>
              <a:rPr lang="en-US" altLang="en-US" sz="3200" smtClean="0">
                <a:solidFill>
                  <a:srgbClr val="0000CC"/>
                </a:solidFill>
                <a:latin typeface="Copperplate Gothic Bold" panose="020E0705020206020404" pitchFamily="34" charset="0"/>
              </a:rPr>
              <a:t>Establishing learning agreements Ground rules (</a:t>
            </a:r>
            <a:r>
              <a:rPr lang="en-US" altLang="en-US" sz="3200" i="1" smtClean="0">
                <a:solidFill>
                  <a:srgbClr val="0000CC"/>
                </a:solidFill>
              </a:rPr>
              <a:t>Brain Storm </a:t>
            </a:r>
            <a:r>
              <a:rPr lang="en-US" altLang="en-US" sz="2800" smtClean="0">
                <a:solidFill>
                  <a:srgbClr val="FF0066"/>
                </a:solidFill>
              </a:rPr>
              <a:t>for5’</a:t>
            </a:r>
            <a:r>
              <a:rPr lang="en-US" altLang="en-US" sz="3200" smtClean="0">
                <a:solidFill>
                  <a:srgbClr val="0000CC"/>
                </a:solidFill>
                <a:latin typeface="Copperplate Gothic Bold" panose="020E0705020206020404" pitchFamily="34" charset="0"/>
              </a:rPr>
              <a:t>)</a:t>
            </a:r>
            <a:br>
              <a:rPr lang="en-US" altLang="en-US" sz="3200" smtClean="0">
                <a:solidFill>
                  <a:srgbClr val="0000CC"/>
                </a:solidFill>
                <a:latin typeface="Copperplate Gothic Bold" panose="020E0705020206020404" pitchFamily="34" charset="0"/>
              </a:rPr>
            </a:br>
            <a:endParaRPr lang="en-US" altLang="en-US" sz="3200" smtClean="0">
              <a:solidFill>
                <a:srgbClr val="0000CC"/>
              </a:solidFill>
              <a:latin typeface="Copperplate Gothic Bold" panose="020E0705020206020404" pitchFamily="34" charset="0"/>
            </a:endParaRPr>
          </a:p>
        </p:txBody>
      </p:sp>
      <p:sp>
        <p:nvSpPr>
          <p:cNvPr id="3" name="Content Placeholder 2"/>
          <p:cNvSpPr>
            <a:spLocks noGrp="1"/>
          </p:cNvSpPr>
          <p:nvPr>
            <p:ph idx="1"/>
          </p:nvPr>
        </p:nvSpPr>
        <p:spPr>
          <a:xfrm>
            <a:off x="152400" y="1981200"/>
            <a:ext cx="8839200" cy="4800600"/>
          </a:xfrm>
          <a:ln>
            <a:solidFill>
              <a:schemeClr val="accent1"/>
            </a:solidFill>
            <a:miter lim="800000"/>
            <a:headEnd/>
            <a:tailEnd/>
          </a:ln>
        </p:spPr>
        <p:txBody>
          <a:bodyPr/>
          <a:lstStyle/>
          <a:p>
            <a:pPr algn="just" eaLnBrk="1" hangingPunct="1">
              <a:lnSpc>
                <a:spcPct val="90000"/>
              </a:lnSpc>
            </a:pPr>
            <a:r>
              <a:rPr lang="en-US" altLang="en-US" sz="3900" smtClean="0">
                <a:latin typeface="Goudy Old Style" panose="02020502050305020303" pitchFamily="18" charset="0"/>
              </a:rPr>
              <a:t>Norm Setting </a:t>
            </a:r>
          </a:p>
          <a:p>
            <a:pPr eaLnBrk="1" hangingPunct="1">
              <a:lnSpc>
                <a:spcPct val="90000"/>
              </a:lnSpc>
            </a:pPr>
            <a:r>
              <a:rPr lang="en-US" altLang="en-US" sz="3900" smtClean="0">
                <a:latin typeface="Goudy Old Style" panose="02020502050305020303" pitchFamily="18" charset="0"/>
              </a:rPr>
              <a:t>Daily Reporters </a:t>
            </a:r>
            <a:r>
              <a:rPr lang="en-US" altLang="en-US" sz="3900" smtClean="0">
                <a:solidFill>
                  <a:srgbClr val="0000CC"/>
                </a:solidFill>
                <a:latin typeface="Goudy Old Style" panose="02020502050305020303" pitchFamily="18" charset="0"/>
              </a:rPr>
              <a:t>(Training and other Observations)</a:t>
            </a:r>
          </a:p>
          <a:p>
            <a:pPr eaLnBrk="1" hangingPunct="1">
              <a:lnSpc>
                <a:spcPct val="90000"/>
              </a:lnSpc>
            </a:pPr>
            <a:r>
              <a:rPr lang="en-US" altLang="en-US" sz="4400" smtClean="0">
                <a:solidFill>
                  <a:srgbClr val="FF0066"/>
                </a:solidFill>
                <a:latin typeface="Goudy Old Style" panose="02020502050305020303" pitchFamily="18" charset="0"/>
              </a:rPr>
              <a:t>Manager</a:t>
            </a:r>
          </a:p>
          <a:p>
            <a:pPr eaLnBrk="1" hangingPunct="1">
              <a:lnSpc>
                <a:spcPct val="90000"/>
              </a:lnSpc>
            </a:pPr>
            <a:r>
              <a:rPr lang="en-US" altLang="en-US" sz="3900" smtClean="0">
                <a:latin typeface="Goudy Old Style" panose="02020502050305020303" pitchFamily="18" charset="0"/>
              </a:rPr>
              <a:t>Energizer Team</a:t>
            </a:r>
          </a:p>
          <a:p>
            <a:pPr eaLnBrk="1" hangingPunct="1">
              <a:lnSpc>
                <a:spcPct val="90000"/>
              </a:lnSpc>
            </a:pPr>
            <a:r>
              <a:rPr lang="en-US" altLang="en-US" sz="3900" smtClean="0">
                <a:latin typeface="Goudy Old Style" panose="02020502050305020303" pitchFamily="18" charset="0"/>
                <a:hlinkClick r:id="rId2" action="ppaction://hlinkfile"/>
              </a:rPr>
              <a:t>Schedule</a:t>
            </a:r>
            <a:endParaRPr lang="en-US" altLang="en-US" sz="3900" smtClean="0">
              <a:latin typeface="Goudy Old Style" panose="02020502050305020303" pitchFamily="18" charset="0"/>
            </a:endParaRPr>
          </a:p>
          <a:p>
            <a:pPr eaLnBrk="1" hangingPunct="1">
              <a:lnSpc>
                <a:spcPct val="90000"/>
              </a:lnSpc>
            </a:pPr>
            <a:r>
              <a:rPr lang="en-US" altLang="en-US" sz="3900" smtClean="0">
                <a:latin typeface="Goudy Old Style" panose="02020502050305020303" pitchFamily="18" charset="0"/>
              </a:rPr>
              <a:t>Time keeper</a:t>
            </a:r>
          </a:p>
          <a:p>
            <a:pPr eaLnBrk="1" hangingPunct="1"/>
            <a:endParaRPr lang="en-US" altLang="en-US" smtClean="0"/>
          </a:p>
        </p:txBody>
      </p:sp>
      <p:pic>
        <p:nvPicPr>
          <p:cNvPr id="5" name="Picture 2" descr="http://www.genedelibero.com/wp-content/uploads/2009/10/leadership_compass-300x2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0"/>
            <a:ext cx="1676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ox(in)">
                                      <p:cBhvr>
                                        <p:cTn id="32" dur="500"/>
                                        <p:tgtEl>
                                          <p:spTgt spid="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ox(in)">
                                      <p:cBhvr>
                                        <p:cTn id="37" dur="500"/>
                                        <p:tgtEl>
                                          <p:spTgt spid="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457200" y="76200"/>
            <a:ext cx="8686800" cy="1143000"/>
          </a:xfrm>
        </p:spPr>
        <p:txBody>
          <a:bodyPr/>
          <a:lstStyle/>
          <a:p>
            <a:r>
              <a:rPr lang="en-US" altLang="en-US" sz="6000" smtClean="0">
                <a:solidFill>
                  <a:srgbClr val="FF0000"/>
                </a:solidFill>
                <a:latin typeface="Aharoni" pitchFamily="2" charset="-79"/>
                <a:cs typeface="Aharoni" pitchFamily="2" charset="-79"/>
              </a:rPr>
              <a:t>Scoring interpretation</a:t>
            </a:r>
          </a:p>
        </p:txBody>
      </p:sp>
      <p:graphicFrame>
        <p:nvGraphicFramePr>
          <p:cNvPr id="4" name="Content Placeholder 3"/>
          <p:cNvGraphicFramePr>
            <a:graphicFrameLocks noGrp="1"/>
          </p:cNvGraphicFramePr>
          <p:nvPr>
            <p:ph idx="1"/>
          </p:nvPr>
        </p:nvGraphicFramePr>
        <p:xfrm>
          <a:off x="76200" y="1066800"/>
          <a:ext cx="8991600" cy="5280025"/>
        </p:xfrm>
        <a:graphic>
          <a:graphicData uri="http://schemas.openxmlformats.org/drawingml/2006/table">
            <a:tbl>
              <a:tblPr/>
              <a:tblGrid>
                <a:gridCol w="438196"/>
                <a:gridCol w="739218"/>
                <a:gridCol w="489637"/>
                <a:gridCol w="739218"/>
                <a:gridCol w="457248"/>
                <a:gridCol w="739218"/>
                <a:gridCol w="489637"/>
                <a:gridCol w="739218"/>
                <a:gridCol w="441054"/>
                <a:gridCol w="739218"/>
                <a:gridCol w="723978"/>
                <a:gridCol w="739218"/>
                <a:gridCol w="830742"/>
                <a:gridCol w="685799"/>
              </a:tblGrid>
              <a:tr h="381033">
                <a:tc>
                  <a:txBody>
                    <a:bodyPr/>
                    <a:lstStyle/>
                    <a:p>
                      <a:pPr marL="0" marR="0" algn="just">
                        <a:lnSpc>
                          <a:spcPct val="105000"/>
                        </a:lnSpc>
                        <a:spcBef>
                          <a:spcPts val="0"/>
                        </a:spcBef>
                        <a:spcAft>
                          <a:spcPts val="0"/>
                        </a:spcAft>
                      </a:pPr>
                      <a:r>
                        <a:rPr lang="en-US" sz="1800" b="1" dirty="0">
                          <a:solidFill>
                            <a:schemeClr val="tx1"/>
                          </a:solidFill>
                          <a:latin typeface="Cambria"/>
                          <a:ea typeface="Times New Roman"/>
                          <a:cs typeface="Times New Roman"/>
                        </a:rPr>
                        <a:t>IS</a:t>
                      </a:r>
                      <a:endParaRPr lang="en-US" sz="1800" dirty="0">
                        <a:solidFill>
                          <a:schemeClr val="tx1"/>
                        </a:solidFill>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05000"/>
                        </a:lnSpc>
                        <a:spcBef>
                          <a:spcPts val="0"/>
                        </a:spcBef>
                        <a:spcAft>
                          <a:spcPts val="0"/>
                        </a:spcAft>
                      </a:pPr>
                      <a:r>
                        <a:rPr lang="en-US" sz="1600" b="1" dirty="0">
                          <a:solidFill>
                            <a:schemeClr val="tx1"/>
                          </a:solidFill>
                          <a:latin typeface="Cambria"/>
                          <a:ea typeface="Times New Roman"/>
                          <a:cs typeface="Times New Roman"/>
                        </a:rPr>
                        <a:t>Score</a:t>
                      </a:r>
                      <a:endParaRPr lang="en-US" sz="1800" dirty="0">
                        <a:solidFill>
                          <a:schemeClr val="tx1"/>
                        </a:solidFill>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05000"/>
                        </a:lnSpc>
                        <a:spcBef>
                          <a:spcPts val="0"/>
                        </a:spcBef>
                        <a:spcAft>
                          <a:spcPts val="0"/>
                        </a:spcAft>
                      </a:pPr>
                      <a:r>
                        <a:rPr lang="en-US" sz="1800" b="1">
                          <a:solidFill>
                            <a:schemeClr val="tx1"/>
                          </a:solidFill>
                          <a:latin typeface="Cambria"/>
                          <a:ea typeface="Times New Roman"/>
                          <a:cs typeface="Times New Roman"/>
                        </a:rPr>
                        <a:t>IIB</a:t>
                      </a:r>
                      <a:endParaRPr lang="en-US" sz="1800">
                        <a:solidFill>
                          <a:schemeClr val="tx1"/>
                        </a:solidFill>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05000"/>
                        </a:lnSpc>
                        <a:spcBef>
                          <a:spcPts val="0"/>
                        </a:spcBef>
                        <a:spcAft>
                          <a:spcPts val="0"/>
                        </a:spcAft>
                      </a:pPr>
                      <a:r>
                        <a:rPr lang="en-US" sz="1600" b="1" kern="1200" dirty="0">
                          <a:solidFill>
                            <a:schemeClr val="tx1"/>
                          </a:solidFill>
                          <a:latin typeface="Cambria"/>
                          <a:ea typeface="Times New Roman"/>
                          <a:cs typeface="Times New Roman"/>
                        </a:rPr>
                        <a:t>Score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05000"/>
                        </a:lnSpc>
                        <a:spcBef>
                          <a:spcPts val="0"/>
                        </a:spcBef>
                        <a:spcAft>
                          <a:spcPts val="0"/>
                        </a:spcAft>
                      </a:pPr>
                      <a:r>
                        <a:rPr lang="en-US" sz="1800" b="1">
                          <a:solidFill>
                            <a:schemeClr val="tx1"/>
                          </a:solidFill>
                          <a:latin typeface="Cambria"/>
                          <a:ea typeface="Times New Roman"/>
                          <a:cs typeface="Times New Roman"/>
                        </a:rPr>
                        <a:t>IM</a:t>
                      </a:r>
                      <a:endParaRPr lang="en-US" sz="1800">
                        <a:solidFill>
                          <a:schemeClr val="tx1"/>
                        </a:solidFill>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05000"/>
                        </a:lnSpc>
                        <a:spcBef>
                          <a:spcPts val="0"/>
                        </a:spcBef>
                        <a:spcAft>
                          <a:spcPts val="0"/>
                        </a:spcAft>
                      </a:pPr>
                      <a:r>
                        <a:rPr lang="en-US" sz="1600" b="1" kern="1200" dirty="0">
                          <a:solidFill>
                            <a:schemeClr val="tx1"/>
                          </a:solidFill>
                          <a:latin typeface="Cambria"/>
                          <a:ea typeface="Times New Roman"/>
                          <a:cs typeface="Times New Roman"/>
                        </a:rPr>
                        <a:t>Score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05000"/>
                        </a:lnSpc>
                        <a:spcBef>
                          <a:spcPts val="0"/>
                        </a:spcBef>
                        <a:spcAft>
                          <a:spcPts val="0"/>
                        </a:spcAft>
                      </a:pPr>
                      <a:r>
                        <a:rPr lang="en-US" sz="1800" b="1">
                          <a:solidFill>
                            <a:schemeClr val="tx1"/>
                          </a:solidFill>
                          <a:latin typeface="Cambria"/>
                          <a:ea typeface="Times New Roman"/>
                          <a:cs typeface="Times New Roman"/>
                        </a:rPr>
                        <a:t>IIA</a:t>
                      </a:r>
                      <a:endParaRPr lang="en-US" sz="1800">
                        <a:solidFill>
                          <a:schemeClr val="tx1"/>
                        </a:solidFill>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05000"/>
                        </a:lnSpc>
                        <a:spcBef>
                          <a:spcPts val="0"/>
                        </a:spcBef>
                        <a:spcAft>
                          <a:spcPts val="0"/>
                        </a:spcAft>
                      </a:pPr>
                      <a:r>
                        <a:rPr lang="en-US" sz="1600" b="1" kern="1200" dirty="0">
                          <a:solidFill>
                            <a:schemeClr val="tx1"/>
                          </a:solidFill>
                          <a:latin typeface="Cambria"/>
                          <a:ea typeface="Times New Roman"/>
                          <a:cs typeface="Times New Roman"/>
                        </a:rPr>
                        <a:t>Score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05000"/>
                        </a:lnSpc>
                        <a:spcBef>
                          <a:spcPts val="0"/>
                        </a:spcBef>
                        <a:spcAft>
                          <a:spcPts val="0"/>
                        </a:spcAft>
                      </a:pPr>
                      <a:r>
                        <a:rPr lang="en-US" sz="1800" b="1">
                          <a:solidFill>
                            <a:schemeClr val="tx1"/>
                          </a:solidFill>
                          <a:latin typeface="Cambria"/>
                          <a:ea typeface="Times New Roman"/>
                          <a:cs typeface="Times New Roman"/>
                        </a:rPr>
                        <a:t>IC</a:t>
                      </a:r>
                      <a:endParaRPr lang="en-US" sz="1800">
                        <a:solidFill>
                          <a:schemeClr val="tx1"/>
                        </a:solidFill>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05000"/>
                        </a:lnSpc>
                        <a:spcBef>
                          <a:spcPts val="0"/>
                        </a:spcBef>
                        <a:spcAft>
                          <a:spcPts val="0"/>
                        </a:spcAft>
                      </a:pPr>
                      <a:r>
                        <a:rPr lang="en-US" sz="1600" b="1" kern="1200" dirty="0">
                          <a:solidFill>
                            <a:schemeClr val="tx1"/>
                          </a:solidFill>
                          <a:latin typeface="Cambria"/>
                          <a:ea typeface="Times New Roman"/>
                          <a:cs typeface="Times New Roman"/>
                        </a:rPr>
                        <a:t>Score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05000"/>
                        </a:lnSpc>
                        <a:spcBef>
                          <a:spcPts val="0"/>
                        </a:spcBef>
                        <a:spcAft>
                          <a:spcPts val="0"/>
                        </a:spcAft>
                      </a:pPr>
                      <a:r>
                        <a:rPr lang="en-US" sz="1800" b="1" dirty="0">
                          <a:solidFill>
                            <a:schemeClr val="tx1"/>
                          </a:solidFill>
                          <a:latin typeface="Cambria"/>
                          <a:ea typeface="Times New Roman"/>
                          <a:cs typeface="Times New Roman"/>
                        </a:rPr>
                        <a:t>CR</a:t>
                      </a:r>
                      <a:endParaRPr lang="en-US" sz="1800" dirty="0">
                        <a:solidFill>
                          <a:schemeClr val="tx1"/>
                        </a:solidFill>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05000"/>
                        </a:lnSpc>
                        <a:spcBef>
                          <a:spcPts val="0"/>
                        </a:spcBef>
                        <a:spcAft>
                          <a:spcPts val="0"/>
                        </a:spcAft>
                      </a:pPr>
                      <a:r>
                        <a:rPr lang="en-US" sz="1600" b="1" kern="1200" dirty="0">
                          <a:solidFill>
                            <a:schemeClr val="tx1"/>
                          </a:solidFill>
                          <a:latin typeface="Cambria"/>
                          <a:ea typeface="Times New Roman"/>
                          <a:cs typeface="Times New Roman"/>
                        </a:rPr>
                        <a:t>Score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05000"/>
                        </a:lnSpc>
                        <a:spcBef>
                          <a:spcPts val="0"/>
                        </a:spcBef>
                        <a:spcAft>
                          <a:spcPts val="0"/>
                        </a:spcAft>
                      </a:pPr>
                      <a:r>
                        <a:rPr lang="en-US" sz="1800" b="1" dirty="0" err="1">
                          <a:solidFill>
                            <a:schemeClr val="tx1"/>
                          </a:solidFill>
                          <a:latin typeface="Cambria"/>
                          <a:ea typeface="Times New Roman"/>
                          <a:cs typeface="Times New Roman"/>
                        </a:rPr>
                        <a:t>MBEA</a:t>
                      </a:r>
                      <a:endParaRPr lang="en-US" sz="1800" dirty="0">
                        <a:solidFill>
                          <a:schemeClr val="tx1"/>
                        </a:solidFill>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05000"/>
                        </a:lnSpc>
                        <a:spcBef>
                          <a:spcPts val="0"/>
                        </a:spcBef>
                        <a:spcAft>
                          <a:spcPts val="0"/>
                        </a:spcAft>
                      </a:pPr>
                      <a:r>
                        <a:rPr lang="en-US" sz="1600" b="1" kern="1200" dirty="0">
                          <a:solidFill>
                            <a:schemeClr val="tx1"/>
                          </a:solidFill>
                          <a:latin typeface="Cambria"/>
                          <a:ea typeface="Times New Roman"/>
                          <a:cs typeface="Times New Roman"/>
                        </a:rPr>
                        <a:t>Score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816499">
                <a:tc>
                  <a:txBody>
                    <a:bodyPr/>
                    <a:lstStyle/>
                    <a:p>
                      <a:pPr marL="0" marR="0" algn="just">
                        <a:lnSpc>
                          <a:spcPct val="105000"/>
                        </a:lnSpc>
                        <a:spcBef>
                          <a:spcPts val="0"/>
                        </a:spcBef>
                        <a:spcAft>
                          <a:spcPts val="0"/>
                        </a:spcAft>
                      </a:pPr>
                      <a:r>
                        <a:rPr lang="en-US" sz="2400">
                          <a:latin typeface="Baskerville Old Face"/>
                          <a:ea typeface="Times New Roman"/>
                          <a:cs typeface="Times New Roman"/>
                        </a:rPr>
                        <a:t>2</a:t>
                      </a:r>
                      <a:endParaRPr lang="en-US" sz="24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endParaRPr lang="en-US" sz="2400">
                        <a:latin typeface="Baskerville Old Fac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400">
                          <a:latin typeface="Baskerville Old Face"/>
                          <a:ea typeface="Times New Roman"/>
                          <a:cs typeface="Times New Roman"/>
                        </a:rPr>
                        <a:t>4</a:t>
                      </a:r>
                      <a:endParaRPr lang="en-US" sz="24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endParaRPr lang="en-US" sz="2400">
                        <a:latin typeface="Baskerville Old Fac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400">
                          <a:latin typeface="Baskerville Old Face"/>
                          <a:ea typeface="Times New Roman"/>
                          <a:cs typeface="Times New Roman"/>
                        </a:rPr>
                        <a:t>6</a:t>
                      </a:r>
                      <a:endParaRPr lang="en-US" sz="24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endParaRPr lang="en-US" sz="2400">
                        <a:latin typeface="Baskerville Old Fac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400" dirty="0">
                          <a:latin typeface="Baskerville Old Face"/>
                          <a:ea typeface="Times New Roman"/>
                          <a:cs typeface="Times New Roman"/>
                        </a:rPr>
                        <a:t>7</a:t>
                      </a:r>
                      <a:endParaRPr lang="en-US" sz="24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endParaRPr lang="en-US" sz="2400" dirty="0">
                        <a:latin typeface="Baskerville Old Fac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400" dirty="0">
                          <a:latin typeface="Baskerville Old Face"/>
                          <a:ea typeface="Times New Roman"/>
                          <a:cs typeface="Times New Roman"/>
                        </a:rPr>
                        <a:t>11</a:t>
                      </a:r>
                      <a:endParaRPr lang="en-US" sz="24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endParaRPr lang="en-US" sz="2400" dirty="0">
                        <a:latin typeface="Baskerville Old Fac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400" dirty="0">
                          <a:latin typeface="Baskerville Old Face"/>
                          <a:ea typeface="Times New Roman"/>
                          <a:cs typeface="Times New Roman"/>
                        </a:rPr>
                        <a:t>1</a:t>
                      </a:r>
                      <a:endParaRPr lang="en-US" sz="24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endParaRPr lang="en-US" sz="2400">
                        <a:latin typeface="Baskerville Old Fac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400">
                          <a:latin typeface="Baskerville Old Face"/>
                          <a:ea typeface="Times New Roman"/>
                          <a:cs typeface="Times New Roman"/>
                        </a:rPr>
                        <a:t>3</a:t>
                      </a:r>
                      <a:endParaRPr lang="en-US" sz="24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endParaRPr lang="en-US" sz="2400" dirty="0">
                        <a:latin typeface="Baskerville Old Fac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6499">
                <a:tc>
                  <a:txBody>
                    <a:bodyPr/>
                    <a:lstStyle/>
                    <a:p>
                      <a:pPr marL="0" marR="0" algn="just">
                        <a:lnSpc>
                          <a:spcPct val="105000"/>
                        </a:lnSpc>
                        <a:spcBef>
                          <a:spcPts val="0"/>
                        </a:spcBef>
                        <a:spcAft>
                          <a:spcPts val="0"/>
                        </a:spcAft>
                      </a:pPr>
                      <a:r>
                        <a:rPr lang="en-US" sz="2400">
                          <a:latin typeface="Baskerville Old Face"/>
                          <a:ea typeface="Times New Roman"/>
                          <a:cs typeface="Times New Roman"/>
                        </a:rPr>
                        <a:t>5</a:t>
                      </a:r>
                      <a:endParaRPr lang="en-US" sz="24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endParaRPr lang="en-US" sz="2400">
                        <a:latin typeface="Baskerville Old Fac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400">
                          <a:latin typeface="Baskerville Old Face"/>
                          <a:ea typeface="Times New Roman"/>
                          <a:cs typeface="Times New Roman"/>
                        </a:rPr>
                        <a:t>10</a:t>
                      </a:r>
                      <a:endParaRPr lang="en-US" sz="24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endParaRPr lang="en-US" sz="2400">
                        <a:latin typeface="Baskerville Old Fac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400">
                          <a:latin typeface="Baskerville Old Face"/>
                          <a:ea typeface="Times New Roman"/>
                          <a:cs typeface="Times New Roman"/>
                        </a:rPr>
                        <a:t>9</a:t>
                      </a:r>
                      <a:endParaRPr lang="en-US" sz="24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endParaRPr lang="en-US" sz="2400">
                        <a:latin typeface="Baskerville Old Fac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400">
                          <a:latin typeface="Baskerville Old Face"/>
                          <a:ea typeface="Times New Roman"/>
                          <a:cs typeface="Times New Roman"/>
                        </a:rPr>
                        <a:t>13</a:t>
                      </a:r>
                      <a:endParaRPr lang="en-US" sz="24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endParaRPr lang="en-US" sz="2400">
                        <a:latin typeface="Baskerville Old Fac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400">
                          <a:latin typeface="Baskerville Old Face"/>
                          <a:ea typeface="Times New Roman"/>
                          <a:cs typeface="Times New Roman"/>
                        </a:rPr>
                        <a:t>14</a:t>
                      </a:r>
                      <a:endParaRPr lang="en-US" sz="24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endParaRPr lang="en-US" sz="2400">
                        <a:latin typeface="Baskerville Old Fac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400">
                          <a:latin typeface="Baskerville Old Face"/>
                          <a:ea typeface="Times New Roman"/>
                          <a:cs typeface="Times New Roman"/>
                        </a:rPr>
                        <a:t>8</a:t>
                      </a:r>
                      <a:endParaRPr lang="en-US" sz="24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endParaRPr lang="en-US" sz="2400" dirty="0">
                        <a:latin typeface="Baskerville Old Fac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400">
                          <a:latin typeface="Baskerville Old Face"/>
                          <a:ea typeface="Times New Roman"/>
                          <a:cs typeface="Times New Roman"/>
                        </a:rPr>
                        <a:t>16</a:t>
                      </a:r>
                      <a:endParaRPr lang="en-US" sz="24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endParaRPr lang="en-US" sz="2400">
                        <a:latin typeface="Baskerville Old Fac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6499">
                <a:tc>
                  <a:txBody>
                    <a:bodyPr/>
                    <a:lstStyle/>
                    <a:p>
                      <a:pPr marL="0" marR="0" algn="just">
                        <a:lnSpc>
                          <a:spcPct val="105000"/>
                        </a:lnSpc>
                        <a:spcBef>
                          <a:spcPts val="0"/>
                        </a:spcBef>
                        <a:spcAft>
                          <a:spcPts val="0"/>
                        </a:spcAft>
                      </a:pPr>
                      <a:r>
                        <a:rPr lang="en-US" sz="2400">
                          <a:latin typeface="Baskerville Old Face"/>
                          <a:ea typeface="Times New Roman"/>
                          <a:cs typeface="Times New Roman"/>
                        </a:rPr>
                        <a:t>23</a:t>
                      </a:r>
                      <a:endParaRPr lang="en-US" sz="24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endParaRPr lang="en-US" sz="2400">
                        <a:latin typeface="Baskerville Old Fac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400">
                          <a:latin typeface="Baskerville Old Face"/>
                          <a:ea typeface="Times New Roman"/>
                          <a:cs typeface="Times New Roman"/>
                        </a:rPr>
                        <a:t>17</a:t>
                      </a:r>
                      <a:endParaRPr lang="en-US" sz="24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endParaRPr lang="en-US" sz="2400">
                        <a:latin typeface="Baskerville Old Fac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400">
                          <a:latin typeface="Baskerville Old Face"/>
                          <a:ea typeface="Times New Roman"/>
                          <a:cs typeface="Times New Roman"/>
                        </a:rPr>
                        <a:t>20</a:t>
                      </a:r>
                      <a:endParaRPr lang="en-US" sz="24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endParaRPr lang="en-US" sz="2400">
                        <a:latin typeface="Baskerville Old Fac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400">
                          <a:latin typeface="Baskerville Old Face"/>
                          <a:ea typeface="Times New Roman"/>
                          <a:cs typeface="Times New Roman"/>
                        </a:rPr>
                        <a:t>15</a:t>
                      </a:r>
                      <a:endParaRPr lang="en-US" sz="24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endParaRPr lang="en-US" sz="2400">
                        <a:latin typeface="Baskerville Old Fac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400">
                          <a:latin typeface="Baskerville Old Face"/>
                          <a:ea typeface="Times New Roman"/>
                          <a:cs typeface="Times New Roman"/>
                        </a:rPr>
                        <a:t>22</a:t>
                      </a:r>
                      <a:endParaRPr lang="en-US" sz="24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endParaRPr lang="en-US" sz="2400">
                        <a:latin typeface="Baskerville Old Fac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400" dirty="0">
                          <a:latin typeface="Baskerville Old Face"/>
                          <a:ea typeface="Times New Roman"/>
                          <a:cs typeface="Times New Roman"/>
                        </a:rPr>
                        <a:t>12</a:t>
                      </a:r>
                      <a:endParaRPr lang="en-US" sz="24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endParaRPr lang="en-US" sz="2400">
                        <a:latin typeface="Baskerville Old Fac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400">
                          <a:latin typeface="Baskerville Old Face"/>
                          <a:ea typeface="Times New Roman"/>
                          <a:cs typeface="Times New Roman"/>
                        </a:rPr>
                        <a:t>18</a:t>
                      </a:r>
                      <a:endParaRPr lang="en-US" sz="24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endParaRPr lang="en-US" sz="2400" dirty="0">
                        <a:latin typeface="Baskerville Old Fac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6499">
                <a:tc>
                  <a:txBody>
                    <a:bodyPr/>
                    <a:lstStyle/>
                    <a:p>
                      <a:pPr marL="0" marR="0" algn="just">
                        <a:lnSpc>
                          <a:spcPct val="105000"/>
                        </a:lnSpc>
                        <a:spcBef>
                          <a:spcPts val="0"/>
                        </a:spcBef>
                        <a:spcAft>
                          <a:spcPts val="0"/>
                        </a:spcAft>
                      </a:pPr>
                      <a:r>
                        <a:rPr lang="en-US" sz="2400">
                          <a:latin typeface="Baskerville Old Face"/>
                          <a:ea typeface="Times New Roman"/>
                          <a:cs typeface="Times New Roman"/>
                        </a:rPr>
                        <a:t>25</a:t>
                      </a:r>
                      <a:endParaRPr lang="en-US" sz="24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endParaRPr lang="en-US" sz="2400">
                        <a:latin typeface="Baskerville Old Fac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400">
                          <a:latin typeface="Baskerville Old Face"/>
                          <a:ea typeface="Times New Roman"/>
                          <a:cs typeface="Times New Roman"/>
                        </a:rPr>
                        <a:t>26</a:t>
                      </a:r>
                      <a:endParaRPr lang="en-US" sz="24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endParaRPr lang="en-US" sz="2400">
                        <a:latin typeface="Baskerville Old Fac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400">
                          <a:latin typeface="Baskerville Old Face"/>
                          <a:ea typeface="Times New Roman"/>
                          <a:cs typeface="Times New Roman"/>
                        </a:rPr>
                        <a:t>28</a:t>
                      </a:r>
                      <a:endParaRPr lang="en-US" sz="24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endParaRPr lang="en-US" sz="2400">
                        <a:latin typeface="Baskerville Old Fac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400">
                          <a:latin typeface="Baskerville Old Face"/>
                          <a:ea typeface="Times New Roman"/>
                          <a:cs typeface="Times New Roman"/>
                        </a:rPr>
                        <a:t>19</a:t>
                      </a:r>
                      <a:endParaRPr lang="en-US" sz="24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endParaRPr lang="en-US" sz="2400">
                        <a:latin typeface="Baskerville Old Fac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400">
                          <a:latin typeface="Baskerville Old Face"/>
                          <a:ea typeface="Times New Roman"/>
                          <a:cs typeface="Times New Roman"/>
                        </a:rPr>
                        <a:t>24</a:t>
                      </a:r>
                      <a:endParaRPr lang="en-US" sz="24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endParaRPr lang="en-US" sz="2400">
                        <a:latin typeface="Baskerville Old Fac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400">
                          <a:latin typeface="Baskerville Old Face"/>
                          <a:ea typeface="Times New Roman"/>
                          <a:cs typeface="Times New Roman"/>
                        </a:rPr>
                        <a:t>27</a:t>
                      </a:r>
                      <a:endParaRPr lang="en-US" sz="24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endParaRPr lang="en-US" sz="2400">
                        <a:latin typeface="Baskerville Old Fac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400" dirty="0">
                          <a:latin typeface="Baskerville Old Face"/>
                          <a:ea typeface="Times New Roman"/>
                          <a:cs typeface="Times New Roman"/>
                        </a:rPr>
                        <a:t>21</a:t>
                      </a:r>
                      <a:endParaRPr lang="en-US" sz="24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endParaRPr lang="en-US" sz="2400" dirty="0">
                        <a:latin typeface="Baskerville Old Fac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6499">
                <a:tc gridSpan="2">
                  <a:txBody>
                    <a:bodyPr/>
                    <a:lstStyle/>
                    <a:p>
                      <a:pPr marL="0" marR="0" algn="just">
                        <a:lnSpc>
                          <a:spcPct val="105000"/>
                        </a:lnSpc>
                        <a:spcBef>
                          <a:spcPts val="0"/>
                        </a:spcBef>
                        <a:spcAft>
                          <a:spcPts val="0"/>
                        </a:spcAft>
                      </a:pPr>
                      <a:r>
                        <a:rPr lang="en-US" sz="2400">
                          <a:latin typeface="Baskerville Old Face"/>
                          <a:ea typeface="Times New Roman"/>
                          <a:cs typeface="Times New Roman"/>
                        </a:rPr>
                        <a:t>Total</a:t>
                      </a:r>
                      <a:r>
                        <a:rPr lang="en-US" sz="2400" baseline="30000">
                          <a:latin typeface="Baskerville Old Face"/>
                          <a:ea typeface="Times New Roman"/>
                          <a:cs typeface="Times New Roman"/>
                        </a:rPr>
                        <a:t>1</a:t>
                      </a:r>
                      <a:r>
                        <a:rPr lang="en-US" sz="2400">
                          <a:latin typeface="Baskerville Old Face"/>
                          <a:ea typeface="Times New Roman"/>
                          <a:cs typeface="Times New Roman"/>
                        </a:rPr>
                        <a:t>=</a:t>
                      </a:r>
                      <a:endParaRPr lang="en-US" sz="24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just">
                        <a:lnSpc>
                          <a:spcPct val="105000"/>
                        </a:lnSpc>
                        <a:spcBef>
                          <a:spcPts val="0"/>
                        </a:spcBef>
                        <a:spcAft>
                          <a:spcPts val="0"/>
                        </a:spcAft>
                      </a:pPr>
                      <a:r>
                        <a:rPr lang="en-US" sz="2400">
                          <a:latin typeface="Baskerville Old Face"/>
                          <a:ea typeface="Times New Roman"/>
                          <a:cs typeface="Times New Roman"/>
                        </a:rPr>
                        <a:t>Total</a:t>
                      </a:r>
                      <a:r>
                        <a:rPr lang="en-US" sz="2400" baseline="30000">
                          <a:latin typeface="Baskerville Old Face"/>
                          <a:ea typeface="Times New Roman"/>
                          <a:cs typeface="Times New Roman"/>
                        </a:rPr>
                        <a:t>2</a:t>
                      </a:r>
                      <a:r>
                        <a:rPr lang="en-US" sz="2400">
                          <a:latin typeface="Baskerville Old Face"/>
                          <a:ea typeface="Times New Roman"/>
                          <a:cs typeface="Times New Roman"/>
                        </a:rPr>
                        <a:t>=</a:t>
                      </a:r>
                      <a:endParaRPr lang="en-US" sz="24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just">
                        <a:lnSpc>
                          <a:spcPct val="105000"/>
                        </a:lnSpc>
                        <a:spcBef>
                          <a:spcPts val="0"/>
                        </a:spcBef>
                        <a:spcAft>
                          <a:spcPts val="0"/>
                        </a:spcAft>
                      </a:pPr>
                      <a:r>
                        <a:rPr lang="en-US" sz="2400">
                          <a:latin typeface="Baskerville Old Face"/>
                          <a:ea typeface="Times New Roman"/>
                          <a:cs typeface="Times New Roman"/>
                        </a:rPr>
                        <a:t>Total</a:t>
                      </a:r>
                      <a:r>
                        <a:rPr lang="en-US" sz="2400" baseline="30000">
                          <a:latin typeface="Baskerville Old Face"/>
                          <a:ea typeface="Times New Roman"/>
                          <a:cs typeface="Times New Roman"/>
                        </a:rPr>
                        <a:t>3</a:t>
                      </a:r>
                      <a:r>
                        <a:rPr lang="en-US" sz="2400">
                          <a:latin typeface="Baskerville Old Face"/>
                          <a:ea typeface="Times New Roman"/>
                          <a:cs typeface="Times New Roman"/>
                        </a:rPr>
                        <a:t>=</a:t>
                      </a:r>
                      <a:endParaRPr lang="en-US" sz="24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just">
                        <a:lnSpc>
                          <a:spcPct val="105000"/>
                        </a:lnSpc>
                        <a:spcBef>
                          <a:spcPts val="0"/>
                        </a:spcBef>
                        <a:spcAft>
                          <a:spcPts val="0"/>
                        </a:spcAft>
                      </a:pPr>
                      <a:r>
                        <a:rPr lang="en-US" sz="2400">
                          <a:latin typeface="Baskerville Old Face"/>
                          <a:ea typeface="Times New Roman"/>
                          <a:cs typeface="Times New Roman"/>
                        </a:rPr>
                        <a:t>Total</a:t>
                      </a:r>
                      <a:r>
                        <a:rPr lang="en-US" sz="2400" baseline="30000">
                          <a:latin typeface="Baskerville Old Face"/>
                          <a:ea typeface="Times New Roman"/>
                          <a:cs typeface="Times New Roman"/>
                        </a:rPr>
                        <a:t>4</a:t>
                      </a:r>
                      <a:r>
                        <a:rPr lang="en-US" sz="2400">
                          <a:latin typeface="Baskerville Old Face"/>
                          <a:ea typeface="Times New Roman"/>
                          <a:cs typeface="Times New Roman"/>
                        </a:rPr>
                        <a:t>=</a:t>
                      </a:r>
                      <a:endParaRPr lang="en-US" sz="24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just">
                        <a:lnSpc>
                          <a:spcPct val="105000"/>
                        </a:lnSpc>
                        <a:spcBef>
                          <a:spcPts val="0"/>
                        </a:spcBef>
                        <a:spcAft>
                          <a:spcPts val="0"/>
                        </a:spcAft>
                      </a:pPr>
                      <a:r>
                        <a:rPr lang="en-US" sz="2400">
                          <a:latin typeface="Baskerville Old Face"/>
                          <a:ea typeface="Times New Roman"/>
                          <a:cs typeface="Times New Roman"/>
                        </a:rPr>
                        <a:t>Total</a:t>
                      </a:r>
                      <a:r>
                        <a:rPr lang="en-US" sz="2400" baseline="30000">
                          <a:latin typeface="Baskerville Old Face"/>
                          <a:ea typeface="Times New Roman"/>
                          <a:cs typeface="Times New Roman"/>
                        </a:rPr>
                        <a:t>5</a:t>
                      </a:r>
                      <a:r>
                        <a:rPr lang="en-US" sz="2400">
                          <a:latin typeface="Baskerville Old Face"/>
                          <a:ea typeface="Times New Roman"/>
                          <a:cs typeface="Times New Roman"/>
                        </a:rPr>
                        <a:t>=</a:t>
                      </a:r>
                      <a:endParaRPr lang="en-US" sz="24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just">
                        <a:lnSpc>
                          <a:spcPct val="105000"/>
                        </a:lnSpc>
                        <a:spcBef>
                          <a:spcPts val="0"/>
                        </a:spcBef>
                        <a:spcAft>
                          <a:spcPts val="0"/>
                        </a:spcAft>
                      </a:pPr>
                      <a:r>
                        <a:rPr lang="en-US" sz="2400">
                          <a:latin typeface="Baskerville Old Face"/>
                          <a:ea typeface="Times New Roman"/>
                          <a:cs typeface="Times New Roman"/>
                        </a:rPr>
                        <a:t>Total</a:t>
                      </a:r>
                      <a:r>
                        <a:rPr lang="en-US" sz="2400" baseline="30000">
                          <a:latin typeface="Baskerville Old Face"/>
                          <a:ea typeface="Times New Roman"/>
                          <a:cs typeface="Times New Roman"/>
                        </a:rPr>
                        <a:t>6</a:t>
                      </a:r>
                      <a:r>
                        <a:rPr lang="en-US" sz="2400">
                          <a:latin typeface="Baskerville Old Face"/>
                          <a:ea typeface="Times New Roman"/>
                          <a:cs typeface="Times New Roman"/>
                        </a:rPr>
                        <a:t>=</a:t>
                      </a:r>
                      <a:endParaRPr lang="en-US" sz="24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just">
                        <a:lnSpc>
                          <a:spcPct val="105000"/>
                        </a:lnSpc>
                        <a:spcBef>
                          <a:spcPts val="0"/>
                        </a:spcBef>
                        <a:spcAft>
                          <a:spcPts val="0"/>
                        </a:spcAft>
                      </a:pPr>
                      <a:r>
                        <a:rPr lang="en-US" sz="2400" dirty="0" err="1">
                          <a:latin typeface="Baskerville Old Face"/>
                          <a:ea typeface="Times New Roman"/>
                          <a:cs typeface="Times New Roman"/>
                        </a:rPr>
                        <a:t>Total</a:t>
                      </a:r>
                      <a:r>
                        <a:rPr lang="en-US" sz="2400" baseline="30000" dirty="0" err="1">
                          <a:latin typeface="Baskerville Old Face"/>
                          <a:ea typeface="Times New Roman"/>
                          <a:cs typeface="Times New Roman"/>
                        </a:rPr>
                        <a:t>7</a:t>
                      </a:r>
                      <a:r>
                        <a:rPr lang="en-US" sz="2400" dirty="0">
                          <a:latin typeface="Baskerville Old Face"/>
                          <a:ea typeface="Times New Roman"/>
                          <a:cs typeface="Times New Roman"/>
                        </a:rPr>
                        <a:t>=</a:t>
                      </a:r>
                      <a:endParaRPr lang="en-US" sz="24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816499">
                <a:tc gridSpan="10">
                  <a:txBody>
                    <a:bodyPr/>
                    <a:lstStyle/>
                    <a:p>
                      <a:pPr marL="0" marR="0" algn="just">
                        <a:lnSpc>
                          <a:spcPct val="105000"/>
                        </a:lnSpc>
                        <a:spcBef>
                          <a:spcPts val="0"/>
                        </a:spcBef>
                        <a:spcAft>
                          <a:spcPts val="0"/>
                        </a:spcAft>
                      </a:pPr>
                      <a:r>
                        <a:rPr lang="en-US" sz="2400" dirty="0">
                          <a:latin typeface="Baskerville Old Face"/>
                          <a:ea typeface="Times New Roman"/>
                          <a:cs typeface="Times New Roman"/>
                        </a:rPr>
                        <a:t>Grand Total Average=</a:t>
                      </a:r>
                      <a:endParaRPr lang="en-US" sz="24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just">
                        <a:lnSpc>
                          <a:spcPct val="105000"/>
                        </a:lnSpc>
                        <a:spcBef>
                          <a:spcPts val="0"/>
                        </a:spcBef>
                        <a:spcAft>
                          <a:spcPts val="0"/>
                        </a:spcAft>
                      </a:pPr>
                      <a:r>
                        <a:rPr lang="en-US" sz="1800" dirty="0">
                          <a:latin typeface="Baskerville Old Face"/>
                          <a:ea typeface="Times New Roman"/>
                          <a:cs typeface="Times New Roman"/>
                        </a:rPr>
                        <a:t>Grand total average</a:t>
                      </a:r>
                      <a:endParaRPr lang="en-US" sz="18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7997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38450" y="5562600"/>
            <a:ext cx="17383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79" name="Picture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24600" y="5791200"/>
            <a:ext cx="23971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5"/>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762000" y="673100"/>
            <a:ext cx="8243888" cy="6049963"/>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p:cNvSpPr>
          <p:nvPr>
            <p:ph type="ctrTitle"/>
          </p:nvPr>
        </p:nvSpPr>
        <p:spPr>
          <a:xfrm>
            <a:off x="762000" y="381000"/>
            <a:ext cx="8077200" cy="762000"/>
          </a:xfrm>
        </p:spPr>
        <p:txBody>
          <a:bodyPr/>
          <a:lstStyle/>
          <a:p>
            <a:pPr eaLnBrk="1" hangingPunct="1">
              <a:defRPr/>
            </a:pPr>
            <a:r>
              <a:rPr lang="en-US" sz="3200" dirty="0" smtClean="0">
                <a:latin typeface="Bodoni MT" pitchFamily="18" charset="0"/>
              </a:rPr>
              <a:t>Components of Transformational Leadership </a:t>
            </a:r>
            <a:endParaRPr lang="en-US" sz="3200" dirty="0" smtClean="0">
              <a:solidFill>
                <a:schemeClr val="tx2">
                  <a:satMod val="130000"/>
                </a:schemeClr>
              </a:solidFill>
              <a:latin typeface="Bodoni MT" pitchFamily="18" charset="0"/>
            </a:endParaRPr>
          </a:p>
        </p:txBody>
      </p:sp>
      <p:sp>
        <p:nvSpPr>
          <p:cNvPr id="17412" name="Rectangle 3"/>
          <p:cNvSpPr>
            <a:spLocks noGrp="1"/>
          </p:cNvSpPr>
          <p:nvPr>
            <p:ph type="subTitle" idx="1"/>
          </p:nvPr>
        </p:nvSpPr>
        <p:spPr>
          <a:xfrm>
            <a:off x="990600" y="1417638"/>
            <a:ext cx="7696200" cy="4830762"/>
          </a:xfrm>
        </p:spPr>
        <p:txBody>
          <a:bodyPr/>
          <a:lstStyle/>
          <a:p>
            <a:pPr algn="l" eaLnBrk="1" hangingPunct="1">
              <a:defRPr/>
            </a:pPr>
            <a:r>
              <a:rPr lang="en-US" sz="2800" dirty="0" smtClean="0">
                <a:solidFill>
                  <a:srgbClr val="FF0000"/>
                </a:solidFill>
                <a:latin typeface="Bodoni MT" pitchFamily="18" charset="0"/>
              </a:rPr>
              <a:t>Idealized influence</a:t>
            </a:r>
          </a:p>
          <a:p>
            <a:pPr lvl="1" algn="l" eaLnBrk="1" hangingPunct="1">
              <a:lnSpc>
                <a:spcPct val="150000"/>
              </a:lnSpc>
              <a:buFont typeface="Wingdings" panose="05000000000000000000" pitchFamily="2" charset="2"/>
              <a:buChar char="ü"/>
              <a:defRPr/>
            </a:pPr>
            <a:r>
              <a:rPr lang="en-US" dirty="0" smtClean="0">
                <a:solidFill>
                  <a:srgbClr val="002060"/>
                </a:solidFill>
                <a:latin typeface="Bodoni MT" pitchFamily="18" charset="0"/>
              </a:rPr>
              <a:t>Show great determination, be a role model. </a:t>
            </a:r>
          </a:p>
          <a:p>
            <a:pPr lvl="1" algn="l" eaLnBrk="1" hangingPunct="1">
              <a:lnSpc>
                <a:spcPct val="150000"/>
              </a:lnSpc>
              <a:buFont typeface="Wingdings" panose="05000000000000000000" pitchFamily="2" charset="2"/>
              <a:buChar char="ü"/>
              <a:defRPr/>
            </a:pPr>
            <a:r>
              <a:rPr lang="en-US" dirty="0" smtClean="0">
                <a:solidFill>
                  <a:srgbClr val="002060"/>
                </a:solidFill>
                <a:latin typeface="Bodoni MT" pitchFamily="18" charset="0"/>
              </a:rPr>
              <a:t>Make personal sacrifice.</a:t>
            </a:r>
          </a:p>
          <a:p>
            <a:pPr lvl="1" algn="l" eaLnBrk="1" hangingPunct="1">
              <a:lnSpc>
                <a:spcPct val="200000"/>
              </a:lnSpc>
              <a:buFont typeface="Wingdings" panose="05000000000000000000" pitchFamily="2" charset="2"/>
              <a:buChar char="ü"/>
              <a:defRPr/>
            </a:pPr>
            <a:r>
              <a:rPr lang="en-US" dirty="0" smtClean="0">
                <a:solidFill>
                  <a:srgbClr val="002060"/>
                </a:solidFill>
                <a:latin typeface="Bodoni MT" pitchFamily="18" charset="0"/>
              </a:rPr>
              <a:t>Leaders take responsibility for their action. </a:t>
            </a:r>
          </a:p>
          <a:p>
            <a:pPr marL="342900" lvl="1" indent="-342900" algn="l" eaLnBrk="1" hangingPunct="1">
              <a:lnSpc>
                <a:spcPct val="80000"/>
              </a:lnSpc>
              <a:buClr>
                <a:srgbClr val="00A800"/>
              </a:buClr>
              <a:buFont typeface="Wingdings" panose="05000000000000000000" pitchFamily="2" charset="2"/>
              <a:buChar char="§"/>
              <a:defRPr/>
            </a:pPr>
            <a:endParaRPr lang="en-US" sz="3600" b="0" dirty="0" smtClean="0">
              <a:latin typeface="Bodoni MT" pitchFamily="18" charset="0"/>
              <a:cs typeface="Times New Roman" pitchFamily="18"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Effect transition="in" filter="box(in)">
                                      <p:cBhvr>
                                        <p:cTn id="7" dur="500"/>
                                        <p:tgtEl>
                                          <p:spTgt spid="17412">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7412">
                                            <p:txEl>
                                              <p:pRg st="1" end="1"/>
                                            </p:txEl>
                                          </p:spTgt>
                                        </p:tgtEl>
                                        <p:attrNameLst>
                                          <p:attrName>style.visibility</p:attrName>
                                        </p:attrNameLst>
                                      </p:cBhvr>
                                      <p:to>
                                        <p:strVal val="visible"/>
                                      </p:to>
                                    </p:set>
                                    <p:animEffect transition="in" filter="box(in)">
                                      <p:cBhvr>
                                        <p:cTn id="10" dur="500"/>
                                        <p:tgtEl>
                                          <p:spTgt spid="17412">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7412">
                                            <p:txEl>
                                              <p:pRg st="2" end="2"/>
                                            </p:txEl>
                                          </p:spTgt>
                                        </p:tgtEl>
                                        <p:attrNameLst>
                                          <p:attrName>style.visibility</p:attrName>
                                        </p:attrNameLst>
                                      </p:cBhvr>
                                      <p:to>
                                        <p:strVal val="visible"/>
                                      </p:to>
                                    </p:set>
                                    <p:animEffect transition="in" filter="box(in)">
                                      <p:cBhvr>
                                        <p:cTn id="13" dur="500"/>
                                        <p:tgtEl>
                                          <p:spTgt spid="17412">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7412">
                                            <p:txEl>
                                              <p:pRg st="3" end="3"/>
                                            </p:txEl>
                                          </p:spTgt>
                                        </p:tgtEl>
                                        <p:attrNameLst>
                                          <p:attrName>style.visibility</p:attrName>
                                        </p:attrNameLst>
                                      </p:cBhvr>
                                      <p:to>
                                        <p:strVal val="visible"/>
                                      </p:to>
                                    </p:set>
                                    <p:animEffect transition="in" filter="box(in)">
                                      <p:cBhvr>
                                        <p:cTn id="16" dur="500"/>
                                        <p:tgtEl>
                                          <p:spTgt spid="174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1600200" y="304800"/>
            <a:ext cx="6248400" cy="838200"/>
          </a:xfrm>
        </p:spPr>
        <p:txBody>
          <a:bodyPr/>
          <a:lstStyle/>
          <a:p>
            <a:pPr eaLnBrk="1" hangingPunct="1"/>
            <a:r>
              <a:rPr lang="en-US" altLang="en-US" sz="3200" smtClean="0">
                <a:latin typeface="Bodoni MT" panose="02070603080606020203" pitchFamily="18" charset="0"/>
              </a:rPr>
              <a:t>…Components</a:t>
            </a:r>
          </a:p>
        </p:txBody>
      </p:sp>
      <p:sp>
        <p:nvSpPr>
          <p:cNvPr id="76803" name="Content Placeholder 2"/>
          <p:cNvSpPr>
            <a:spLocks noGrp="1"/>
          </p:cNvSpPr>
          <p:nvPr>
            <p:ph idx="1"/>
          </p:nvPr>
        </p:nvSpPr>
        <p:spPr>
          <a:xfrm>
            <a:off x="762000" y="1143000"/>
            <a:ext cx="8001000" cy="5287963"/>
          </a:xfrm>
        </p:spPr>
        <p:txBody>
          <a:bodyPr/>
          <a:lstStyle/>
          <a:p>
            <a:pPr eaLnBrk="1" hangingPunct="1">
              <a:buFont typeface="Wingdings" panose="05000000000000000000" pitchFamily="2" charset="2"/>
              <a:buNone/>
            </a:pPr>
            <a:r>
              <a:rPr lang="en-US" altLang="en-US" sz="4400" smtClean="0">
                <a:solidFill>
                  <a:srgbClr val="FF0000"/>
                </a:solidFill>
                <a:latin typeface="Bodoni MT" panose="02070603080606020203" pitchFamily="18" charset="0"/>
              </a:rPr>
              <a:t>Inspiring motivation</a:t>
            </a:r>
          </a:p>
          <a:p>
            <a:pPr eaLnBrk="1" hangingPunct="1">
              <a:buFont typeface="Wingdings" panose="05000000000000000000" pitchFamily="2" charset="2"/>
              <a:buChar char="ü"/>
            </a:pPr>
            <a:r>
              <a:rPr lang="en-US" altLang="en-US" sz="4400" smtClean="0">
                <a:latin typeface="Bodoni MT" panose="02070603080606020203" pitchFamily="18" charset="0"/>
              </a:rPr>
              <a:t>Leaders articulate /clear shared visions and goals and how they are to be achieved.</a:t>
            </a:r>
          </a:p>
          <a:p>
            <a:pPr eaLnBrk="1" hangingPunct="1">
              <a:buFont typeface="Wingdings" panose="05000000000000000000" pitchFamily="2" charset="2"/>
              <a:buNone/>
            </a:pPr>
            <a:endParaRPr lang="en-US" altLang="en-US" sz="4400" smtClean="0">
              <a:latin typeface="Bodoni MT" panose="02070603080606020203" pitchFamily="18" charset="0"/>
            </a:endParaRPr>
          </a:p>
          <a:p>
            <a:pPr eaLnBrk="1" hangingPunct="1"/>
            <a:endParaRPr lang="en-US" altLang="en-US" sz="4400" smtClean="0">
              <a:latin typeface="Bodoni MT" panose="02070603080606020203" pitchFamily="18" charset="0"/>
            </a:endParaRPr>
          </a:p>
          <a:p>
            <a:pPr eaLnBrk="1" hangingPunct="1"/>
            <a:endParaRPr lang="en-US" altLang="en-US" sz="4400" smtClean="0">
              <a:latin typeface="Bodoni MT" panose="02070603080606020203"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box(in)">
                                      <p:cBhvr>
                                        <p:cTn id="7" dur="500"/>
                                        <p:tgtEl>
                                          <p:spTgt spid="768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6803">
                                            <p:txEl>
                                              <p:pRg st="1" end="1"/>
                                            </p:txEl>
                                          </p:spTgt>
                                        </p:tgtEl>
                                        <p:attrNameLst>
                                          <p:attrName>style.visibility</p:attrName>
                                        </p:attrNameLst>
                                      </p:cBhvr>
                                      <p:to>
                                        <p:strVal val="visible"/>
                                      </p:to>
                                    </p:set>
                                    <p:animEffect transition="in" filter="box(in)">
                                      <p:cBhvr>
                                        <p:cTn id="12" dur="500"/>
                                        <p:tgtEl>
                                          <p:spTgt spid="768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066800" y="304800"/>
            <a:ext cx="7086600" cy="762000"/>
          </a:xfrm>
        </p:spPr>
        <p:txBody>
          <a:bodyPr/>
          <a:lstStyle/>
          <a:p>
            <a:pPr eaLnBrk="1" hangingPunct="1">
              <a:defRPr/>
            </a:pPr>
            <a:r>
              <a:rPr lang="en-US" sz="3200" dirty="0" smtClean="0">
                <a:solidFill>
                  <a:schemeClr val="accent2">
                    <a:lumMod val="75000"/>
                  </a:schemeClr>
                </a:solidFill>
                <a:latin typeface="Bodoni MT" pitchFamily="18" charset="0"/>
              </a:rPr>
              <a:t>CONT’</a:t>
            </a:r>
            <a:endParaRPr lang="en-US" sz="3200" dirty="0" smtClean="0">
              <a:latin typeface="Bodoni MT" pitchFamily="18" charset="0"/>
            </a:endParaRPr>
          </a:p>
        </p:txBody>
      </p:sp>
      <p:sp>
        <p:nvSpPr>
          <p:cNvPr id="82947" name="Content Placeholder 2"/>
          <p:cNvSpPr>
            <a:spLocks noGrp="1"/>
          </p:cNvSpPr>
          <p:nvPr>
            <p:ph idx="1"/>
          </p:nvPr>
        </p:nvSpPr>
        <p:spPr>
          <a:xfrm>
            <a:off x="152400" y="1066800"/>
            <a:ext cx="8763000" cy="5562600"/>
          </a:xfrm>
        </p:spPr>
        <p:txBody>
          <a:bodyPr/>
          <a:lstStyle/>
          <a:p>
            <a:pPr eaLnBrk="1" hangingPunct="1"/>
            <a:r>
              <a:rPr lang="en-US" altLang="en-US" sz="3600" smtClean="0">
                <a:solidFill>
                  <a:srgbClr val="FF0000"/>
                </a:solidFill>
                <a:latin typeface="Bodoni MT" panose="02070603080606020203" pitchFamily="18" charset="0"/>
              </a:rPr>
              <a:t>Intellectual stimulation</a:t>
            </a:r>
          </a:p>
          <a:p>
            <a:pPr algn="just" eaLnBrk="1" hangingPunct="1">
              <a:buFont typeface="Wingdings" panose="05000000000000000000" pitchFamily="2" charset="2"/>
              <a:buChar char="ü"/>
            </a:pPr>
            <a:r>
              <a:rPr lang="en-US" altLang="en-US" smtClean="0">
                <a:latin typeface="Bodoni MT" panose="02070603080606020203" pitchFamily="18" charset="0"/>
              </a:rPr>
              <a:t>initiate and instill changes</a:t>
            </a:r>
          </a:p>
          <a:p>
            <a:pPr algn="just" eaLnBrk="1" hangingPunct="1">
              <a:buFont typeface="Wingdings" panose="05000000000000000000" pitchFamily="2" charset="2"/>
              <a:buChar char="ü"/>
            </a:pPr>
            <a:r>
              <a:rPr lang="en-US" altLang="en-US" smtClean="0">
                <a:latin typeface="Bodoni MT" panose="02070603080606020203" pitchFamily="18" charset="0"/>
              </a:rPr>
              <a:t>challenge the existing practices and acts of others and organization as a whole</a:t>
            </a:r>
          </a:p>
          <a:p>
            <a:pPr algn="just" eaLnBrk="1" hangingPunct="1">
              <a:buFont typeface="Wingdings" panose="05000000000000000000" pitchFamily="2" charset="2"/>
              <a:buChar char="ü"/>
            </a:pPr>
            <a:r>
              <a:rPr lang="en-US" altLang="en-US" smtClean="0">
                <a:latin typeface="Bodoni MT" panose="02070603080606020203" pitchFamily="18" charset="0"/>
              </a:rPr>
              <a:t> encourage others to question their assumptions and prevailing practices</a:t>
            </a:r>
          </a:p>
          <a:p>
            <a:pPr algn="just" eaLnBrk="1" hangingPunct="1">
              <a:buFont typeface="Wingdings" panose="05000000000000000000" pitchFamily="2" charset="2"/>
              <a:buChar char="ü"/>
            </a:pPr>
            <a:r>
              <a:rPr lang="en-US" altLang="en-US" smtClean="0">
                <a:latin typeface="Bodoni MT" panose="02070603080606020203" pitchFamily="18" charset="0"/>
              </a:rPr>
              <a:t>show new ways of looking at old problems, they challenge the existing boundaries and the mental prisons people put themselves into.</a:t>
            </a:r>
          </a:p>
          <a:p>
            <a:pPr eaLnBrk="1" hangingPunct="1">
              <a:buFont typeface="Wingdings" panose="05000000000000000000" pitchFamily="2" charset="2"/>
              <a:buNone/>
            </a:pPr>
            <a:endParaRPr lang="en-US" altLang="en-US" sz="3600" smtClean="0">
              <a:latin typeface="Bodoni MT" panose="02070603080606020203" pitchFamily="18" charset="0"/>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1143000" y="304800"/>
            <a:ext cx="7543800" cy="685800"/>
          </a:xfrm>
        </p:spPr>
        <p:txBody>
          <a:bodyPr/>
          <a:lstStyle/>
          <a:p>
            <a:pPr eaLnBrk="1" hangingPunct="1"/>
            <a:r>
              <a:rPr lang="en-US" altLang="en-US" sz="3200" smtClean="0">
                <a:solidFill>
                  <a:srgbClr val="FF5D0D"/>
                </a:solidFill>
                <a:latin typeface="Bodoni MT" panose="02070603080606020203" pitchFamily="18" charset="0"/>
              </a:rPr>
              <a:t>CONT’</a:t>
            </a:r>
            <a:endParaRPr lang="en-US" altLang="en-US" sz="4000" smtClean="0">
              <a:latin typeface="Bodoni MT" panose="02070603080606020203" pitchFamily="18" charset="0"/>
            </a:endParaRPr>
          </a:p>
        </p:txBody>
      </p:sp>
      <p:sp>
        <p:nvSpPr>
          <p:cNvPr id="78851" name="Content Placeholder 2"/>
          <p:cNvSpPr>
            <a:spLocks noGrp="1"/>
          </p:cNvSpPr>
          <p:nvPr>
            <p:ph idx="1"/>
          </p:nvPr>
        </p:nvSpPr>
        <p:spPr>
          <a:xfrm>
            <a:off x="0" y="1036638"/>
            <a:ext cx="8839200" cy="5821362"/>
          </a:xfrm>
        </p:spPr>
        <p:txBody>
          <a:bodyPr/>
          <a:lstStyle/>
          <a:p>
            <a:pPr eaLnBrk="1" hangingPunct="1"/>
            <a:r>
              <a:rPr lang="en-US" altLang="en-US" smtClean="0">
                <a:solidFill>
                  <a:srgbClr val="FF0000"/>
                </a:solidFill>
                <a:latin typeface="Bodoni MT" panose="02070603080606020203" pitchFamily="18" charset="0"/>
              </a:rPr>
              <a:t>Individualized Consideration</a:t>
            </a:r>
          </a:p>
          <a:p>
            <a:pPr algn="just" eaLnBrk="1" hangingPunct="1">
              <a:buFont typeface="Wingdings" panose="05000000000000000000" pitchFamily="2" charset="2"/>
              <a:buChar char="ü"/>
            </a:pPr>
            <a:r>
              <a:rPr lang="en-US" altLang="en-US" b="0" smtClean="0">
                <a:latin typeface="Bodoni MT" panose="02070603080606020203" pitchFamily="18" charset="0"/>
              </a:rPr>
              <a:t>the leader provides a means for people to develop commitment, a common goal around which to rally, and a way for people to feel successful. </a:t>
            </a:r>
          </a:p>
          <a:p>
            <a:pPr algn="just" eaLnBrk="1" hangingPunct="1">
              <a:buFont typeface="Wingdings" panose="05000000000000000000" pitchFamily="2" charset="2"/>
              <a:buChar char="ü"/>
            </a:pPr>
            <a:r>
              <a:rPr lang="en-US" altLang="en-US" b="0" smtClean="0">
                <a:latin typeface="Bodoni MT" panose="02070603080606020203" pitchFamily="18" charset="0"/>
              </a:rPr>
              <a:t>get in touch with the specific growth and achievement needs of their followers</a:t>
            </a:r>
          </a:p>
          <a:p>
            <a:pPr algn="just" eaLnBrk="1" hangingPunct="1">
              <a:buFont typeface="Wingdings" panose="05000000000000000000" pitchFamily="2" charset="2"/>
              <a:buChar char="ü"/>
            </a:pPr>
            <a:r>
              <a:rPr lang="en-US" altLang="en-US" b="0" smtClean="0">
                <a:latin typeface="Bodoni MT" panose="02070603080606020203" pitchFamily="18" charset="0"/>
              </a:rPr>
              <a:t>engage in coaching and mentoring activities so as to help the followers reach their highest possible potential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box(in)">
                                      <p:cBhvr>
                                        <p:cTn id="7" dur="500"/>
                                        <p:tgtEl>
                                          <p:spTgt spid="788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8851">
                                            <p:txEl>
                                              <p:pRg st="1" end="1"/>
                                            </p:txEl>
                                          </p:spTgt>
                                        </p:tgtEl>
                                        <p:attrNameLst>
                                          <p:attrName>style.visibility</p:attrName>
                                        </p:attrNameLst>
                                      </p:cBhvr>
                                      <p:to>
                                        <p:strVal val="visible"/>
                                      </p:to>
                                    </p:set>
                                    <p:animEffect transition="in" filter="box(in)">
                                      <p:cBhvr>
                                        <p:cTn id="12" dur="500"/>
                                        <p:tgtEl>
                                          <p:spTgt spid="788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8851">
                                            <p:txEl>
                                              <p:pRg st="2" end="2"/>
                                            </p:txEl>
                                          </p:spTgt>
                                        </p:tgtEl>
                                        <p:attrNameLst>
                                          <p:attrName>style.visibility</p:attrName>
                                        </p:attrNameLst>
                                      </p:cBhvr>
                                      <p:to>
                                        <p:strVal val="visible"/>
                                      </p:to>
                                    </p:set>
                                    <p:animEffect transition="in" filter="box(in)">
                                      <p:cBhvr>
                                        <p:cTn id="17" dur="500"/>
                                        <p:tgtEl>
                                          <p:spTgt spid="788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8851">
                                            <p:txEl>
                                              <p:pRg st="3" end="3"/>
                                            </p:txEl>
                                          </p:spTgt>
                                        </p:tgtEl>
                                        <p:attrNameLst>
                                          <p:attrName>style.visibility</p:attrName>
                                        </p:attrNameLst>
                                      </p:cBhvr>
                                      <p:to>
                                        <p:strVal val="visible"/>
                                      </p:to>
                                    </p:set>
                                    <p:animEffect transition="in" filter="box(in)">
                                      <p:cBhvr>
                                        <p:cTn id="22" dur="500"/>
                                        <p:tgtEl>
                                          <p:spTgt spid="788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2" name="Picture 1" descr="C:\Users\Dell\Desktop\1-dafc2a0e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39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0" name="Title 1"/>
          <p:cNvSpPr>
            <a:spLocks noGrp="1"/>
          </p:cNvSpPr>
          <p:nvPr>
            <p:ph type="title"/>
          </p:nvPr>
        </p:nvSpPr>
        <p:spPr>
          <a:xfrm>
            <a:off x="0" y="457200"/>
            <a:ext cx="9144000" cy="990600"/>
          </a:xfrm>
          <a:solidFill>
            <a:schemeClr val="accent5">
              <a:lumMod val="60000"/>
              <a:lumOff val="40000"/>
            </a:schemeClr>
          </a:solidFill>
        </p:spPr>
        <p:txBody>
          <a:bodyPr/>
          <a:lstStyle/>
          <a:p>
            <a:pPr>
              <a:defRPr/>
            </a:pPr>
            <a:r>
              <a:rPr lang="en-US" sz="3200" dirty="0" smtClean="0"/>
              <a:t>The additive effect of Transformational and Transactional Leadership</a:t>
            </a:r>
            <a:endParaRPr lang="en-US" sz="3200" dirty="0" smtClean="0">
              <a:latin typeface="Bodoni MT" pitchFamily="18" charset="0"/>
            </a:endParaRPr>
          </a:p>
        </p:txBody>
      </p:sp>
      <p:sp>
        <p:nvSpPr>
          <p:cNvPr id="6" name="Rectangle 5"/>
          <p:cNvSpPr/>
          <p:nvPr/>
        </p:nvSpPr>
        <p:spPr>
          <a:xfrm>
            <a:off x="3962400" y="4343400"/>
            <a:ext cx="2286000" cy="1295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800" b="1" dirty="0"/>
              <a:t>Expected outcomes</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3972"/>
                                        </p:tgtEl>
                                        <p:attrNameLst>
                                          <p:attrName>style.visibility</p:attrName>
                                        </p:attrNameLst>
                                      </p:cBhvr>
                                      <p:to>
                                        <p:strVal val="visible"/>
                                      </p:to>
                                    </p:set>
                                    <p:anim calcmode="lin" valueType="num">
                                      <p:cBhvr additive="base">
                                        <p:cTn id="7" dur="500" fill="hold"/>
                                        <p:tgtEl>
                                          <p:spTgt spid="83972"/>
                                        </p:tgtEl>
                                        <p:attrNameLst>
                                          <p:attrName>ppt_x</p:attrName>
                                        </p:attrNameLst>
                                      </p:cBhvr>
                                      <p:tavLst>
                                        <p:tav tm="0">
                                          <p:val>
                                            <p:strVal val="#ppt_x"/>
                                          </p:val>
                                        </p:tav>
                                        <p:tav tm="100000">
                                          <p:val>
                                            <p:strVal val="#ppt_x"/>
                                          </p:val>
                                        </p:tav>
                                      </p:tavLst>
                                    </p:anim>
                                    <p:anim calcmode="lin" valueType="num">
                                      <p:cBhvr additive="base">
                                        <p:cTn id="8" dur="500" fill="hold"/>
                                        <p:tgtEl>
                                          <p:spTgt spid="8397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3"/>
          <p:cNvSpPr>
            <a:spLocks noGrp="1"/>
          </p:cNvSpPr>
          <p:nvPr>
            <p:ph type="title"/>
          </p:nvPr>
        </p:nvSpPr>
        <p:spPr>
          <a:xfrm>
            <a:off x="0" y="0"/>
            <a:ext cx="9144000" cy="1447800"/>
          </a:xfrm>
          <a:solidFill>
            <a:schemeClr val="bg2"/>
          </a:solidFill>
        </p:spPr>
        <p:txBody>
          <a:bodyPr/>
          <a:lstStyle/>
          <a:p>
            <a:r>
              <a:rPr lang="en-US" altLang="en-US" smtClean="0"/>
              <a:t/>
            </a:r>
            <a:br>
              <a:rPr lang="en-US" altLang="en-US" smtClean="0"/>
            </a:br>
            <a:r>
              <a:rPr lang="en-US" altLang="en-US" smtClean="0"/>
              <a:t>Group Discussion on Transformational Leadership</a:t>
            </a:r>
            <a:br>
              <a:rPr lang="en-US" altLang="en-US" smtClean="0"/>
            </a:br>
            <a:endParaRPr lang="en-US" altLang="en-US" smtClean="0"/>
          </a:p>
        </p:txBody>
      </p:sp>
      <p:sp>
        <p:nvSpPr>
          <p:cNvPr id="5" name="Content Placeholder 4"/>
          <p:cNvSpPr>
            <a:spLocks noGrp="1"/>
          </p:cNvSpPr>
          <p:nvPr>
            <p:ph idx="1"/>
          </p:nvPr>
        </p:nvSpPr>
        <p:spPr>
          <a:xfrm>
            <a:off x="0" y="1371600"/>
            <a:ext cx="8229600" cy="5486400"/>
          </a:xfrm>
        </p:spPr>
        <p:txBody>
          <a:bodyPr/>
          <a:lstStyle/>
          <a:p>
            <a:pPr>
              <a:buFont typeface="Wingdings" panose="05000000000000000000" pitchFamily="2" charset="2"/>
              <a:buNone/>
              <a:defRPr/>
            </a:pPr>
            <a:r>
              <a:rPr lang="en-US" dirty="0" smtClean="0">
                <a:solidFill>
                  <a:srgbClr val="FF0000"/>
                </a:solidFill>
              </a:rPr>
              <a:t>Purpose</a:t>
            </a:r>
            <a:r>
              <a:rPr lang="en-US" sz="2400" dirty="0" smtClean="0"/>
              <a:t>: To help trainees discuss and share their experiences on the roles transformational leaders have</a:t>
            </a:r>
          </a:p>
          <a:p>
            <a:pPr marL="514350" indent="-514350">
              <a:buFont typeface="+mj-lt"/>
              <a:buAutoNum type="arabicPeriod"/>
              <a:defRPr/>
            </a:pPr>
            <a:r>
              <a:rPr lang="en-US" sz="2400" dirty="0" smtClean="0">
                <a:solidFill>
                  <a:srgbClr val="3333FF"/>
                </a:solidFill>
                <a:latin typeface="Century Gothic" pitchFamily="34" charset="0"/>
              </a:rPr>
              <a:t>Describe how clearly the leader articulates a vision for the future.</a:t>
            </a:r>
          </a:p>
          <a:p>
            <a:pPr marL="457200" indent="-457200">
              <a:buFont typeface="+mj-lt"/>
              <a:buAutoNum type="arabicPeriod"/>
              <a:defRPr/>
            </a:pPr>
            <a:r>
              <a:rPr lang="en-US" sz="2400" dirty="0" smtClean="0">
                <a:solidFill>
                  <a:srgbClr val="3333FF"/>
                </a:solidFill>
                <a:latin typeface="Century Gothic" pitchFamily="34" charset="0"/>
              </a:rPr>
              <a:t>Detail how the leader communicates optimism and confidence in followers to achieve excellence.</a:t>
            </a:r>
          </a:p>
          <a:p>
            <a:pPr marL="457200" indent="-457200">
              <a:buFont typeface="+mj-lt"/>
              <a:buAutoNum type="arabicPeriod"/>
              <a:defRPr/>
            </a:pPr>
            <a:r>
              <a:rPr lang="en-US" sz="2400" dirty="0" smtClean="0">
                <a:solidFill>
                  <a:srgbClr val="3333FF"/>
                </a:solidFill>
                <a:latin typeface="Century Gothic" pitchFamily="34" charset="0"/>
              </a:rPr>
              <a:t>Illustrate how the leader displays exceptional conceptual skills in approaching challenges in novel and unique ways.</a:t>
            </a:r>
          </a:p>
          <a:p>
            <a:pPr marL="457200" indent="-457200">
              <a:buFont typeface="+mj-lt"/>
              <a:buAutoNum type="arabicPeriod"/>
              <a:defRPr/>
            </a:pPr>
            <a:r>
              <a:rPr lang="en-US" sz="2400" dirty="0" smtClean="0">
                <a:solidFill>
                  <a:srgbClr val="3333FF"/>
                </a:solidFill>
                <a:latin typeface="Century Gothic" pitchFamily="34" charset="0"/>
              </a:rPr>
              <a:t>Explain how the leader is able to draw out the best from the followers.</a:t>
            </a:r>
          </a:p>
          <a:p>
            <a:pPr>
              <a:defRPr/>
            </a:pPr>
            <a:r>
              <a:rPr lang="en-US" dirty="0" smtClean="0"/>
              <a:t>Time allotted: 1 hour</a:t>
            </a:r>
            <a:endParaRPr lang="en-US" dirty="0"/>
          </a:p>
        </p:txBody>
      </p:sp>
      <p:pic>
        <p:nvPicPr>
          <p:cNvPr id="6" name="Picture 10" descr="j007862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990600"/>
            <a:ext cx="16764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ox(in)">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ox(in)">
                                      <p:cBhvr>
                                        <p:cTn id="17" dur="500"/>
                                        <p:tgtEl>
                                          <p:spTgt spid="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ox(in)">
                                      <p:cBhvr>
                                        <p:cTn id="22" dur="500"/>
                                        <p:tgtEl>
                                          <p:spTgt spid="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ox(in)">
                                      <p:cBhvr>
                                        <p:cTn id="27" dur="500"/>
                                        <p:tgtEl>
                                          <p:spTgt spid="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ox(in)">
                                      <p:cBhvr>
                                        <p:cTn id="32" dur="500"/>
                                        <p:tgtEl>
                                          <p:spTgt spid="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ox(in)">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ctrTitle"/>
          </p:nvPr>
        </p:nvSpPr>
        <p:spPr>
          <a:xfrm>
            <a:off x="0" y="2130425"/>
            <a:ext cx="8458200" cy="1527175"/>
          </a:xfrm>
        </p:spPr>
        <p:txBody>
          <a:bodyPr/>
          <a:lstStyle/>
          <a:p>
            <a:r>
              <a:rPr lang="en-US" altLang="en-US" sz="8000" smtClean="0">
                <a:solidFill>
                  <a:srgbClr val="3333FF"/>
                </a:solidFill>
                <a:latin typeface="FrankRuehl" pitchFamily="34" charset="-79"/>
                <a:ea typeface="MS PGothic" panose="020B0600070205080204" pitchFamily="34" charset="-128"/>
                <a:cs typeface="FrankRuehl" pitchFamily="34" charset="-79"/>
              </a:rPr>
              <a:t>LEADERSHIP IS </a:t>
            </a:r>
            <a:br>
              <a:rPr lang="en-US" altLang="en-US" sz="8000" smtClean="0">
                <a:solidFill>
                  <a:srgbClr val="3333FF"/>
                </a:solidFill>
                <a:latin typeface="FrankRuehl" pitchFamily="34" charset="-79"/>
                <a:ea typeface="MS PGothic" panose="020B0600070205080204" pitchFamily="34" charset="-128"/>
                <a:cs typeface="FrankRuehl" pitchFamily="34" charset="-79"/>
              </a:rPr>
            </a:br>
            <a:r>
              <a:rPr lang="en-US" altLang="en-US" sz="8000" smtClean="0">
                <a:solidFill>
                  <a:srgbClr val="3333FF"/>
                </a:solidFill>
                <a:latin typeface="FrankRuehl" pitchFamily="34" charset="-79"/>
                <a:ea typeface="MS PGothic" panose="020B0600070205080204" pitchFamily="34" charset="-128"/>
                <a:cs typeface="FrankRuehl" pitchFamily="34" charset="-79"/>
              </a:rPr>
              <a:t>A CONVERSATION</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457200" y="76200"/>
            <a:ext cx="8229600" cy="1066800"/>
          </a:xfrm>
        </p:spPr>
        <p:txBody>
          <a:bodyPr/>
          <a:lstStyle/>
          <a:p>
            <a:r>
              <a:rPr lang="en-US" altLang="en-US" sz="3600" smtClean="0">
                <a:solidFill>
                  <a:srgbClr val="3333FF"/>
                </a:solidFill>
                <a:latin typeface="FrankRuehl" pitchFamily="34" charset="-79"/>
                <a:ea typeface="MS PGothic" panose="020B0600070205080204" pitchFamily="34" charset="-128"/>
                <a:cs typeface="FrankRuehl" pitchFamily="34" charset="-79"/>
              </a:rPr>
              <a:t>Engagement</a:t>
            </a:r>
          </a:p>
        </p:txBody>
      </p:sp>
      <p:sp>
        <p:nvSpPr>
          <p:cNvPr id="17411" name="Content Placeholder 2"/>
          <p:cNvSpPr>
            <a:spLocks noGrp="1"/>
          </p:cNvSpPr>
          <p:nvPr>
            <p:ph idx="1"/>
          </p:nvPr>
        </p:nvSpPr>
        <p:spPr>
          <a:xfrm>
            <a:off x="457200" y="990600"/>
            <a:ext cx="8229600" cy="3886200"/>
          </a:xfrm>
        </p:spPr>
        <p:txBody>
          <a:bodyPr/>
          <a:lstStyle/>
          <a:p>
            <a:pPr marL="109538" indent="0" algn="just">
              <a:lnSpc>
                <a:spcPct val="90000"/>
              </a:lnSpc>
              <a:buFont typeface="Arial" panose="020B0604020202020204" pitchFamily="34" charset="0"/>
              <a:buNone/>
            </a:pPr>
            <a:r>
              <a:rPr lang="en-US" altLang="en-US" sz="2700" smtClean="0">
                <a:latin typeface="FrankRuehl" pitchFamily="34" charset="-79"/>
                <a:cs typeface="FrankRuehl" pitchFamily="34" charset="-79"/>
              </a:rPr>
              <a:t>“There are only three measurements that tell you nearly everything you need to know about your organization’s overall performance: </a:t>
            </a:r>
            <a:r>
              <a:rPr lang="en-US" altLang="en-US" sz="2700" i="1" u="sng" smtClean="0">
                <a:latin typeface="FrankRuehl" pitchFamily="34" charset="-79"/>
                <a:cs typeface="FrankRuehl" pitchFamily="34" charset="-79"/>
              </a:rPr>
              <a:t>employee engagemen</a:t>
            </a:r>
            <a:r>
              <a:rPr lang="en-US" altLang="en-US" sz="2700" i="1" smtClean="0">
                <a:latin typeface="FrankRuehl" pitchFamily="34" charset="-79"/>
                <a:cs typeface="FrankRuehl" pitchFamily="34" charset="-79"/>
              </a:rPr>
              <a:t>t</a:t>
            </a:r>
            <a:r>
              <a:rPr lang="en-US" altLang="en-US" sz="2700" smtClean="0">
                <a:latin typeface="FrankRuehl" pitchFamily="34" charset="-79"/>
                <a:cs typeface="FrankRuehl" pitchFamily="34" charset="-79"/>
              </a:rPr>
              <a:t>, </a:t>
            </a:r>
            <a:r>
              <a:rPr lang="en-US" altLang="en-US" sz="2700" i="1" smtClean="0">
                <a:latin typeface="FrankRuehl" pitchFamily="34" charset="-79"/>
                <a:cs typeface="FrankRuehl" pitchFamily="34" charset="-79"/>
              </a:rPr>
              <a:t>customer satisfaction, and cash flow</a:t>
            </a:r>
            <a:r>
              <a:rPr lang="en-US" altLang="en-US" sz="2700" smtClean="0">
                <a:latin typeface="FrankRuehl" pitchFamily="34" charset="-79"/>
                <a:cs typeface="FrankRuehl" pitchFamily="34" charset="-79"/>
              </a:rPr>
              <a:t>…It goes without saying that no company, small or large, can win over the long run without </a:t>
            </a:r>
            <a:r>
              <a:rPr lang="en-US" altLang="en-US" smtClean="0">
                <a:solidFill>
                  <a:srgbClr val="FF0000"/>
                </a:solidFill>
                <a:latin typeface="FrankRuehl" pitchFamily="34" charset="-79"/>
                <a:cs typeface="FrankRuehl" pitchFamily="34" charset="-79"/>
              </a:rPr>
              <a:t>energized employees </a:t>
            </a:r>
            <a:r>
              <a:rPr lang="en-US" altLang="en-US" sz="2700" smtClean="0">
                <a:latin typeface="FrankRuehl" pitchFamily="34" charset="-79"/>
                <a:cs typeface="FrankRuehl" pitchFamily="34" charset="-79"/>
              </a:rPr>
              <a:t>who believe in the mission and understand how to achieve it…”</a:t>
            </a:r>
          </a:p>
          <a:p>
            <a:pPr marL="109538" indent="0" algn="just">
              <a:lnSpc>
                <a:spcPct val="90000"/>
              </a:lnSpc>
              <a:buFont typeface="Arial" panose="020B0604020202020204" pitchFamily="34" charset="0"/>
              <a:buNone/>
            </a:pPr>
            <a:r>
              <a:rPr lang="en-US" altLang="en-US" sz="2700" smtClean="0">
                <a:latin typeface="FrankRuehl" pitchFamily="34" charset="-79"/>
                <a:cs typeface="FrankRuehl" pitchFamily="34" charset="-79"/>
              </a:rPr>
              <a:t>			 - </a:t>
            </a:r>
            <a:r>
              <a:rPr lang="en-US" altLang="en-US" sz="2700" i="1" smtClean="0">
                <a:latin typeface="FrankRuehl" pitchFamily="34" charset="-79"/>
                <a:cs typeface="FrankRuehl" pitchFamily="34" charset="-79"/>
              </a:rPr>
              <a:t>Jack Welch, former CEO of GE</a:t>
            </a:r>
            <a:endParaRPr lang="en-US" altLang="en-US" sz="2700" smtClean="0">
              <a:latin typeface="FrankRuehl" pitchFamily="34" charset="-79"/>
              <a:cs typeface="FrankRuehl" pitchFamily="34" charset="-79"/>
            </a:endParaRPr>
          </a:p>
        </p:txBody>
      </p:sp>
      <p:sp>
        <p:nvSpPr>
          <p:cNvPr id="17412" name="Slide Number Placeholder 3"/>
          <p:cNvSpPr>
            <a:spLocks noGrp="1"/>
          </p:cNvSpPr>
          <p:nvPr>
            <p:ph type="sldNum" sz="quarter" idx="10"/>
          </p:nvPr>
        </p:nvSpPr>
        <p:spPr bwMode="auto">
          <a:xfrm>
            <a:off x="6553200" y="6356350"/>
            <a:ext cx="2133600" cy="365125"/>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8D3E5F0-9B60-4049-AE52-3324965016E8}" type="slidenum">
              <a:rPr lang="en-US" altLang="en-US">
                <a:solidFill>
                  <a:schemeClr val="bg1"/>
                </a:solidFill>
                <a:ea typeface="MS PGothic" panose="020B0600070205080204" pitchFamily="34" charset="-128"/>
              </a:rPr>
              <a:pPr eaLnBrk="1" hangingPunct="1"/>
              <a:t>78</a:t>
            </a:fld>
            <a:endParaRPr lang="en-US" altLang="en-US">
              <a:solidFill>
                <a:schemeClr val="bg1"/>
              </a:solidFill>
              <a:ea typeface="MS PGothic" panose="020B0600070205080204" pitchFamily="34" charset="-128"/>
            </a:endParaRPr>
          </a:p>
        </p:txBody>
      </p:sp>
      <p:pic>
        <p:nvPicPr>
          <p:cNvPr id="8806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3" y="3657600"/>
            <a:ext cx="329406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ox(in)">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box(in)">
                                      <p:cBhvr>
                                        <p:cTn id="12" dur="500"/>
                                        <p:tgtEl>
                                          <p:spTgt spid="17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457200" y="76200"/>
            <a:ext cx="8229600" cy="1066800"/>
          </a:xfrm>
        </p:spPr>
        <p:txBody>
          <a:bodyPr/>
          <a:lstStyle/>
          <a:p>
            <a:r>
              <a:rPr lang="en-US" altLang="en-US" sz="3600" smtClean="0">
                <a:solidFill>
                  <a:srgbClr val="3333FF"/>
                </a:solidFill>
                <a:latin typeface="FrankRuehl" pitchFamily="34" charset="-79"/>
                <a:ea typeface="MS PGothic" panose="020B0600070205080204" pitchFamily="34" charset="-128"/>
                <a:cs typeface="FrankRuehl" pitchFamily="34" charset="-79"/>
              </a:rPr>
              <a:t>Employee Engagement</a:t>
            </a:r>
          </a:p>
        </p:txBody>
      </p:sp>
      <p:sp>
        <p:nvSpPr>
          <p:cNvPr id="5" name="Content Placeholder 4"/>
          <p:cNvSpPr>
            <a:spLocks noGrp="1"/>
          </p:cNvSpPr>
          <p:nvPr>
            <p:ph idx="1"/>
          </p:nvPr>
        </p:nvSpPr>
        <p:spPr>
          <a:xfrm>
            <a:off x="457200" y="1981200"/>
            <a:ext cx="4114800" cy="4592638"/>
          </a:xfrm>
        </p:spPr>
        <p:txBody>
          <a:bodyPr/>
          <a:lstStyle/>
          <a:p>
            <a:pPr>
              <a:lnSpc>
                <a:spcPct val="90000"/>
              </a:lnSpc>
            </a:pPr>
            <a:r>
              <a:rPr lang="en-US" altLang="en-US" sz="3000" smtClean="0">
                <a:latin typeface="FrankRuehl" pitchFamily="34" charset="-79"/>
                <a:ea typeface="MS PGothic" panose="020B0600070205080204" pitchFamily="34" charset="-128"/>
                <a:cs typeface="FrankRuehl" pitchFamily="34" charset="-79"/>
              </a:rPr>
              <a:t>Does not mean employee happiness. </a:t>
            </a:r>
          </a:p>
          <a:p>
            <a:pPr>
              <a:lnSpc>
                <a:spcPct val="90000"/>
              </a:lnSpc>
            </a:pPr>
            <a:r>
              <a:rPr lang="en-US" altLang="en-US" sz="3000" smtClean="0">
                <a:latin typeface="FrankRuehl" pitchFamily="34" charset="-79"/>
                <a:ea typeface="MS PGothic" panose="020B0600070205080204" pitchFamily="34" charset="-128"/>
                <a:cs typeface="FrankRuehl" pitchFamily="34" charset="-79"/>
              </a:rPr>
              <a:t>Doesn’t mean employee satisfaction.</a:t>
            </a:r>
          </a:p>
          <a:p>
            <a:pPr>
              <a:lnSpc>
                <a:spcPct val="90000"/>
              </a:lnSpc>
            </a:pPr>
            <a:r>
              <a:rPr lang="en-US" altLang="en-US" sz="3000" smtClean="0">
                <a:latin typeface="FrankRuehl" pitchFamily="34" charset="-79"/>
                <a:ea typeface="MS PGothic" panose="020B0600070205080204" pitchFamily="34" charset="-128"/>
                <a:cs typeface="FrankRuehl" pitchFamily="34" charset="-79"/>
              </a:rPr>
              <a:t> Is the emotional commitment:</a:t>
            </a:r>
          </a:p>
          <a:p>
            <a:pPr lvl="1">
              <a:lnSpc>
                <a:spcPct val="90000"/>
              </a:lnSpc>
            </a:pPr>
            <a:r>
              <a:rPr lang="en-US" altLang="en-US" sz="2600" smtClean="0">
                <a:latin typeface="FrankRuehl" pitchFamily="34" charset="-79"/>
                <a:ea typeface="MS PGothic" panose="020B0600070205080204" pitchFamily="34" charset="-128"/>
                <a:cs typeface="FrankRuehl" pitchFamily="34" charset="-79"/>
              </a:rPr>
              <a:t>To Your Work</a:t>
            </a:r>
          </a:p>
          <a:p>
            <a:pPr lvl="1">
              <a:lnSpc>
                <a:spcPct val="90000"/>
              </a:lnSpc>
            </a:pPr>
            <a:r>
              <a:rPr lang="en-US" altLang="en-US" sz="2600" smtClean="0">
                <a:latin typeface="FrankRuehl" pitchFamily="34" charset="-79"/>
                <a:ea typeface="MS PGothic" panose="020B0600070205080204" pitchFamily="34" charset="-128"/>
                <a:cs typeface="FrankRuehl" pitchFamily="34" charset="-79"/>
              </a:rPr>
              <a:t>To Your Company</a:t>
            </a:r>
          </a:p>
          <a:p>
            <a:pPr lvl="1">
              <a:lnSpc>
                <a:spcPct val="90000"/>
              </a:lnSpc>
            </a:pPr>
            <a:r>
              <a:rPr lang="en-US" altLang="en-US" sz="2600" smtClean="0">
                <a:latin typeface="FrankRuehl" pitchFamily="34" charset="-79"/>
                <a:ea typeface="MS PGothic" panose="020B0600070205080204" pitchFamily="34" charset="-128"/>
                <a:cs typeface="FrankRuehl" pitchFamily="34" charset="-79"/>
              </a:rPr>
              <a:t>To Give Your Discretionary Effort </a:t>
            </a:r>
          </a:p>
        </p:txBody>
      </p:sp>
      <p:sp>
        <p:nvSpPr>
          <p:cNvPr id="89092" name="Slide Number Placeholder 3"/>
          <p:cNvSpPr>
            <a:spLocks noGrp="1"/>
          </p:cNvSpPr>
          <p:nvPr>
            <p:ph type="sldNum" sz="quarter" idx="10"/>
          </p:nvPr>
        </p:nvSpPr>
        <p:spPr bwMode="auto">
          <a:xfrm>
            <a:off x="6553200" y="6356350"/>
            <a:ext cx="2133600" cy="365125"/>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96ADAC2-7340-4E13-B9DA-ED72793E4812}" type="slidenum">
              <a:rPr lang="en-US" altLang="en-US" sz="1200">
                <a:solidFill>
                  <a:srgbClr val="898989"/>
                </a:solidFill>
                <a:latin typeface="Calibri" panose="020F0502020204030204" pitchFamily="34" charset="0"/>
                <a:ea typeface="MS PGothic" panose="020B0600070205080204" pitchFamily="34" charset="-128"/>
              </a:rPr>
              <a:pPr eaLnBrk="1" hangingPunct="1"/>
              <a:t>79</a:t>
            </a:fld>
            <a:endParaRPr lang="en-US" altLang="en-US" sz="1200">
              <a:solidFill>
                <a:srgbClr val="898989"/>
              </a:solidFill>
              <a:latin typeface="Calibri" panose="020F0502020204030204" pitchFamily="34" charset="0"/>
              <a:ea typeface="MS PGothic" panose="020B0600070205080204" pitchFamily="34" charset="-12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71600"/>
            <a:ext cx="4572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228600" y="381000"/>
            <a:ext cx="8153400" cy="762000"/>
          </a:xfrm>
        </p:spPr>
        <p:txBody>
          <a:bodyPr/>
          <a:lstStyle/>
          <a:p>
            <a:r>
              <a:rPr lang="en-US" altLang="en-US" sz="6000" smtClean="0">
                <a:solidFill>
                  <a:srgbClr val="FF33CC"/>
                </a:solidFill>
                <a:latin typeface="Copperplate Gothic Bold" panose="020E0705020206020404" pitchFamily="34" charset="0"/>
              </a:rPr>
              <a:t/>
            </a:r>
            <a:br>
              <a:rPr lang="en-US" altLang="en-US" sz="6000" smtClean="0">
                <a:solidFill>
                  <a:srgbClr val="FF33CC"/>
                </a:solidFill>
                <a:latin typeface="Copperplate Gothic Bold" panose="020E0705020206020404" pitchFamily="34" charset="0"/>
              </a:rPr>
            </a:br>
            <a:r>
              <a:rPr lang="en-US" altLang="en-US" sz="6000" smtClean="0">
                <a:solidFill>
                  <a:srgbClr val="FF33CC"/>
                </a:solidFill>
                <a:latin typeface="Copperplate Gothic Bold" panose="020E0705020206020404" pitchFamily="34" charset="0"/>
              </a:rPr>
              <a:t>  Norms</a:t>
            </a:r>
            <a:br>
              <a:rPr lang="en-US" altLang="en-US" sz="6000" smtClean="0">
                <a:solidFill>
                  <a:srgbClr val="FF33CC"/>
                </a:solidFill>
                <a:latin typeface="Copperplate Gothic Bold" panose="020E0705020206020404" pitchFamily="34" charset="0"/>
              </a:rPr>
            </a:br>
            <a:endParaRPr lang="en-US" altLang="en-US" sz="6000" smtClean="0">
              <a:solidFill>
                <a:srgbClr val="FF33CC"/>
              </a:solidFill>
              <a:latin typeface="Copperplate Gothic Bold" panose="020E0705020206020404" pitchFamily="34" charset="0"/>
            </a:endParaRPr>
          </a:p>
        </p:txBody>
      </p:sp>
      <p:sp>
        <p:nvSpPr>
          <p:cNvPr id="8195" name="Content Placeholder 2"/>
          <p:cNvSpPr>
            <a:spLocks noGrp="1"/>
          </p:cNvSpPr>
          <p:nvPr>
            <p:ph idx="4294967295"/>
          </p:nvPr>
        </p:nvSpPr>
        <p:spPr>
          <a:xfrm>
            <a:off x="152400" y="1143000"/>
            <a:ext cx="8763000" cy="5562600"/>
          </a:xfrm>
          <a:ln>
            <a:solidFill>
              <a:schemeClr val="accent1"/>
            </a:solidFill>
          </a:ln>
        </p:spPr>
        <p:txBody>
          <a:bodyPr/>
          <a:lstStyle/>
          <a:p>
            <a:pPr marL="57150" indent="0">
              <a:buFontTx/>
              <a:buBlip>
                <a:blip r:embed="rId2"/>
              </a:buBlip>
              <a:defRPr/>
            </a:pPr>
            <a:r>
              <a:rPr lang="en-US" sz="2800" dirty="0" smtClean="0">
                <a:cs typeface="Times New Roman" pitchFamily="18" charset="0"/>
              </a:rPr>
              <a:t>Put your Mobiles On Silent Mode</a:t>
            </a:r>
          </a:p>
          <a:p>
            <a:pPr marL="57150" indent="0">
              <a:buFontTx/>
              <a:buNone/>
              <a:defRPr/>
            </a:pPr>
            <a:endParaRPr lang="en-US" sz="2800" dirty="0" smtClean="0">
              <a:cs typeface="Times New Roman" pitchFamily="18" charset="0"/>
            </a:endParaRPr>
          </a:p>
          <a:p>
            <a:pPr marL="57150" indent="0">
              <a:buFontTx/>
              <a:buBlip>
                <a:blip r:embed="rId2"/>
              </a:buBlip>
              <a:defRPr/>
            </a:pPr>
            <a:r>
              <a:rPr lang="en-US" sz="2800" dirty="0" smtClean="0">
                <a:cs typeface="Times New Roman" pitchFamily="18" charset="0"/>
              </a:rPr>
              <a:t> Share You Practical Experience</a:t>
            </a:r>
          </a:p>
          <a:p>
            <a:pPr marL="57150" indent="0">
              <a:buFontTx/>
              <a:buBlip>
                <a:blip r:embed="rId2"/>
              </a:buBlip>
              <a:defRPr/>
            </a:pPr>
            <a:endParaRPr lang="en-US" sz="2800" dirty="0" smtClean="0">
              <a:cs typeface="Times New Roman" pitchFamily="18" charset="0"/>
            </a:endParaRPr>
          </a:p>
          <a:p>
            <a:pPr marL="57150" indent="0">
              <a:buFontTx/>
              <a:buBlip>
                <a:blip r:embed="rId2"/>
              </a:buBlip>
              <a:defRPr/>
            </a:pPr>
            <a:r>
              <a:rPr lang="en-US" sz="2800" dirty="0" smtClean="0">
                <a:cs typeface="Times New Roman" pitchFamily="18" charset="0"/>
              </a:rPr>
              <a:t> Arrive On Time</a:t>
            </a:r>
          </a:p>
          <a:p>
            <a:pPr marL="57150" indent="0">
              <a:buFontTx/>
              <a:buBlip>
                <a:blip r:embed="rId2"/>
              </a:buBlip>
              <a:defRPr/>
            </a:pPr>
            <a:endParaRPr lang="en-US" sz="2800" dirty="0" smtClean="0">
              <a:cs typeface="Times New Roman" pitchFamily="18" charset="0"/>
            </a:endParaRPr>
          </a:p>
          <a:p>
            <a:pPr marL="57150" indent="0">
              <a:buFontTx/>
              <a:buBlip>
                <a:blip r:embed="rId2"/>
              </a:buBlip>
              <a:defRPr/>
            </a:pPr>
            <a:r>
              <a:rPr lang="en-US" sz="2800" dirty="0" smtClean="0">
                <a:cs typeface="Times New Roman" pitchFamily="18" charset="0"/>
              </a:rPr>
              <a:t> Listen To Others</a:t>
            </a:r>
          </a:p>
          <a:p>
            <a:pPr marL="57150" indent="0">
              <a:buFontTx/>
              <a:buBlip>
                <a:blip r:embed="rId2"/>
              </a:buBlip>
              <a:defRPr/>
            </a:pPr>
            <a:endParaRPr lang="en-US" sz="2800" dirty="0" smtClean="0">
              <a:cs typeface="Times New Roman" pitchFamily="18" charset="0"/>
            </a:endParaRPr>
          </a:p>
          <a:p>
            <a:pPr marL="57150" indent="0">
              <a:buFontTx/>
              <a:buBlip>
                <a:blip r:embed="rId2"/>
              </a:buBlip>
              <a:defRPr/>
            </a:pPr>
            <a:r>
              <a:rPr lang="en-US" sz="2800" dirty="0" smtClean="0">
                <a:cs typeface="Times New Roman" pitchFamily="18" charset="0"/>
              </a:rPr>
              <a:t> Do Not Interrupts</a:t>
            </a:r>
          </a:p>
          <a:p>
            <a:pPr marL="57150" indent="0">
              <a:buFontTx/>
              <a:buBlip>
                <a:blip r:embed="rId2"/>
              </a:buBlip>
              <a:defRPr/>
            </a:pPr>
            <a:endParaRPr lang="en-US" sz="2800" dirty="0" smtClean="0">
              <a:cs typeface="Times New Roman" pitchFamily="18" charset="0"/>
            </a:endParaRPr>
          </a:p>
          <a:p>
            <a:pPr marL="57150" indent="0">
              <a:buFontTx/>
              <a:buBlip>
                <a:blip r:embed="rId2"/>
              </a:buBlip>
              <a:defRPr/>
            </a:pPr>
            <a:r>
              <a:rPr lang="en-US" sz="2800" dirty="0" smtClean="0">
                <a:cs typeface="Times New Roman" pitchFamily="18" charset="0"/>
              </a:rPr>
              <a:t> Any Other……</a:t>
            </a:r>
          </a:p>
          <a:p>
            <a:pPr marL="1165225" lvl="2" indent="-282575" eaLnBrk="1" hangingPunct="1">
              <a:lnSpc>
                <a:spcPct val="150000"/>
              </a:lnSpc>
              <a:buFontTx/>
              <a:buNone/>
              <a:defRPr/>
            </a:pPr>
            <a:endParaRPr lang="en-US" sz="4000" dirty="0" smtClean="0"/>
          </a:p>
          <a:p>
            <a:pPr marL="1165225" lvl="2" indent="-282575" eaLnBrk="1" hangingPunct="1">
              <a:lnSpc>
                <a:spcPct val="150000"/>
              </a:lnSpc>
              <a:buFontTx/>
              <a:buNone/>
              <a:defRPr/>
            </a:pPr>
            <a:endParaRPr lang="en-US" sz="4000" dirty="0" smtClean="0"/>
          </a:p>
          <a:p>
            <a:pPr eaLnBrk="1" hangingPunct="1">
              <a:buFontTx/>
              <a:buNone/>
              <a:defRPr/>
            </a:pPr>
            <a:endParaRPr lang="en-US" sz="4000" dirty="0" smtClean="0"/>
          </a:p>
        </p:txBody>
      </p:sp>
      <p:pic>
        <p:nvPicPr>
          <p:cNvPr id="4" name="Picture 2" descr="http://www.genedelibero.com/wp-content/uploads/2009/10/leadership_compass-300x2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0"/>
            <a:ext cx="1676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14748364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2000"/>
                                        <p:tgtEl>
                                          <p:spTgt spid="21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195">
                                            <p:bg/>
                                          </p:spTgt>
                                        </p:tgtEl>
                                        <p:attrNameLst>
                                          <p:attrName>style.visibility</p:attrName>
                                        </p:attrNameLst>
                                      </p:cBhvr>
                                      <p:to>
                                        <p:strVal val="visible"/>
                                      </p:to>
                                    </p:set>
                                    <p:animEffect transition="in" filter="box(in)">
                                      <p:cBhvr>
                                        <p:cTn id="12" dur="500"/>
                                        <p:tgtEl>
                                          <p:spTgt spid="8195">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195">
                                            <p:txEl>
                                              <p:pRg st="0" end="0"/>
                                            </p:txEl>
                                          </p:spTgt>
                                        </p:tgtEl>
                                        <p:attrNameLst>
                                          <p:attrName>style.visibility</p:attrName>
                                        </p:attrNameLst>
                                      </p:cBhvr>
                                      <p:to>
                                        <p:strVal val="visible"/>
                                      </p:to>
                                    </p:set>
                                    <p:animEffect transition="in" filter="box(in)">
                                      <p:cBhvr>
                                        <p:cTn id="17" dur="500"/>
                                        <p:tgtEl>
                                          <p:spTgt spid="819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195">
                                            <p:txEl>
                                              <p:pRg st="2" end="2"/>
                                            </p:txEl>
                                          </p:spTgt>
                                        </p:tgtEl>
                                        <p:attrNameLst>
                                          <p:attrName>style.visibility</p:attrName>
                                        </p:attrNameLst>
                                      </p:cBhvr>
                                      <p:to>
                                        <p:strVal val="visible"/>
                                      </p:to>
                                    </p:set>
                                    <p:animEffect transition="in" filter="box(in)">
                                      <p:cBhvr>
                                        <p:cTn id="22" dur="500"/>
                                        <p:tgtEl>
                                          <p:spTgt spid="819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box(in)">
                                      <p:cBhvr>
                                        <p:cTn id="27" dur="500"/>
                                        <p:tgtEl>
                                          <p:spTgt spid="81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195">
                                            <p:txEl>
                                              <p:pRg st="6" end="6"/>
                                            </p:txEl>
                                          </p:spTgt>
                                        </p:tgtEl>
                                        <p:attrNameLst>
                                          <p:attrName>style.visibility</p:attrName>
                                        </p:attrNameLst>
                                      </p:cBhvr>
                                      <p:to>
                                        <p:strVal val="visible"/>
                                      </p:to>
                                    </p:set>
                                    <p:animEffect transition="in" filter="box(in)">
                                      <p:cBhvr>
                                        <p:cTn id="32" dur="500"/>
                                        <p:tgtEl>
                                          <p:spTgt spid="8195">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195">
                                            <p:txEl>
                                              <p:pRg st="8" end="8"/>
                                            </p:txEl>
                                          </p:spTgt>
                                        </p:tgtEl>
                                        <p:attrNameLst>
                                          <p:attrName>style.visibility</p:attrName>
                                        </p:attrNameLst>
                                      </p:cBhvr>
                                      <p:to>
                                        <p:strVal val="visible"/>
                                      </p:to>
                                    </p:set>
                                    <p:animEffect transition="in" filter="box(in)">
                                      <p:cBhvr>
                                        <p:cTn id="37" dur="500"/>
                                        <p:tgtEl>
                                          <p:spTgt spid="8195">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8195">
                                            <p:txEl>
                                              <p:pRg st="10" end="10"/>
                                            </p:txEl>
                                          </p:spTgt>
                                        </p:tgtEl>
                                        <p:attrNameLst>
                                          <p:attrName>style.visibility</p:attrName>
                                        </p:attrNameLst>
                                      </p:cBhvr>
                                      <p:to>
                                        <p:strVal val="visible"/>
                                      </p:to>
                                    </p:set>
                                    <p:animEffect transition="in" filter="box(in)">
                                      <p:cBhvr>
                                        <p:cTn id="42" dur="500"/>
                                        <p:tgtEl>
                                          <p:spTgt spid="8195">
                                            <p:txEl>
                                              <p:pRg st="10" end="1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8195" grpId="0" build="p"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altLang="en-US" sz="3600" smtClean="0">
                <a:solidFill>
                  <a:srgbClr val="3333FF"/>
                </a:solidFill>
                <a:latin typeface="FrankRuehl" pitchFamily="34" charset="-79"/>
                <a:ea typeface="MS PGothic" panose="020B0600070205080204" pitchFamily="34" charset="-128"/>
                <a:cs typeface="FrankRuehl" pitchFamily="34" charset="-79"/>
              </a:rPr>
              <a:t>Major Factors That Impact Engagement</a:t>
            </a:r>
          </a:p>
        </p:txBody>
      </p:sp>
      <p:sp>
        <p:nvSpPr>
          <p:cNvPr id="3" name="Content Placeholder 2"/>
          <p:cNvSpPr>
            <a:spLocks noGrp="1"/>
          </p:cNvSpPr>
          <p:nvPr>
            <p:ph idx="1"/>
          </p:nvPr>
        </p:nvSpPr>
        <p:spPr>
          <a:xfrm>
            <a:off x="533400" y="2249488"/>
            <a:ext cx="5257800" cy="4324350"/>
          </a:xfrm>
        </p:spPr>
        <p:txBody>
          <a:bodyPr/>
          <a:lstStyle/>
          <a:p>
            <a:pPr marL="623888" indent="-514350">
              <a:buFont typeface="Calibri" panose="020F0502020204030204" pitchFamily="34" charset="0"/>
              <a:buAutoNum type="arabicPeriod"/>
            </a:pPr>
            <a:r>
              <a:rPr lang="en-US" altLang="en-US" sz="2400" smtClean="0">
                <a:latin typeface="FrankRuehl" pitchFamily="34" charset="-79"/>
                <a:ea typeface="MS PGothic" panose="020B0600070205080204" pitchFamily="34" charset="-128"/>
                <a:cs typeface="FrankRuehl" pitchFamily="34" charset="-79"/>
              </a:rPr>
              <a:t>Being Part of a Winning Organization.</a:t>
            </a:r>
          </a:p>
          <a:p>
            <a:pPr marL="623888" indent="-514350">
              <a:buFont typeface="Calibri" panose="020F0502020204030204" pitchFamily="34" charset="0"/>
              <a:buAutoNum type="arabicPeriod"/>
            </a:pPr>
            <a:r>
              <a:rPr lang="en-US" altLang="en-US" sz="2400" smtClean="0">
                <a:latin typeface="FrankRuehl" pitchFamily="34" charset="-79"/>
                <a:ea typeface="MS PGothic" panose="020B0600070205080204" pitchFamily="34" charset="-128"/>
                <a:cs typeface="FrankRuehl" pitchFamily="34" charset="-79"/>
              </a:rPr>
              <a:t>Working for Admired Leaders.</a:t>
            </a:r>
          </a:p>
          <a:p>
            <a:pPr marL="623888" indent="-514350">
              <a:buFont typeface="Calibri" panose="020F0502020204030204" pitchFamily="34" charset="0"/>
              <a:buAutoNum type="arabicPeriod"/>
            </a:pPr>
            <a:r>
              <a:rPr lang="en-US" altLang="en-US" sz="2400" smtClean="0">
                <a:latin typeface="FrankRuehl" pitchFamily="34" charset="-79"/>
                <a:ea typeface="MS PGothic" panose="020B0600070205080204" pitchFamily="34" charset="-128"/>
                <a:cs typeface="FrankRuehl" pitchFamily="34" charset="-79"/>
              </a:rPr>
              <a:t>Having Positive Working Relationships.</a:t>
            </a:r>
          </a:p>
          <a:p>
            <a:pPr marL="623888" indent="-514350">
              <a:buFont typeface="Calibri" panose="020F0502020204030204" pitchFamily="34" charset="0"/>
              <a:buAutoNum type="arabicPeriod"/>
            </a:pPr>
            <a:r>
              <a:rPr lang="en-US" altLang="en-US" sz="2400" smtClean="0">
                <a:latin typeface="FrankRuehl" pitchFamily="34" charset="-79"/>
                <a:ea typeface="MS PGothic" panose="020B0600070205080204" pitchFamily="34" charset="-128"/>
                <a:cs typeface="FrankRuehl" pitchFamily="34" charset="-79"/>
              </a:rPr>
              <a:t>Doing Meaningful Work.</a:t>
            </a:r>
          </a:p>
          <a:p>
            <a:pPr marL="623888" indent="-514350">
              <a:buFont typeface="Calibri" panose="020F0502020204030204" pitchFamily="34" charset="0"/>
              <a:buAutoNum type="arabicPeriod"/>
            </a:pPr>
            <a:r>
              <a:rPr lang="en-US" altLang="en-US" sz="2400" smtClean="0">
                <a:latin typeface="FrankRuehl" pitchFamily="34" charset="-79"/>
                <a:ea typeface="MS PGothic" panose="020B0600070205080204" pitchFamily="34" charset="-128"/>
                <a:cs typeface="FrankRuehl" pitchFamily="34" charset="-79"/>
              </a:rPr>
              <a:t>Gaining Recognition and Appreciation.</a:t>
            </a:r>
          </a:p>
          <a:p>
            <a:pPr marL="623888" indent="-514350">
              <a:buFont typeface="Calibri" panose="020F0502020204030204" pitchFamily="34" charset="0"/>
              <a:buAutoNum type="arabicPeriod"/>
            </a:pPr>
            <a:r>
              <a:rPr lang="en-US" altLang="en-US" sz="2400" smtClean="0">
                <a:latin typeface="FrankRuehl" pitchFamily="34" charset="-79"/>
                <a:ea typeface="MS PGothic" panose="020B0600070205080204" pitchFamily="34" charset="-128"/>
                <a:cs typeface="FrankRuehl" pitchFamily="34" charset="-79"/>
              </a:rPr>
              <a:t>Living a Balanced Life. </a:t>
            </a:r>
          </a:p>
        </p:txBody>
      </p:sp>
      <p:sp>
        <p:nvSpPr>
          <p:cNvPr id="90116" name="Slide Number Placeholder 3"/>
          <p:cNvSpPr>
            <a:spLocks noGrp="1"/>
          </p:cNvSpPr>
          <p:nvPr>
            <p:ph type="sldNum" sz="quarter" idx="10"/>
          </p:nvPr>
        </p:nvSpPr>
        <p:spPr bwMode="auto">
          <a:xfrm>
            <a:off x="6553200" y="6356350"/>
            <a:ext cx="2133600" cy="365125"/>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99A53E7-33B9-49EE-944E-5A6951476F32}" type="slidenum">
              <a:rPr lang="en-US" altLang="en-US" sz="1200">
                <a:solidFill>
                  <a:srgbClr val="898989"/>
                </a:solidFill>
                <a:latin typeface="Calibri" panose="020F0502020204030204" pitchFamily="34" charset="0"/>
                <a:ea typeface="MS PGothic" panose="020B0600070205080204" pitchFamily="34" charset="-128"/>
              </a:rPr>
              <a:pPr eaLnBrk="1" hangingPunct="1"/>
              <a:t>80</a:t>
            </a:fld>
            <a:endParaRPr lang="en-US" altLang="en-US" sz="1200">
              <a:solidFill>
                <a:srgbClr val="898989"/>
              </a:solidFill>
              <a:latin typeface="Calibri" panose="020F0502020204030204" pitchFamily="34" charset="0"/>
              <a:ea typeface="MS PGothic" panose="020B0600070205080204" pitchFamily="34" charset="-12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828800"/>
            <a:ext cx="3733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685800" y="6248400"/>
            <a:ext cx="3344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ea typeface="MS PGothic" panose="020B0600070205080204" pitchFamily="34" charset="-128"/>
              </a:rPr>
              <a:t>Source: The Banff Centre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altLang="en-US" sz="3600" smtClean="0">
                <a:solidFill>
                  <a:srgbClr val="3333FF"/>
                </a:solidFill>
                <a:latin typeface="FrankRuehl" pitchFamily="34" charset="-79"/>
                <a:ea typeface="MS PGothic" panose="020B0600070205080204" pitchFamily="34" charset="-128"/>
                <a:cs typeface="FrankRuehl" pitchFamily="34" charset="-79"/>
              </a:rPr>
              <a:t> What Does That Mean For Leaders?</a:t>
            </a:r>
          </a:p>
        </p:txBody>
      </p:sp>
      <p:sp>
        <p:nvSpPr>
          <p:cNvPr id="91139" name="Content Placeholder 2"/>
          <p:cNvSpPr>
            <a:spLocks noGrp="1"/>
          </p:cNvSpPr>
          <p:nvPr>
            <p:ph idx="1"/>
          </p:nvPr>
        </p:nvSpPr>
        <p:spPr>
          <a:xfrm>
            <a:off x="457200" y="1752600"/>
            <a:ext cx="4648200" cy="4324350"/>
          </a:xfrm>
        </p:spPr>
        <p:txBody>
          <a:bodyPr/>
          <a:lstStyle/>
          <a:p>
            <a:r>
              <a:rPr lang="en-US" altLang="en-US" smtClean="0">
                <a:latin typeface="FrankRuehl" pitchFamily="34" charset="-79"/>
                <a:ea typeface="MS PGothic" panose="020B0600070205080204" pitchFamily="34" charset="-128"/>
                <a:cs typeface="FrankRuehl" pitchFamily="34" charset="-79"/>
              </a:rPr>
              <a:t>According to Dr. Boris Groysberg, leaders must engage employees through </a:t>
            </a:r>
            <a:r>
              <a:rPr lang="en-US" altLang="en-US" i="1" smtClean="0">
                <a:latin typeface="FrankRuehl" pitchFamily="34" charset="-79"/>
                <a:ea typeface="MS PGothic" panose="020B0600070205080204" pitchFamily="34" charset="-128"/>
                <a:cs typeface="FrankRuehl" pitchFamily="34" charset="-79"/>
              </a:rPr>
              <a:t>“Organizational Conversation.”</a:t>
            </a:r>
          </a:p>
          <a:p>
            <a:r>
              <a:rPr lang="en-US" altLang="en-US" smtClean="0">
                <a:latin typeface="FrankRuehl" pitchFamily="34" charset="-79"/>
                <a:ea typeface="MS PGothic" panose="020B0600070205080204" pitchFamily="34" charset="-128"/>
                <a:cs typeface="FrankRuehl" pitchFamily="34" charset="-79"/>
              </a:rPr>
              <a:t>Leaders can create mental or emotional proximity. </a:t>
            </a:r>
          </a:p>
        </p:txBody>
      </p:sp>
      <p:sp>
        <p:nvSpPr>
          <p:cNvPr id="91140" name="Slide Number Placeholder 3"/>
          <p:cNvSpPr>
            <a:spLocks noGrp="1"/>
          </p:cNvSpPr>
          <p:nvPr>
            <p:ph type="sldNum" sz="quarter" idx="10"/>
          </p:nvPr>
        </p:nvSpPr>
        <p:spPr bwMode="auto">
          <a:xfrm>
            <a:off x="6553200" y="6356350"/>
            <a:ext cx="2133600" cy="365125"/>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DAC9604-81B2-4239-A01C-5EE851F7A6AE}" type="slidenum">
              <a:rPr lang="en-US" altLang="en-US" sz="1200">
                <a:solidFill>
                  <a:srgbClr val="898989"/>
                </a:solidFill>
                <a:latin typeface="Calibri" panose="020F0502020204030204" pitchFamily="34" charset="0"/>
                <a:ea typeface="MS PGothic" panose="020B0600070205080204" pitchFamily="34" charset="-128"/>
              </a:rPr>
              <a:pPr eaLnBrk="1" hangingPunct="1"/>
              <a:t>81</a:t>
            </a:fld>
            <a:endParaRPr lang="en-US" altLang="en-US" sz="1200">
              <a:solidFill>
                <a:srgbClr val="898989"/>
              </a:solidFill>
              <a:latin typeface="Calibri" panose="020F0502020204030204" pitchFamily="34" charset="0"/>
              <a:ea typeface="MS PGothic" panose="020B0600070205080204" pitchFamily="34" charset="-128"/>
            </a:endParaRPr>
          </a:p>
        </p:txBody>
      </p:sp>
      <p:pic>
        <p:nvPicPr>
          <p:cNvPr id="9114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600200"/>
            <a:ext cx="320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2" name="TextBox 4"/>
          <p:cNvSpPr txBox="1">
            <a:spLocks noChangeArrowheads="1"/>
          </p:cNvSpPr>
          <p:nvPr/>
        </p:nvSpPr>
        <p:spPr bwMode="auto">
          <a:xfrm>
            <a:off x="2971800" y="5791200"/>
            <a:ext cx="472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ea typeface="MS PGothic" panose="020B0600070205080204" pitchFamily="34" charset="-128"/>
              </a:rPr>
              <a:t>Dr. Boris Groysberg, Professor of Business Administration, Harvard University</a:t>
            </a:r>
          </a:p>
        </p:txBody>
      </p:sp>
      <p:pic>
        <p:nvPicPr>
          <p:cNvPr id="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371600"/>
            <a:ext cx="36957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ltLang="en-US" sz="3600" smtClean="0">
                <a:solidFill>
                  <a:srgbClr val="3333FF"/>
                </a:solidFill>
                <a:latin typeface="FrankRuehl" pitchFamily="34" charset="-79"/>
                <a:ea typeface="MS PGothic" panose="020B0600070205080204" pitchFamily="34" charset="-128"/>
                <a:cs typeface="FrankRuehl" pitchFamily="34" charset="-79"/>
              </a:rPr>
              <a:t>Proximity</a:t>
            </a:r>
          </a:p>
        </p:txBody>
      </p:sp>
      <p:sp>
        <p:nvSpPr>
          <p:cNvPr id="25602" name="Content Placeholder 2"/>
          <p:cNvSpPr>
            <a:spLocks noGrp="1"/>
          </p:cNvSpPr>
          <p:nvPr>
            <p:ph idx="1"/>
          </p:nvPr>
        </p:nvSpPr>
        <p:spPr>
          <a:xfrm>
            <a:off x="457200" y="1447800"/>
            <a:ext cx="8229600" cy="4525963"/>
          </a:xfrm>
        </p:spPr>
        <p:txBody>
          <a:bodyPr/>
          <a:lstStyle/>
          <a:p>
            <a:pPr>
              <a:defRPr/>
            </a:pPr>
            <a:r>
              <a:rPr lang="en-US" dirty="0">
                <a:latin typeface="FrankRuehl" pitchFamily="34" charset="-79"/>
                <a:cs typeface="FrankRuehl" pitchFamily="34" charset="-79"/>
              </a:rPr>
              <a:t>The state, quality, sense, or fact of being near or next; closeness.</a:t>
            </a:r>
          </a:p>
          <a:p>
            <a:pPr marL="0" indent="0">
              <a:buFont typeface="Arial" charset="0"/>
              <a:buNone/>
              <a:defRPr/>
            </a:pPr>
            <a:endParaRPr lang="en-US" dirty="0">
              <a:latin typeface="FrankRuehl" pitchFamily="34" charset="-79"/>
              <a:cs typeface="FrankRuehl" pitchFamily="34" charset="-79"/>
            </a:endParaRPr>
          </a:p>
          <a:p>
            <a:pPr>
              <a:defRPr/>
            </a:pPr>
            <a:r>
              <a:rPr lang="en-US" i="1" dirty="0">
                <a:latin typeface="FrankRuehl" pitchFamily="34" charset="-79"/>
                <a:cs typeface="FrankRuehl" pitchFamily="34" charset="-79"/>
              </a:rPr>
              <a:t>Physical proximity </a:t>
            </a:r>
            <a:r>
              <a:rPr lang="en-US" dirty="0">
                <a:latin typeface="FrankRuehl" pitchFamily="34" charset="-79"/>
                <a:cs typeface="FrankRuehl" pitchFamily="34" charset="-79"/>
              </a:rPr>
              <a:t>is becoming a challenge for leaders and employees</a:t>
            </a:r>
          </a:p>
          <a:p>
            <a:pPr>
              <a:defRPr/>
            </a:pPr>
            <a:endParaRPr lang="en-US" dirty="0">
              <a:latin typeface="FrankRuehl" pitchFamily="34" charset="-79"/>
              <a:cs typeface="FrankRuehl" pitchFamily="34" charset="-79"/>
            </a:endParaRPr>
          </a:p>
          <a:p>
            <a:pPr>
              <a:defRPr/>
            </a:pPr>
            <a:r>
              <a:rPr lang="en-US" i="1" dirty="0">
                <a:latin typeface="FrankRuehl" pitchFamily="34" charset="-79"/>
                <a:cs typeface="FrankRuehl" pitchFamily="34" charset="-79"/>
              </a:rPr>
              <a:t>Mental or emotional proximity </a:t>
            </a:r>
            <a:r>
              <a:rPr lang="en-US" dirty="0">
                <a:latin typeface="FrankRuehl" pitchFamily="34" charset="-79"/>
                <a:cs typeface="FrankRuehl" pitchFamily="34" charset="-79"/>
              </a:rPr>
              <a:t>appear to be the leadership opportunity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pPr>
              <a:defRPr/>
            </a:pPr>
            <a:r>
              <a:rPr lang="en-US" altLang="en-US" dirty="0" smtClean="0">
                <a:latin typeface="FrankRuehl" pitchFamily="34" charset="-79"/>
                <a:ea typeface="ＭＳ Ｐゴシック" pitchFamily="34" charset="-128"/>
                <a:cs typeface="FrankRuehl" pitchFamily="34" charset="-79"/>
              </a:rPr>
              <a:t>Interactivity: </a:t>
            </a:r>
            <a:br>
              <a:rPr lang="en-US" altLang="en-US" dirty="0" smtClean="0">
                <a:latin typeface="FrankRuehl" pitchFamily="34" charset="-79"/>
                <a:ea typeface="ＭＳ Ｐゴシック" pitchFamily="34" charset="-128"/>
                <a:cs typeface="FrankRuehl" pitchFamily="34" charset="-79"/>
              </a:rPr>
            </a:br>
            <a:r>
              <a:rPr lang="en-US" altLang="en-US" dirty="0" smtClean="0">
                <a:latin typeface="FrankRuehl" pitchFamily="34" charset="-79"/>
                <a:ea typeface="ＭＳ Ｐゴシック" pitchFamily="34" charset="-128"/>
                <a:cs typeface="FrankRuehl" pitchFamily="34" charset="-79"/>
              </a:rPr>
              <a:t>Use Communication Channels</a:t>
            </a:r>
          </a:p>
        </p:txBody>
      </p:sp>
      <p:sp>
        <p:nvSpPr>
          <p:cNvPr id="28675" name="Content Placeholder 2"/>
          <p:cNvSpPr>
            <a:spLocks noGrp="1"/>
          </p:cNvSpPr>
          <p:nvPr>
            <p:ph idx="1"/>
          </p:nvPr>
        </p:nvSpPr>
        <p:spPr>
          <a:xfrm>
            <a:off x="457200" y="1600200"/>
            <a:ext cx="4114800" cy="4525963"/>
          </a:xfrm>
        </p:spPr>
        <p:txBody>
          <a:bodyPr/>
          <a:lstStyle/>
          <a:p>
            <a:pPr>
              <a:lnSpc>
                <a:spcPct val="200000"/>
              </a:lnSpc>
            </a:pPr>
            <a:r>
              <a:rPr lang="en-US" altLang="en-US" smtClean="0">
                <a:latin typeface="FrankRuehl" pitchFamily="34" charset="-79"/>
                <a:ea typeface="MS PGothic" panose="020B0600070205080204" pitchFamily="34" charset="-128"/>
                <a:cs typeface="FrankRuehl" pitchFamily="34" charset="-79"/>
              </a:rPr>
              <a:t>Promoting Dialogue</a:t>
            </a:r>
          </a:p>
          <a:p>
            <a:r>
              <a:rPr lang="en-US" altLang="en-US" smtClean="0">
                <a:latin typeface="FrankRuehl" pitchFamily="34" charset="-79"/>
                <a:ea typeface="MS PGothic" panose="020B0600070205080204" pitchFamily="34" charset="-128"/>
                <a:cs typeface="FrankRuehl" pitchFamily="34" charset="-79"/>
              </a:rPr>
              <a:t>Using Social Technology</a:t>
            </a:r>
          </a:p>
          <a:p>
            <a:pPr>
              <a:lnSpc>
                <a:spcPct val="200000"/>
              </a:lnSpc>
            </a:pPr>
            <a:endParaRPr lang="en-US" altLang="en-US" smtClean="0">
              <a:latin typeface="FrankRuehl" pitchFamily="34" charset="-79"/>
              <a:ea typeface="MS PGothic" panose="020B0600070205080204" pitchFamily="34" charset="-128"/>
              <a:cs typeface="FrankRuehl" pitchFamily="34" charset="-79"/>
            </a:endParaRPr>
          </a:p>
        </p:txBody>
      </p:sp>
      <p:pic>
        <p:nvPicPr>
          <p:cNvPr id="9318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524000"/>
            <a:ext cx="4191000" cy="523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TextBox 5"/>
          <p:cNvSpPr txBox="1">
            <a:spLocks noChangeArrowheads="1"/>
          </p:cNvSpPr>
          <p:nvPr/>
        </p:nvSpPr>
        <p:spPr bwMode="auto">
          <a:xfrm>
            <a:off x="609600" y="4572000"/>
            <a:ext cx="3810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ea typeface="MS PGothic" panose="020B0600070205080204" pitchFamily="34" charset="-128"/>
              </a:rPr>
              <a:t>How Do You Message People?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box(in)">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box(in)">
                                      <p:cBhvr>
                                        <p:cTn id="12" dur="500"/>
                                        <p:tgtEl>
                                          <p:spTgt spid="28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457200" y="76200"/>
            <a:ext cx="8229600" cy="1143000"/>
          </a:xfrm>
        </p:spPr>
        <p:txBody>
          <a:bodyPr/>
          <a:lstStyle/>
          <a:p>
            <a:r>
              <a:rPr lang="en-US" altLang="en-US" smtClean="0">
                <a:solidFill>
                  <a:srgbClr val="3333FF"/>
                </a:solidFill>
                <a:latin typeface="Berlin Sans FB" panose="020E0602020502020306" pitchFamily="34" charset="0"/>
                <a:ea typeface="MS PGothic" panose="020B0600070205080204" pitchFamily="34" charset="-128"/>
              </a:rPr>
              <a:t>Tool: Finding the Drift</a:t>
            </a:r>
          </a:p>
        </p:txBody>
      </p:sp>
      <p:sp>
        <p:nvSpPr>
          <p:cNvPr id="29699" name="Content Placeholder 2"/>
          <p:cNvSpPr>
            <a:spLocks noGrp="1"/>
          </p:cNvSpPr>
          <p:nvPr>
            <p:ph idx="1"/>
          </p:nvPr>
        </p:nvSpPr>
        <p:spPr>
          <a:xfrm>
            <a:off x="0" y="1219200"/>
            <a:ext cx="5562600" cy="5516563"/>
          </a:xfrm>
        </p:spPr>
        <p:txBody>
          <a:bodyPr/>
          <a:lstStyle/>
          <a:p>
            <a:r>
              <a:rPr lang="en-US" altLang="en-US" sz="2800" smtClean="0">
                <a:solidFill>
                  <a:srgbClr val="FF0000"/>
                </a:solidFill>
                <a:latin typeface="FrankRuehl" pitchFamily="34" charset="-79"/>
                <a:ea typeface="MS PGothic" panose="020B0600070205080204" pitchFamily="34" charset="-128"/>
                <a:cs typeface="FrankRuehl" pitchFamily="34" charset="-79"/>
              </a:rPr>
              <a:t>Drift</a:t>
            </a:r>
            <a:r>
              <a:rPr lang="en-US" altLang="en-US" sz="2800" smtClean="0">
                <a:latin typeface="FrankRuehl" pitchFamily="34" charset="-79"/>
                <a:ea typeface="MS PGothic" panose="020B0600070205080204" pitchFamily="34" charset="-128"/>
                <a:cs typeface="FrankRuehl" pitchFamily="34" charset="-79"/>
              </a:rPr>
              <a:t>, The act or condition of being carried along by the currents. </a:t>
            </a:r>
          </a:p>
          <a:p>
            <a:r>
              <a:rPr lang="en-US" altLang="en-US" sz="2800" smtClean="0">
                <a:solidFill>
                  <a:srgbClr val="FF0000"/>
                </a:solidFill>
                <a:latin typeface="FrankRuehl" pitchFamily="34" charset="-79"/>
                <a:ea typeface="MS PGothic" panose="020B0600070205080204" pitchFamily="34" charset="-128"/>
                <a:cs typeface="FrankRuehl" pitchFamily="34" charset="-79"/>
              </a:rPr>
              <a:t>Drift</a:t>
            </a:r>
            <a:r>
              <a:rPr lang="en-US" altLang="en-US" sz="2800" smtClean="0">
                <a:latin typeface="FrankRuehl" pitchFamily="34" charset="-79"/>
                <a:ea typeface="MS PGothic" panose="020B0600070205080204" pitchFamily="34" charset="-128"/>
                <a:cs typeface="FrankRuehl" pitchFamily="34" charset="-79"/>
              </a:rPr>
              <a:t> is the background music in organizations: </a:t>
            </a:r>
          </a:p>
          <a:p>
            <a:pPr lvl="1"/>
            <a:r>
              <a:rPr lang="en-US" altLang="en-US" sz="2400" smtClean="0">
                <a:latin typeface="FrankRuehl" pitchFamily="34" charset="-79"/>
                <a:ea typeface="MS PGothic" panose="020B0600070205080204" pitchFamily="34" charset="-128"/>
                <a:cs typeface="FrankRuehl" pitchFamily="34" charset="-79"/>
              </a:rPr>
              <a:t>“</a:t>
            </a:r>
            <a:r>
              <a:rPr lang="en-US" altLang="en-US" sz="2400" smtClean="0">
                <a:solidFill>
                  <a:srgbClr val="FF0000"/>
                </a:solidFill>
                <a:latin typeface="FrankRuehl" pitchFamily="34" charset="-79"/>
                <a:ea typeface="MS PGothic" panose="020B0600070205080204" pitchFamily="34" charset="-128"/>
                <a:cs typeface="FrankRuehl" pitchFamily="34" charset="-79"/>
              </a:rPr>
              <a:t>We are overworked</a:t>
            </a:r>
            <a:r>
              <a:rPr lang="en-US" altLang="en-US" sz="2400" smtClean="0">
                <a:latin typeface="FrankRuehl" pitchFamily="34" charset="-79"/>
                <a:ea typeface="MS PGothic" panose="020B0600070205080204" pitchFamily="34" charset="-128"/>
                <a:cs typeface="FrankRuehl" pitchFamily="34" charset="-79"/>
              </a:rPr>
              <a:t>.” </a:t>
            </a:r>
          </a:p>
          <a:p>
            <a:pPr lvl="1"/>
            <a:r>
              <a:rPr lang="en-US" altLang="en-US" sz="2400" smtClean="0">
                <a:latin typeface="FrankRuehl" pitchFamily="34" charset="-79"/>
                <a:ea typeface="MS PGothic" panose="020B0600070205080204" pitchFamily="34" charset="-128"/>
                <a:cs typeface="FrankRuehl" pitchFamily="34" charset="-79"/>
              </a:rPr>
              <a:t>“</a:t>
            </a:r>
            <a:r>
              <a:rPr lang="en-US" altLang="en-US" sz="2400" smtClean="0">
                <a:solidFill>
                  <a:srgbClr val="FF0000"/>
                </a:solidFill>
                <a:latin typeface="FrankRuehl" pitchFamily="34" charset="-79"/>
                <a:ea typeface="MS PGothic" panose="020B0600070205080204" pitchFamily="34" charset="-128"/>
                <a:cs typeface="FrankRuehl" pitchFamily="34" charset="-79"/>
              </a:rPr>
              <a:t>You can’t trust the management</a:t>
            </a:r>
            <a:r>
              <a:rPr lang="en-US" altLang="en-US" sz="2400" smtClean="0">
                <a:latin typeface="FrankRuehl" pitchFamily="34" charset="-79"/>
                <a:ea typeface="MS PGothic" panose="020B0600070205080204" pitchFamily="34" charset="-128"/>
                <a:cs typeface="FrankRuehl" pitchFamily="34" charset="-79"/>
              </a:rPr>
              <a:t>.” </a:t>
            </a:r>
          </a:p>
          <a:p>
            <a:pPr lvl="1"/>
            <a:r>
              <a:rPr lang="en-US" altLang="en-US" sz="2400" smtClean="0">
                <a:latin typeface="FrankRuehl" pitchFamily="34" charset="-79"/>
                <a:ea typeface="MS PGothic" panose="020B0600070205080204" pitchFamily="34" charset="-128"/>
                <a:cs typeface="FrankRuehl" pitchFamily="34" charset="-79"/>
              </a:rPr>
              <a:t>“</a:t>
            </a:r>
            <a:r>
              <a:rPr lang="en-US" altLang="en-US" sz="2400" smtClean="0">
                <a:solidFill>
                  <a:srgbClr val="FF0000"/>
                </a:solidFill>
                <a:latin typeface="FrankRuehl" pitchFamily="34" charset="-79"/>
                <a:ea typeface="MS PGothic" panose="020B0600070205080204" pitchFamily="34" charset="-128"/>
                <a:cs typeface="FrankRuehl" pitchFamily="34" charset="-79"/>
              </a:rPr>
              <a:t>Our objectives are unrealistic</a:t>
            </a:r>
            <a:r>
              <a:rPr lang="en-US" altLang="en-US" sz="2400" smtClean="0">
                <a:latin typeface="FrankRuehl" pitchFamily="34" charset="-79"/>
                <a:ea typeface="MS PGothic" panose="020B0600070205080204" pitchFamily="34" charset="-128"/>
                <a:cs typeface="FrankRuehl" pitchFamily="34" charset="-79"/>
              </a:rPr>
              <a:t>.”</a:t>
            </a:r>
          </a:p>
          <a:p>
            <a:r>
              <a:rPr lang="en-US" altLang="en-US" smtClean="0">
                <a:solidFill>
                  <a:srgbClr val="3333FF"/>
                </a:solidFill>
                <a:latin typeface="FrankRuehl" pitchFamily="34" charset="-79"/>
                <a:ea typeface="MS PGothic" panose="020B0600070205080204" pitchFamily="34" charset="-128"/>
                <a:cs typeface="FrankRuehl" pitchFamily="34" charset="-79"/>
              </a:rPr>
              <a:t>What is the drift in your organization? </a:t>
            </a:r>
          </a:p>
          <a:p>
            <a:r>
              <a:rPr lang="en-US" altLang="en-US" smtClean="0">
                <a:solidFill>
                  <a:srgbClr val="3333FF"/>
                </a:solidFill>
                <a:latin typeface="FrankRuehl" pitchFamily="34" charset="-79"/>
                <a:ea typeface="MS PGothic" panose="020B0600070205080204" pitchFamily="34" charset="-128"/>
                <a:cs typeface="FrankRuehl" pitchFamily="34" charset="-79"/>
              </a:rPr>
              <a:t>It is essential that you identify and shape it!</a:t>
            </a:r>
          </a:p>
          <a:p>
            <a:endParaRPr lang="en-US" altLang="en-US" sz="2800" smtClean="0">
              <a:latin typeface="FrankRuehl" pitchFamily="34" charset="-79"/>
              <a:ea typeface="MS PGothic" panose="020B0600070205080204" pitchFamily="34" charset="-128"/>
              <a:cs typeface="FrankRuehl" pitchFamily="34" charset="-79"/>
            </a:endParaRPr>
          </a:p>
        </p:txBody>
      </p:sp>
      <p:pic>
        <p:nvPicPr>
          <p:cNvPr id="9421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371600"/>
            <a:ext cx="35687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box(in)">
                                      <p:cBhvr>
                                        <p:cTn id="7" dur="5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box(in)">
                                      <p:cBhvr>
                                        <p:cTn id="12" dur="500"/>
                                        <p:tgtEl>
                                          <p:spTgt spid="29699">
                                            <p:txEl>
                                              <p:pRg st="1" end="1"/>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animEffect transition="in" filter="box(in)">
                                      <p:cBhvr>
                                        <p:cTn id="15" dur="500"/>
                                        <p:tgtEl>
                                          <p:spTgt spid="29699">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9699">
                                            <p:txEl>
                                              <p:pRg st="3" end="3"/>
                                            </p:txEl>
                                          </p:spTgt>
                                        </p:tgtEl>
                                        <p:attrNameLst>
                                          <p:attrName>style.visibility</p:attrName>
                                        </p:attrNameLst>
                                      </p:cBhvr>
                                      <p:to>
                                        <p:strVal val="visible"/>
                                      </p:to>
                                    </p:set>
                                    <p:animEffect transition="in" filter="box(in)">
                                      <p:cBhvr>
                                        <p:cTn id="18" dur="500"/>
                                        <p:tgtEl>
                                          <p:spTgt spid="29699">
                                            <p:txEl>
                                              <p:pRg st="3" end="3"/>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29699">
                                            <p:txEl>
                                              <p:pRg st="4" end="4"/>
                                            </p:txEl>
                                          </p:spTgt>
                                        </p:tgtEl>
                                        <p:attrNameLst>
                                          <p:attrName>style.visibility</p:attrName>
                                        </p:attrNameLst>
                                      </p:cBhvr>
                                      <p:to>
                                        <p:strVal val="visible"/>
                                      </p:to>
                                    </p:set>
                                    <p:animEffect transition="in" filter="box(in)">
                                      <p:cBhvr>
                                        <p:cTn id="21" dur="500"/>
                                        <p:tgtEl>
                                          <p:spTgt spid="29699">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29699">
                                            <p:txEl>
                                              <p:pRg st="5" end="5"/>
                                            </p:txEl>
                                          </p:spTgt>
                                        </p:tgtEl>
                                        <p:attrNameLst>
                                          <p:attrName>style.visibility</p:attrName>
                                        </p:attrNameLst>
                                      </p:cBhvr>
                                      <p:to>
                                        <p:strVal val="visible"/>
                                      </p:to>
                                    </p:set>
                                    <p:animEffect transition="in" filter="box(in)">
                                      <p:cBhvr>
                                        <p:cTn id="26" dur="500"/>
                                        <p:tgtEl>
                                          <p:spTgt spid="29699">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29699">
                                            <p:txEl>
                                              <p:pRg st="6" end="6"/>
                                            </p:txEl>
                                          </p:spTgt>
                                        </p:tgtEl>
                                        <p:attrNameLst>
                                          <p:attrName>style.visibility</p:attrName>
                                        </p:attrNameLst>
                                      </p:cBhvr>
                                      <p:to>
                                        <p:strVal val="visible"/>
                                      </p:to>
                                    </p:set>
                                    <p:animEffect transition="in" filter="box(in)">
                                      <p:cBhvr>
                                        <p:cTn id="31" dur="500"/>
                                        <p:tgtEl>
                                          <p:spTgt spid="296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1"/>
          <p:cNvSpPr>
            <a:spLocks noGrp="1"/>
          </p:cNvSpPr>
          <p:nvPr>
            <p:ph type="sldNum" sz="quarter" idx="10"/>
          </p:nvPr>
        </p:nvSpPr>
        <p:spPr bwMode="auto">
          <a:xfrm>
            <a:off x="457200" y="6356350"/>
            <a:ext cx="2133600" cy="365125"/>
          </a:xfrm>
          <a:ln>
            <a:miter lim="800000"/>
            <a:headEnd/>
            <a:tailEnd/>
          </a:ln>
        </p:spPr>
        <p:txBody>
          <a:bodyPr anchor="t"/>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19AB932-C964-4F1C-B439-BAE6DCA8D40D}" type="slidenum">
              <a:rPr lang="en-US" altLang="en-US">
                <a:solidFill>
                  <a:schemeClr val="bg1"/>
                </a:solidFill>
              </a:rPr>
              <a:pPr eaLnBrk="1" hangingPunct="1"/>
              <a:t>85</a:t>
            </a:fld>
            <a:endParaRPr lang="en-US" altLang="en-US">
              <a:solidFill>
                <a:schemeClr val="bg1"/>
              </a:solidFill>
            </a:endParaRPr>
          </a:p>
        </p:txBody>
      </p:sp>
      <p:sp>
        <p:nvSpPr>
          <p:cNvPr id="32770" name="AutoShape 2"/>
          <p:cNvSpPr>
            <a:spLocks noChangeArrowheads="1"/>
          </p:cNvSpPr>
          <p:nvPr/>
        </p:nvSpPr>
        <p:spPr bwMode="auto">
          <a:xfrm>
            <a:off x="2057400" y="1431925"/>
            <a:ext cx="5334000" cy="5045075"/>
          </a:xfrm>
          <a:prstGeom prst="triangle">
            <a:avLst>
              <a:gd name="adj" fmla="val 50000"/>
            </a:avLst>
          </a:prstGeom>
          <a:solidFill>
            <a:srgbClr val="FF0000"/>
          </a:solidFill>
          <a:ln w="190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fr-FR" altLang="en-US" sz="2400">
              <a:latin typeface="Times New Roman" panose="02020603050405020304" pitchFamily="18" charset="0"/>
            </a:endParaRPr>
          </a:p>
        </p:txBody>
      </p:sp>
      <p:sp>
        <p:nvSpPr>
          <p:cNvPr id="32771" name="AutoShape 3"/>
          <p:cNvSpPr>
            <a:spLocks noChangeArrowheads="1"/>
          </p:cNvSpPr>
          <p:nvPr/>
        </p:nvSpPr>
        <p:spPr bwMode="auto">
          <a:xfrm>
            <a:off x="2498725" y="1431925"/>
            <a:ext cx="4454525" cy="4224338"/>
          </a:xfrm>
          <a:prstGeom prst="triangle">
            <a:avLst>
              <a:gd name="adj" fmla="val 50000"/>
            </a:avLst>
          </a:prstGeom>
          <a:solidFill>
            <a:srgbClr val="FF00FF"/>
          </a:solidFill>
          <a:ln w="190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fr-FR" altLang="en-US" sz="2400">
              <a:latin typeface="Times New Roman" panose="02020603050405020304" pitchFamily="18" charset="0"/>
            </a:endParaRPr>
          </a:p>
        </p:txBody>
      </p:sp>
      <p:sp>
        <p:nvSpPr>
          <p:cNvPr id="32772" name="AutoShape 4"/>
          <p:cNvSpPr>
            <a:spLocks noChangeArrowheads="1"/>
          </p:cNvSpPr>
          <p:nvPr/>
        </p:nvSpPr>
        <p:spPr bwMode="auto">
          <a:xfrm>
            <a:off x="2882900" y="1431925"/>
            <a:ext cx="3686175" cy="3495675"/>
          </a:xfrm>
          <a:prstGeom prst="triangle">
            <a:avLst>
              <a:gd name="adj" fmla="val 50000"/>
            </a:avLst>
          </a:prstGeom>
          <a:solidFill>
            <a:srgbClr val="FFFF00"/>
          </a:solidFill>
          <a:ln w="190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fr-FR" altLang="en-US" sz="2400">
              <a:latin typeface="Times New Roman" panose="02020603050405020304" pitchFamily="18" charset="0"/>
            </a:endParaRPr>
          </a:p>
        </p:txBody>
      </p:sp>
      <p:sp>
        <p:nvSpPr>
          <p:cNvPr id="32773" name="AutoShape 5"/>
          <p:cNvSpPr>
            <a:spLocks noChangeArrowheads="1"/>
          </p:cNvSpPr>
          <p:nvPr/>
        </p:nvSpPr>
        <p:spPr bwMode="auto">
          <a:xfrm>
            <a:off x="3305175" y="1431925"/>
            <a:ext cx="2841625" cy="2687638"/>
          </a:xfrm>
          <a:prstGeom prst="triangle">
            <a:avLst>
              <a:gd name="adj" fmla="val 50000"/>
            </a:avLst>
          </a:prstGeom>
          <a:solidFill>
            <a:srgbClr val="CC6600"/>
          </a:solidFill>
          <a:ln w="190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fr-FR" altLang="en-US" sz="2400">
              <a:latin typeface="Times New Roman" panose="02020603050405020304" pitchFamily="18" charset="0"/>
            </a:endParaRPr>
          </a:p>
        </p:txBody>
      </p:sp>
      <p:sp>
        <p:nvSpPr>
          <p:cNvPr id="32774" name="AutoShape 6"/>
          <p:cNvSpPr>
            <a:spLocks noChangeArrowheads="1"/>
          </p:cNvSpPr>
          <p:nvPr/>
        </p:nvSpPr>
        <p:spPr bwMode="auto">
          <a:xfrm>
            <a:off x="3733800" y="1447800"/>
            <a:ext cx="1997075" cy="1881188"/>
          </a:xfrm>
          <a:prstGeom prst="triangle">
            <a:avLst>
              <a:gd name="adj" fmla="val 50000"/>
            </a:avLst>
          </a:prstGeom>
          <a:solidFill>
            <a:srgbClr val="006600"/>
          </a:solidFill>
          <a:ln w="190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fr-FR" altLang="en-US" sz="2400">
              <a:latin typeface="Times New Roman" panose="02020603050405020304" pitchFamily="18" charset="0"/>
            </a:endParaRPr>
          </a:p>
        </p:txBody>
      </p:sp>
      <p:sp>
        <p:nvSpPr>
          <p:cNvPr id="89096" name="Rectangle 7"/>
          <p:cNvSpPr>
            <a:spLocks noGrp="1" noChangeArrowheads="1"/>
          </p:cNvSpPr>
          <p:nvPr>
            <p:ph type="ctrTitle" idx="4294967295"/>
          </p:nvPr>
        </p:nvSpPr>
        <p:spPr>
          <a:xfrm>
            <a:off x="609600" y="381000"/>
            <a:ext cx="8229600" cy="1143000"/>
          </a:xfrm>
        </p:spPr>
        <p:txBody>
          <a:bodyPr>
            <a:normAutofit fontScale="90000"/>
          </a:bodyPr>
          <a:lstStyle/>
          <a:p>
            <a:pPr eaLnBrk="1" hangingPunct="1">
              <a:defRPr/>
            </a:pPr>
            <a:r>
              <a:rPr lang="en-US" dirty="0" smtClean="0">
                <a:cs typeface="Times New Roman" pitchFamily="18" charset="0"/>
              </a:rPr>
              <a:t> The Conversations for</a:t>
            </a:r>
            <a:br>
              <a:rPr lang="en-US" dirty="0" smtClean="0">
                <a:cs typeface="Times New Roman" pitchFamily="18" charset="0"/>
              </a:rPr>
            </a:br>
            <a:r>
              <a:rPr lang="en-US" dirty="0" smtClean="0">
                <a:cs typeface="Times New Roman" pitchFamily="18" charset="0"/>
              </a:rPr>
              <a:t> Accomplishment  Model</a:t>
            </a:r>
          </a:p>
        </p:txBody>
      </p:sp>
      <p:sp>
        <p:nvSpPr>
          <p:cNvPr id="95241" name="Rectangle 8"/>
          <p:cNvSpPr>
            <a:spLocks noGrp="1" noChangeArrowheads="1"/>
          </p:cNvSpPr>
          <p:nvPr>
            <p:ph type="subTitle" idx="4294967295"/>
          </p:nvPr>
        </p:nvSpPr>
        <p:spPr>
          <a:xfrm>
            <a:off x="1243013" y="3929063"/>
            <a:ext cx="6646862" cy="1736725"/>
          </a:xfrm>
        </p:spPr>
        <p:txBody>
          <a:bodyPr/>
          <a:lstStyle/>
          <a:p>
            <a:pPr marL="609600" indent="-609600" algn="ctr" eaLnBrk="1" hangingPunct="1">
              <a:buFont typeface="Wingdings" panose="05000000000000000000" pitchFamily="2" charset="2"/>
              <a:buNone/>
            </a:pPr>
            <a:endParaRPr lang="en-US" altLang="en-US" sz="2800" b="0" smtClean="0"/>
          </a:p>
          <a:p>
            <a:pPr marL="609600" indent="-609600" algn="ctr" eaLnBrk="1" hangingPunct="1">
              <a:buFont typeface="Wingdings" panose="05000000000000000000" pitchFamily="2" charset="2"/>
              <a:buNone/>
            </a:pPr>
            <a:endParaRPr lang="en-US" altLang="en-US" sz="2800" b="0" smtClean="0"/>
          </a:p>
        </p:txBody>
      </p:sp>
      <p:sp>
        <p:nvSpPr>
          <p:cNvPr id="32778" name="Text Box 10"/>
          <p:cNvSpPr txBox="1">
            <a:spLocks noChangeArrowheads="1"/>
          </p:cNvSpPr>
          <p:nvPr/>
        </p:nvSpPr>
        <p:spPr bwMode="auto">
          <a:xfrm>
            <a:off x="3676650" y="2743200"/>
            <a:ext cx="2063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a:solidFill>
                  <a:srgbClr val="FFFF66"/>
                </a:solidFill>
              </a:rPr>
              <a:t>Accomplishment</a:t>
            </a:r>
          </a:p>
          <a:p>
            <a:pPr algn="ctr"/>
            <a:r>
              <a:rPr lang="en-US" altLang="en-US" sz="1600" b="1">
                <a:solidFill>
                  <a:srgbClr val="FFFF66"/>
                </a:solidFill>
              </a:rPr>
              <a:t>And Completion</a:t>
            </a:r>
            <a:endParaRPr lang="en-US" altLang="en-US">
              <a:solidFill>
                <a:srgbClr val="FFFF66"/>
              </a:solidFill>
              <a:latin typeface="Verdana" panose="020B0604030504040204" pitchFamily="34" charset="0"/>
            </a:endParaRPr>
          </a:p>
        </p:txBody>
      </p:sp>
      <p:sp>
        <p:nvSpPr>
          <p:cNvPr id="32779" name="Text Box 11"/>
          <p:cNvSpPr txBox="1">
            <a:spLocks noChangeArrowheads="1"/>
          </p:cNvSpPr>
          <p:nvPr/>
        </p:nvSpPr>
        <p:spPr bwMode="auto">
          <a:xfrm>
            <a:off x="3765550" y="3529013"/>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a:solidFill>
                  <a:schemeClr val="bg1"/>
                </a:solidFill>
              </a:rPr>
              <a:t>Action</a:t>
            </a:r>
            <a:endParaRPr lang="en-US" altLang="en-US">
              <a:solidFill>
                <a:schemeClr val="bg1"/>
              </a:solidFill>
              <a:latin typeface="Verdana" panose="020B0604030504040204" pitchFamily="34" charset="0"/>
            </a:endParaRPr>
          </a:p>
        </p:txBody>
      </p:sp>
      <p:sp>
        <p:nvSpPr>
          <p:cNvPr id="32780" name="Text Box 12"/>
          <p:cNvSpPr txBox="1">
            <a:spLocks noChangeArrowheads="1"/>
          </p:cNvSpPr>
          <p:nvPr/>
        </p:nvSpPr>
        <p:spPr bwMode="auto">
          <a:xfrm>
            <a:off x="3765550" y="4329113"/>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a:solidFill>
                  <a:srgbClr val="000000"/>
                </a:solidFill>
              </a:rPr>
              <a:t>Opportunity</a:t>
            </a:r>
            <a:endParaRPr lang="en-US" altLang="en-US">
              <a:solidFill>
                <a:srgbClr val="000000"/>
              </a:solidFill>
              <a:latin typeface="Verdana" panose="020B0604030504040204" pitchFamily="34" charset="0"/>
            </a:endParaRPr>
          </a:p>
        </p:txBody>
      </p:sp>
      <p:sp>
        <p:nvSpPr>
          <p:cNvPr id="32781" name="Text Box 13"/>
          <p:cNvSpPr txBox="1">
            <a:spLocks noChangeArrowheads="1"/>
          </p:cNvSpPr>
          <p:nvPr/>
        </p:nvSpPr>
        <p:spPr bwMode="auto">
          <a:xfrm>
            <a:off x="3765550" y="5129213"/>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a:solidFill>
                  <a:srgbClr val="000000"/>
                </a:solidFill>
              </a:rPr>
              <a:t>Possibility</a:t>
            </a:r>
            <a:endParaRPr lang="en-US" altLang="en-US">
              <a:solidFill>
                <a:srgbClr val="000000"/>
              </a:solidFill>
              <a:latin typeface="Verdana" panose="020B0604030504040204" pitchFamily="34" charset="0"/>
            </a:endParaRPr>
          </a:p>
        </p:txBody>
      </p:sp>
      <p:sp>
        <p:nvSpPr>
          <p:cNvPr id="32782" name="Text Box 14"/>
          <p:cNvSpPr txBox="1">
            <a:spLocks noChangeArrowheads="1"/>
          </p:cNvSpPr>
          <p:nvPr/>
        </p:nvSpPr>
        <p:spPr bwMode="auto">
          <a:xfrm>
            <a:off x="2774950" y="5810250"/>
            <a:ext cx="38862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a:solidFill>
                  <a:srgbClr val="000000"/>
                </a:solidFill>
              </a:rPr>
              <a:t>Background</a:t>
            </a:r>
          </a:p>
          <a:p>
            <a:pPr algn="ctr"/>
            <a:r>
              <a:rPr lang="en-US" altLang="en-US" sz="1600" b="1">
                <a:solidFill>
                  <a:srgbClr val="000000"/>
                </a:solidFill>
              </a:rPr>
              <a:t>of Relatedness</a:t>
            </a:r>
            <a:endParaRPr lang="en-US" altLang="en-US">
              <a:solidFill>
                <a:srgbClr val="000000"/>
              </a:solidFill>
              <a:latin typeface="Verdana" panose="020B0604030504040204" pitchFamily="34"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ppt_x"/>
                                          </p:val>
                                        </p:tav>
                                        <p:tav tm="100000">
                                          <p:val>
                                            <p:strVal val="#ppt_x"/>
                                          </p:val>
                                        </p:tav>
                                      </p:tavLst>
                                    </p:anim>
                                    <p:anim calcmode="lin" valueType="num">
                                      <p:cBhvr additive="base">
                                        <p:cTn id="8" dur="500" fill="hold"/>
                                        <p:tgtEl>
                                          <p:spTgt spid="3277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32782"/>
                                        </p:tgtEl>
                                        <p:attrNameLst>
                                          <p:attrName>style.visibility</p:attrName>
                                        </p:attrNameLst>
                                      </p:cBhvr>
                                      <p:to>
                                        <p:strVal val="visible"/>
                                      </p:to>
                                    </p:set>
                                    <p:animEffect transition="in" filter="blinds(horizontal)">
                                      <p:cBhvr>
                                        <p:cTn id="12" dur="500"/>
                                        <p:tgtEl>
                                          <p:spTgt spid="327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2771"/>
                                        </p:tgtEl>
                                        <p:attrNameLst>
                                          <p:attrName>style.visibility</p:attrName>
                                        </p:attrNameLst>
                                      </p:cBhvr>
                                      <p:to>
                                        <p:strVal val="visible"/>
                                      </p:to>
                                    </p:set>
                                    <p:anim calcmode="lin" valueType="num">
                                      <p:cBhvr additive="base">
                                        <p:cTn id="17" dur="500" fill="hold"/>
                                        <p:tgtEl>
                                          <p:spTgt spid="32771"/>
                                        </p:tgtEl>
                                        <p:attrNameLst>
                                          <p:attrName>ppt_x</p:attrName>
                                        </p:attrNameLst>
                                      </p:cBhvr>
                                      <p:tavLst>
                                        <p:tav tm="0">
                                          <p:val>
                                            <p:strVal val="#ppt_x"/>
                                          </p:val>
                                        </p:tav>
                                        <p:tav tm="100000">
                                          <p:val>
                                            <p:strVal val="#ppt_x"/>
                                          </p:val>
                                        </p:tav>
                                      </p:tavLst>
                                    </p:anim>
                                    <p:anim calcmode="lin" valueType="num">
                                      <p:cBhvr additive="base">
                                        <p:cTn id="18" dur="500" fill="hold"/>
                                        <p:tgtEl>
                                          <p:spTgt spid="32771"/>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500"/>
                            </p:stCondLst>
                            <p:childTnLst>
                              <p:par>
                                <p:cTn id="20" presetID="3" presetClass="entr" presetSubtype="10" fill="hold" grpId="0" nodeType="afterEffect">
                                  <p:stCondLst>
                                    <p:cond delay="0"/>
                                  </p:stCondLst>
                                  <p:childTnLst>
                                    <p:set>
                                      <p:cBhvr>
                                        <p:cTn id="21" dur="1" fill="hold">
                                          <p:stCondLst>
                                            <p:cond delay="0"/>
                                          </p:stCondLst>
                                        </p:cTn>
                                        <p:tgtEl>
                                          <p:spTgt spid="32781"/>
                                        </p:tgtEl>
                                        <p:attrNameLst>
                                          <p:attrName>style.visibility</p:attrName>
                                        </p:attrNameLst>
                                      </p:cBhvr>
                                      <p:to>
                                        <p:strVal val="visible"/>
                                      </p:to>
                                    </p:set>
                                    <p:animEffect transition="in" filter="blinds(horizontal)">
                                      <p:cBhvr>
                                        <p:cTn id="22" dur="500"/>
                                        <p:tgtEl>
                                          <p:spTgt spid="3278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2772"/>
                                        </p:tgtEl>
                                        <p:attrNameLst>
                                          <p:attrName>style.visibility</p:attrName>
                                        </p:attrNameLst>
                                      </p:cBhvr>
                                      <p:to>
                                        <p:strVal val="visible"/>
                                      </p:to>
                                    </p:set>
                                    <p:anim calcmode="lin" valueType="num">
                                      <p:cBhvr additive="base">
                                        <p:cTn id="27" dur="500" fill="hold"/>
                                        <p:tgtEl>
                                          <p:spTgt spid="32772"/>
                                        </p:tgtEl>
                                        <p:attrNameLst>
                                          <p:attrName>ppt_x</p:attrName>
                                        </p:attrNameLst>
                                      </p:cBhvr>
                                      <p:tavLst>
                                        <p:tav tm="0">
                                          <p:val>
                                            <p:strVal val="#ppt_x"/>
                                          </p:val>
                                        </p:tav>
                                        <p:tav tm="100000">
                                          <p:val>
                                            <p:strVal val="#ppt_x"/>
                                          </p:val>
                                        </p:tav>
                                      </p:tavLst>
                                    </p:anim>
                                    <p:anim calcmode="lin" valueType="num">
                                      <p:cBhvr additive="base">
                                        <p:cTn id="28" dur="500" fill="hold"/>
                                        <p:tgtEl>
                                          <p:spTgt spid="32772"/>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500"/>
                            </p:stCondLst>
                            <p:childTnLst>
                              <p:par>
                                <p:cTn id="30" presetID="3" presetClass="entr" presetSubtype="10" fill="hold" grpId="0" nodeType="afterEffect">
                                  <p:stCondLst>
                                    <p:cond delay="0"/>
                                  </p:stCondLst>
                                  <p:childTnLst>
                                    <p:set>
                                      <p:cBhvr>
                                        <p:cTn id="31" dur="1" fill="hold">
                                          <p:stCondLst>
                                            <p:cond delay="0"/>
                                          </p:stCondLst>
                                        </p:cTn>
                                        <p:tgtEl>
                                          <p:spTgt spid="32780"/>
                                        </p:tgtEl>
                                        <p:attrNameLst>
                                          <p:attrName>style.visibility</p:attrName>
                                        </p:attrNameLst>
                                      </p:cBhvr>
                                      <p:to>
                                        <p:strVal val="visible"/>
                                      </p:to>
                                    </p:set>
                                    <p:animEffect transition="in" filter="blinds(horizontal)">
                                      <p:cBhvr>
                                        <p:cTn id="32" dur="500"/>
                                        <p:tgtEl>
                                          <p:spTgt spid="3278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2773"/>
                                        </p:tgtEl>
                                        <p:attrNameLst>
                                          <p:attrName>style.visibility</p:attrName>
                                        </p:attrNameLst>
                                      </p:cBhvr>
                                      <p:to>
                                        <p:strVal val="visible"/>
                                      </p:to>
                                    </p:set>
                                    <p:anim calcmode="lin" valueType="num">
                                      <p:cBhvr additive="base">
                                        <p:cTn id="37" dur="500" fill="hold"/>
                                        <p:tgtEl>
                                          <p:spTgt spid="32773"/>
                                        </p:tgtEl>
                                        <p:attrNameLst>
                                          <p:attrName>ppt_x</p:attrName>
                                        </p:attrNameLst>
                                      </p:cBhvr>
                                      <p:tavLst>
                                        <p:tav tm="0">
                                          <p:val>
                                            <p:strVal val="#ppt_x"/>
                                          </p:val>
                                        </p:tav>
                                        <p:tav tm="100000">
                                          <p:val>
                                            <p:strVal val="#ppt_x"/>
                                          </p:val>
                                        </p:tav>
                                      </p:tavLst>
                                    </p:anim>
                                    <p:anim calcmode="lin" valueType="num">
                                      <p:cBhvr additive="base">
                                        <p:cTn id="38" dur="500" fill="hold"/>
                                        <p:tgtEl>
                                          <p:spTgt spid="32773"/>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500"/>
                            </p:stCondLst>
                            <p:childTnLst>
                              <p:par>
                                <p:cTn id="40" presetID="3" presetClass="entr" presetSubtype="10" fill="hold" grpId="0" nodeType="afterEffect">
                                  <p:stCondLst>
                                    <p:cond delay="0"/>
                                  </p:stCondLst>
                                  <p:childTnLst>
                                    <p:set>
                                      <p:cBhvr>
                                        <p:cTn id="41" dur="1" fill="hold">
                                          <p:stCondLst>
                                            <p:cond delay="0"/>
                                          </p:stCondLst>
                                        </p:cTn>
                                        <p:tgtEl>
                                          <p:spTgt spid="32779"/>
                                        </p:tgtEl>
                                        <p:attrNameLst>
                                          <p:attrName>style.visibility</p:attrName>
                                        </p:attrNameLst>
                                      </p:cBhvr>
                                      <p:to>
                                        <p:strVal val="visible"/>
                                      </p:to>
                                    </p:set>
                                    <p:animEffect transition="in" filter="blinds(horizontal)">
                                      <p:cBhvr>
                                        <p:cTn id="42" dur="500"/>
                                        <p:tgtEl>
                                          <p:spTgt spid="3277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2774"/>
                                        </p:tgtEl>
                                        <p:attrNameLst>
                                          <p:attrName>style.visibility</p:attrName>
                                        </p:attrNameLst>
                                      </p:cBhvr>
                                      <p:to>
                                        <p:strVal val="visible"/>
                                      </p:to>
                                    </p:set>
                                    <p:anim calcmode="lin" valueType="num">
                                      <p:cBhvr additive="base">
                                        <p:cTn id="47" dur="500" fill="hold"/>
                                        <p:tgtEl>
                                          <p:spTgt spid="32774"/>
                                        </p:tgtEl>
                                        <p:attrNameLst>
                                          <p:attrName>ppt_x</p:attrName>
                                        </p:attrNameLst>
                                      </p:cBhvr>
                                      <p:tavLst>
                                        <p:tav tm="0">
                                          <p:val>
                                            <p:strVal val="#ppt_x"/>
                                          </p:val>
                                        </p:tav>
                                        <p:tav tm="100000">
                                          <p:val>
                                            <p:strVal val="#ppt_x"/>
                                          </p:val>
                                        </p:tav>
                                      </p:tavLst>
                                    </p:anim>
                                    <p:anim calcmode="lin" valueType="num">
                                      <p:cBhvr additive="base">
                                        <p:cTn id="48" dur="500" fill="hold"/>
                                        <p:tgtEl>
                                          <p:spTgt spid="32774"/>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500"/>
                            </p:stCondLst>
                            <p:childTnLst>
                              <p:par>
                                <p:cTn id="50" presetID="3" presetClass="entr" presetSubtype="10" fill="hold" grpId="0" nodeType="afterEffect">
                                  <p:stCondLst>
                                    <p:cond delay="0"/>
                                  </p:stCondLst>
                                  <p:childTnLst>
                                    <p:set>
                                      <p:cBhvr>
                                        <p:cTn id="51" dur="1" fill="hold">
                                          <p:stCondLst>
                                            <p:cond delay="0"/>
                                          </p:stCondLst>
                                        </p:cTn>
                                        <p:tgtEl>
                                          <p:spTgt spid="32778"/>
                                        </p:tgtEl>
                                        <p:attrNameLst>
                                          <p:attrName>style.visibility</p:attrName>
                                        </p:attrNameLst>
                                      </p:cBhvr>
                                      <p:to>
                                        <p:strVal val="visible"/>
                                      </p:to>
                                    </p:set>
                                    <p:animEffect transition="in" filter="blinds(horizontal)">
                                      <p:cBhvr>
                                        <p:cTn id="52" dur="500"/>
                                        <p:tgtEl>
                                          <p:spTgt spid="32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p:bldP spid="32771" grpId="0" animBg="1"/>
      <p:bldP spid="32772" grpId="0" animBg="1"/>
      <p:bldP spid="32773" grpId="0" animBg="1"/>
      <p:bldP spid="32774" grpId="0" animBg="1"/>
      <p:bldP spid="32778" grpId="0" autoUpdateAnimBg="0"/>
      <p:bldP spid="32779" grpId="0" autoUpdateAnimBg="0"/>
      <p:bldP spid="32780" grpId="0" autoUpdateAnimBg="0"/>
      <p:bldP spid="32781" grpId="0" autoUpdateAnimBg="0"/>
      <p:bldP spid="32782" grpId="0"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381000"/>
            <a:ext cx="8229600" cy="1143000"/>
          </a:xfrm>
        </p:spPr>
        <p:txBody>
          <a:bodyPr>
            <a:normAutofit fontScale="90000"/>
          </a:bodyPr>
          <a:lstStyle/>
          <a:p>
            <a:pPr>
              <a:defRPr/>
            </a:pPr>
            <a:r>
              <a:rPr lang="en-US" altLang="en-US" dirty="0" smtClean="0">
                <a:solidFill>
                  <a:srgbClr val="3333FF"/>
                </a:solidFill>
                <a:latin typeface="FrankRuehl" pitchFamily="34" charset="-79"/>
                <a:ea typeface="ＭＳ Ｐゴシック" pitchFamily="34" charset="-128"/>
                <a:cs typeface="FrankRuehl" pitchFamily="34" charset="-79"/>
              </a:rPr>
              <a:t>Tool: Seven Conversations for Extraordinary Results</a:t>
            </a:r>
          </a:p>
        </p:txBody>
      </p:sp>
      <p:sp>
        <p:nvSpPr>
          <p:cNvPr id="3" name="Content Placeholder 2"/>
          <p:cNvSpPr>
            <a:spLocks noGrp="1"/>
          </p:cNvSpPr>
          <p:nvPr>
            <p:ph idx="1"/>
          </p:nvPr>
        </p:nvSpPr>
        <p:spPr>
          <a:xfrm>
            <a:off x="152400" y="1600200"/>
            <a:ext cx="8686800" cy="5257800"/>
          </a:xfrm>
        </p:spPr>
        <p:txBody>
          <a:bodyPr/>
          <a:lstStyle/>
          <a:p>
            <a:pPr marL="457200" indent="-457200">
              <a:buFont typeface="Calibri" panose="020F0502020204030204" pitchFamily="34" charset="0"/>
              <a:buAutoNum type="arabicPeriod"/>
            </a:pPr>
            <a:r>
              <a:rPr lang="en-US" altLang="en-US" sz="2800" i="1" smtClean="0">
                <a:latin typeface="FrankRuehl" pitchFamily="34" charset="-79"/>
                <a:ea typeface="MS PGothic" panose="020B0600070205080204" pitchFamily="34" charset="-128"/>
                <a:cs typeface="FrankRuehl" pitchFamily="34" charset="-79"/>
              </a:rPr>
              <a:t>Conversation for being related </a:t>
            </a:r>
            <a:r>
              <a:rPr lang="en-US" altLang="en-US" sz="2800" smtClean="0">
                <a:latin typeface="FrankRuehl" pitchFamily="34" charset="-79"/>
                <a:ea typeface="MS PGothic" panose="020B0600070205080204" pitchFamily="34" charset="-128"/>
                <a:cs typeface="FrankRuehl" pitchFamily="34" charset="-79"/>
              </a:rPr>
              <a:t>– relevance to another.</a:t>
            </a:r>
          </a:p>
          <a:p>
            <a:pPr marL="457200" indent="-457200">
              <a:buFont typeface="Calibri" panose="020F0502020204030204" pitchFamily="34" charset="0"/>
              <a:buAutoNum type="arabicPeriod"/>
            </a:pPr>
            <a:r>
              <a:rPr lang="en-US" altLang="en-US" sz="2800" i="1" smtClean="0">
                <a:latin typeface="FrankRuehl" pitchFamily="34" charset="-79"/>
                <a:ea typeface="MS PGothic" panose="020B0600070205080204" pitchFamily="34" charset="-128"/>
                <a:cs typeface="FrankRuehl" pitchFamily="34" charset="-79"/>
              </a:rPr>
              <a:t>Conversation for possibility </a:t>
            </a:r>
            <a:r>
              <a:rPr lang="en-US" altLang="en-US" sz="2800" smtClean="0">
                <a:latin typeface="FrankRuehl" pitchFamily="34" charset="-79"/>
                <a:ea typeface="MS PGothic" panose="020B0600070205080204" pitchFamily="34" charset="-128"/>
                <a:cs typeface="FrankRuehl" pitchFamily="34" charset="-79"/>
              </a:rPr>
              <a:t>– standing for a future of possibility.  </a:t>
            </a:r>
          </a:p>
          <a:p>
            <a:pPr marL="457200" indent="-457200">
              <a:buFont typeface="Calibri" panose="020F0502020204030204" pitchFamily="34" charset="0"/>
              <a:buAutoNum type="arabicPeriod"/>
            </a:pPr>
            <a:r>
              <a:rPr lang="en-US" altLang="en-US" sz="2800" i="1" smtClean="0">
                <a:latin typeface="FrankRuehl" pitchFamily="34" charset="-79"/>
                <a:ea typeface="MS PGothic" panose="020B0600070205080204" pitchFamily="34" charset="-128"/>
                <a:cs typeface="FrankRuehl" pitchFamily="34" charset="-79"/>
              </a:rPr>
              <a:t>Conversation for opportunity </a:t>
            </a:r>
            <a:r>
              <a:rPr lang="en-US" altLang="en-US" sz="2800" smtClean="0">
                <a:latin typeface="FrankRuehl" pitchFamily="34" charset="-79"/>
                <a:ea typeface="MS PGothic" panose="020B0600070205080204" pitchFamily="34" charset="-128"/>
                <a:cs typeface="FrankRuehl" pitchFamily="34" charset="-79"/>
              </a:rPr>
              <a:t>– tactical language for achieving a possibility.</a:t>
            </a:r>
          </a:p>
          <a:p>
            <a:pPr marL="457200" indent="-457200">
              <a:buFont typeface="Calibri" panose="020F0502020204030204" pitchFamily="34" charset="0"/>
              <a:buAutoNum type="arabicPeriod"/>
            </a:pPr>
            <a:r>
              <a:rPr lang="en-US" altLang="en-US" sz="2800" i="1" smtClean="0">
                <a:latin typeface="FrankRuehl" pitchFamily="34" charset="-79"/>
                <a:ea typeface="MS PGothic" panose="020B0600070205080204" pitchFamily="34" charset="-128"/>
                <a:cs typeface="FrankRuehl" pitchFamily="34" charset="-79"/>
              </a:rPr>
              <a:t>Conversation for action </a:t>
            </a:r>
            <a:r>
              <a:rPr lang="en-US" altLang="en-US" sz="2800" smtClean="0">
                <a:latin typeface="FrankRuehl" pitchFamily="34" charset="-79"/>
                <a:ea typeface="MS PGothic" panose="020B0600070205080204" pitchFamily="34" charset="-128"/>
                <a:cs typeface="FrankRuehl" pitchFamily="34" charset="-79"/>
              </a:rPr>
              <a:t>– specific who, what, when. </a:t>
            </a:r>
          </a:p>
          <a:p>
            <a:pPr marL="457200" indent="-457200">
              <a:buFont typeface="Calibri" panose="020F0502020204030204" pitchFamily="34" charset="0"/>
              <a:buAutoNum type="arabicPeriod"/>
            </a:pPr>
            <a:r>
              <a:rPr lang="en-US" altLang="en-US" sz="2800" i="1" smtClean="0">
                <a:latin typeface="FrankRuehl" pitchFamily="34" charset="-79"/>
                <a:ea typeface="MS PGothic" panose="020B0600070205080204" pitchFamily="34" charset="-128"/>
                <a:cs typeface="FrankRuehl" pitchFamily="34" charset="-79"/>
              </a:rPr>
              <a:t>Conversation for breakdown </a:t>
            </a:r>
            <a:r>
              <a:rPr lang="en-US" altLang="en-US" sz="2800" smtClean="0">
                <a:latin typeface="FrankRuehl" pitchFamily="34" charset="-79"/>
                <a:ea typeface="MS PGothic" panose="020B0600070205080204" pitchFamily="34" charset="-128"/>
                <a:cs typeface="FrankRuehl" pitchFamily="34" charset="-79"/>
              </a:rPr>
              <a:t>– dealing with resistance. </a:t>
            </a:r>
          </a:p>
          <a:p>
            <a:pPr marL="457200" indent="-457200">
              <a:buFont typeface="Calibri" panose="020F0502020204030204" pitchFamily="34" charset="0"/>
              <a:buAutoNum type="arabicPeriod"/>
            </a:pPr>
            <a:r>
              <a:rPr lang="en-US" altLang="en-US" sz="2800" i="1" smtClean="0">
                <a:latin typeface="FrankRuehl" pitchFamily="34" charset="-79"/>
                <a:ea typeface="MS PGothic" panose="020B0600070205080204" pitchFamily="34" charset="-128"/>
                <a:cs typeface="FrankRuehl" pitchFamily="34" charset="-79"/>
              </a:rPr>
              <a:t>Conversation for acknowledgement </a:t>
            </a:r>
            <a:r>
              <a:rPr lang="en-US" altLang="en-US" sz="2800" smtClean="0">
                <a:latin typeface="FrankRuehl" pitchFamily="34" charset="-79"/>
                <a:ea typeface="MS PGothic" panose="020B0600070205080204" pitchFamily="34" charset="-128"/>
                <a:cs typeface="FrankRuehl" pitchFamily="34" charset="-79"/>
              </a:rPr>
              <a:t>– genuine expression of appreciation. </a:t>
            </a:r>
          </a:p>
          <a:p>
            <a:pPr marL="457200" indent="-457200">
              <a:buFont typeface="Calibri" panose="020F0502020204030204" pitchFamily="34" charset="0"/>
              <a:buAutoNum type="arabicPeriod"/>
            </a:pPr>
            <a:r>
              <a:rPr lang="en-US" altLang="en-US" sz="2800" i="1" smtClean="0">
                <a:latin typeface="FrankRuehl" pitchFamily="34" charset="-79"/>
                <a:ea typeface="MS PGothic" panose="020B0600070205080204" pitchFamily="34" charset="-128"/>
                <a:cs typeface="FrankRuehl" pitchFamily="34" charset="-79"/>
              </a:rPr>
              <a:t>Conversation for completeness </a:t>
            </a:r>
            <a:r>
              <a:rPr lang="en-US" altLang="en-US" sz="2800" smtClean="0">
                <a:latin typeface="FrankRuehl" pitchFamily="34" charset="-79"/>
                <a:ea typeface="MS PGothic" panose="020B0600070205080204" pitchFamily="34" charset="-128"/>
                <a:cs typeface="FrankRuehl" pitchFamily="34" charset="-79"/>
              </a:rPr>
              <a:t>–being whole.</a:t>
            </a:r>
          </a:p>
          <a:p>
            <a:pPr marL="457200" indent="-457200">
              <a:buFont typeface="Arial" panose="020B0604020202020204" pitchFamily="34" charset="0"/>
              <a:buNone/>
            </a:pPr>
            <a:endParaRPr lang="en-US" altLang="en-US" sz="2800" smtClean="0">
              <a:latin typeface="FrankRuehl" pitchFamily="34" charset="-79"/>
              <a:ea typeface="MS PGothic" panose="020B0600070205080204" pitchFamily="34" charset="-128"/>
              <a:cs typeface="FrankRuehl" pitchFamily="34" charset="-79"/>
            </a:endParaRPr>
          </a:p>
          <a:p>
            <a:pPr marL="457200" indent="-457200"/>
            <a:endParaRPr lang="en-US" altLang="en-US" sz="2800" smtClean="0">
              <a:latin typeface="FrankRuehl" pitchFamily="34" charset="-79"/>
              <a:ea typeface="MS PGothic" panose="020B0600070205080204" pitchFamily="34" charset="-128"/>
              <a:cs typeface="FrankRuehl" pitchFamily="34" charset="-79"/>
            </a:endParaRPr>
          </a:p>
        </p:txBody>
      </p:sp>
      <p:sp>
        <p:nvSpPr>
          <p:cNvPr id="4" name="Teardrop 3"/>
          <p:cNvSpPr/>
          <p:nvPr/>
        </p:nvSpPr>
        <p:spPr>
          <a:xfrm rot="20219567">
            <a:off x="4727575" y="4819650"/>
            <a:ext cx="3276600" cy="2212975"/>
          </a:xfrm>
          <a:prstGeom prst="teardrop">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x-none" b="1"/>
              <a:t>Promise and request </a:t>
            </a:r>
            <a:endParaRPr lang="en-US" dirty="0"/>
          </a:p>
          <a:p>
            <a:pPr>
              <a:defRPr/>
            </a:pPr>
            <a:r>
              <a:rPr lang="x-none" b="1"/>
              <a:t>Levels of Intensity of Requests</a:t>
            </a:r>
            <a:endParaRPr lang="en-US" dirty="0"/>
          </a:p>
          <a:p>
            <a:pPr>
              <a:defRPr/>
            </a:pPr>
            <a:r>
              <a:rPr lang="x-none" b="1"/>
              <a:t>Responses to requests</a:t>
            </a:r>
            <a:endParaRPr lang="en-US" dirty="0"/>
          </a:p>
          <a:p>
            <a:pPr>
              <a:defRPr/>
            </a:pPr>
            <a:r>
              <a:rPr lang="x-none" b="1"/>
              <a:t>Commitment </a:t>
            </a:r>
            <a:endParaRPr lang="en-US" dirty="0"/>
          </a:p>
          <a:p>
            <a:pPr algn="ctr">
              <a:defRPr/>
            </a:pPr>
            <a:endParaRPr lang="en-US" dirty="0"/>
          </a:p>
        </p:txBody>
      </p:sp>
      <p:sp>
        <p:nvSpPr>
          <p:cNvPr id="5" name="Teardrop 4"/>
          <p:cNvSpPr/>
          <p:nvPr/>
        </p:nvSpPr>
        <p:spPr>
          <a:xfrm rot="19041902">
            <a:off x="374650" y="4360863"/>
            <a:ext cx="3740150" cy="1960562"/>
          </a:xfrm>
          <a:prstGeom prst="teardrop">
            <a:avLst/>
          </a:prstGeom>
        </p:spPr>
        <p:style>
          <a:lnRef idx="1">
            <a:schemeClr val="accent2"/>
          </a:lnRef>
          <a:fillRef idx="2">
            <a:schemeClr val="accent2"/>
          </a:fillRef>
          <a:effectRef idx="1">
            <a:schemeClr val="accent2"/>
          </a:effectRef>
          <a:fontRef idx="minor">
            <a:schemeClr val="dk1"/>
          </a:fontRef>
        </p:style>
        <p:txBody>
          <a:bodyPr anchor="ctr"/>
          <a:lstStyle/>
          <a:p>
            <a:pPr marL="0" lvl="2">
              <a:defRPr/>
            </a:pPr>
            <a:r>
              <a:rPr lang="en-US" b="1" i="1" dirty="0">
                <a:solidFill>
                  <a:srgbClr val="3333FF"/>
                </a:solidFill>
              </a:rPr>
              <a:t>Listening for Enhancement</a:t>
            </a:r>
          </a:p>
          <a:p>
            <a:pPr marL="0" lvl="2">
              <a:defRPr/>
            </a:pPr>
            <a:r>
              <a:rPr lang="en-US" b="1" i="1" dirty="0">
                <a:solidFill>
                  <a:srgbClr val="3333FF"/>
                </a:solidFill>
              </a:rPr>
              <a:t>Listening for Feasibility</a:t>
            </a:r>
          </a:p>
          <a:p>
            <a:pPr>
              <a:defRPr/>
            </a:pPr>
            <a:r>
              <a:rPr lang="en-US" b="1" dirty="0"/>
              <a:t>Speculative Assessments</a:t>
            </a:r>
            <a:endParaRPr lang="en-US" dirty="0"/>
          </a:p>
          <a:p>
            <a:pPr>
              <a:defRPr/>
            </a:pPr>
            <a:r>
              <a:rPr lang="en-US" b="1" dirty="0"/>
              <a:t>Declarations</a:t>
            </a:r>
            <a:endParaRPr lang="en-US" dirty="0"/>
          </a:p>
          <a:p>
            <a:pPr algn="ctr">
              <a:defRPr/>
            </a:pPr>
            <a:endParaRPr lang="en-US" dirty="0"/>
          </a:p>
        </p:txBody>
      </p:sp>
      <p:sp>
        <p:nvSpPr>
          <p:cNvPr id="6" name="Teardrop 5"/>
          <p:cNvSpPr/>
          <p:nvPr/>
        </p:nvSpPr>
        <p:spPr>
          <a:xfrm rot="20219567">
            <a:off x="2959100" y="3117850"/>
            <a:ext cx="3536950" cy="2212975"/>
          </a:xfrm>
          <a:prstGeom prst="teardrop">
            <a:avLst/>
          </a:prstGeom>
        </p:spPr>
        <p:style>
          <a:lnRef idx="1">
            <a:schemeClr val="accent2"/>
          </a:lnRef>
          <a:fillRef idx="2">
            <a:schemeClr val="accent2"/>
          </a:fillRef>
          <a:effectRef idx="1">
            <a:schemeClr val="accent2"/>
          </a:effectRef>
          <a:fontRef idx="minor">
            <a:schemeClr val="dk1"/>
          </a:fontRef>
        </p:style>
        <p:txBody>
          <a:bodyPr anchor="ctr"/>
          <a:lstStyle/>
          <a:p>
            <a:pPr marL="0" lvl="2">
              <a:defRPr/>
            </a:pPr>
            <a:endParaRPr lang="en-US" b="1" i="1" dirty="0">
              <a:solidFill>
                <a:srgbClr val="3333FF"/>
              </a:solidFill>
            </a:endParaRPr>
          </a:p>
          <a:p>
            <a:pPr marL="0" lvl="2">
              <a:defRPr/>
            </a:pPr>
            <a:r>
              <a:rPr lang="en-US" b="1" i="1" dirty="0">
                <a:solidFill>
                  <a:srgbClr val="3333FF"/>
                </a:solidFill>
              </a:rPr>
              <a:t>Listening for Possibility</a:t>
            </a:r>
          </a:p>
          <a:p>
            <a:pPr marL="0" lvl="2">
              <a:defRPr/>
            </a:pPr>
            <a:r>
              <a:rPr lang="en-US" b="1" i="1" dirty="0">
                <a:solidFill>
                  <a:srgbClr val="3333FF"/>
                </a:solidFill>
              </a:rPr>
              <a:t>Listening for Alignment</a:t>
            </a:r>
          </a:p>
          <a:p>
            <a:pPr>
              <a:defRPr/>
            </a:pPr>
            <a:r>
              <a:rPr lang="en-US" b="1" dirty="0"/>
              <a:t>Affirmations</a:t>
            </a:r>
            <a:endParaRPr lang="en-US" dirty="0"/>
          </a:p>
          <a:p>
            <a:pPr>
              <a:defRPr/>
            </a:pPr>
            <a:r>
              <a:rPr lang="en-US" b="1" dirty="0"/>
              <a:t>Declarations</a:t>
            </a:r>
          </a:p>
          <a:p>
            <a:pPr>
              <a:defRPr/>
            </a:pPr>
            <a:r>
              <a:rPr lang="en-US" b="1" dirty="0"/>
              <a:t>Questions for Clarity</a:t>
            </a:r>
            <a:endParaRPr lang="en-US" dirty="0"/>
          </a:p>
          <a:p>
            <a:pPr>
              <a:defRPr/>
            </a:pPr>
            <a:endParaRPr lang="en-US" dirty="0"/>
          </a:p>
          <a:p>
            <a:pPr algn="ctr">
              <a:defRPr/>
            </a:pPr>
            <a:endParaRPr lang="en-US" dirty="0"/>
          </a:p>
        </p:txBody>
      </p:sp>
      <p:sp>
        <p:nvSpPr>
          <p:cNvPr id="10" name="Teardrop 9"/>
          <p:cNvSpPr/>
          <p:nvPr/>
        </p:nvSpPr>
        <p:spPr>
          <a:xfrm rot="20219567">
            <a:off x="5289550" y="2576513"/>
            <a:ext cx="3460750" cy="2814637"/>
          </a:xfrm>
          <a:prstGeom prst="teardrop">
            <a:avLst/>
          </a:prstGeom>
        </p:spPr>
        <p:style>
          <a:lnRef idx="1">
            <a:schemeClr val="accent2"/>
          </a:lnRef>
          <a:fillRef idx="2">
            <a:schemeClr val="accent2"/>
          </a:fillRef>
          <a:effectRef idx="1">
            <a:schemeClr val="accent2"/>
          </a:effectRef>
          <a:fontRef idx="minor">
            <a:schemeClr val="dk1"/>
          </a:fontRef>
        </p:style>
        <p:txBody>
          <a:bodyPr anchor="ctr"/>
          <a:lstStyle/>
          <a:p>
            <a:pPr marL="0" lvl="2">
              <a:defRPr/>
            </a:pPr>
            <a:r>
              <a:rPr lang="en-US" sz="1650" b="1" i="1" dirty="0">
                <a:solidFill>
                  <a:srgbClr val="3333FF"/>
                </a:solidFill>
              </a:rPr>
              <a:t>For how it is for the other</a:t>
            </a:r>
          </a:p>
          <a:p>
            <a:pPr marL="0" lvl="2">
              <a:defRPr/>
            </a:pPr>
            <a:r>
              <a:rPr lang="en-US" sz="1650" b="1" i="1" dirty="0">
                <a:solidFill>
                  <a:srgbClr val="3333FF"/>
                </a:solidFill>
              </a:rPr>
              <a:t>For positive regard</a:t>
            </a:r>
          </a:p>
          <a:p>
            <a:pPr>
              <a:defRPr/>
            </a:pPr>
            <a:r>
              <a:rPr lang="en-US" sz="1650" b="1" i="1" dirty="0"/>
              <a:t>Assessments &amp;assertions</a:t>
            </a:r>
            <a:r>
              <a:rPr lang="en-US" sz="1650" dirty="0"/>
              <a:t> </a:t>
            </a:r>
          </a:p>
          <a:p>
            <a:pPr>
              <a:defRPr/>
            </a:pPr>
            <a:r>
              <a:rPr lang="en-US" sz="1650" b="1" i="1" dirty="0"/>
              <a:t>Sharing</a:t>
            </a:r>
            <a:r>
              <a:rPr lang="en-US" sz="1650" dirty="0"/>
              <a:t> </a:t>
            </a:r>
          </a:p>
          <a:p>
            <a:pPr algn="ctr">
              <a:defRPr/>
            </a:pPr>
            <a:r>
              <a:rPr lang="en-US" sz="1650" b="1" i="1" dirty="0"/>
              <a:t>Questions for clarification</a:t>
            </a:r>
            <a:endParaRPr lang="en-US" sz="1650" dirty="0"/>
          </a:p>
          <a:p>
            <a:pPr algn="ct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grpId="0" nodeType="clickEffect">
                                  <p:stCondLst>
                                    <p:cond delay="0"/>
                                  </p:stCondLst>
                                  <p:childTnLst>
                                    <p:anim calcmode="lin" valueType="num">
                                      <p:cBhvr additive="base">
                                        <p:cTn id="11" dur="500"/>
                                        <p:tgtEl>
                                          <p:spTgt spid="10"/>
                                        </p:tgtEl>
                                        <p:attrNameLst>
                                          <p:attrName>ppt_x</p:attrName>
                                        </p:attrNameLst>
                                      </p:cBhvr>
                                      <p:tavLst>
                                        <p:tav tm="0">
                                          <p:val>
                                            <p:strVal val="ppt_x"/>
                                          </p:val>
                                        </p:tav>
                                        <p:tav tm="100000">
                                          <p:val>
                                            <p:strVal val="ppt_x"/>
                                          </p:val>
                                        </p:tav>
                                      </p:tavLst>
                                    </p:anim>
                                    <p:anim calcmode="lin" valueType="num">
                                      <p:cBhvr additive="base">
                                        <p:cTn id="12" dur="500"/>
                                        <p:tgtEl>
                                          <p:spTgt spid="10"/>
                                        </p:tgtEl>
                                        <p:attrNameLst>
                                          <p:attrName>ppt_y</p:attrName>
                                        </p:attrNameLst>
                                      </p:cBhvr>
                                      <p:tavLst>
                                        <p:tav tm="0">
                                          <p:val>
                                            <p:strVal val="ppt_y"/>
                                          </p:val>
                                        </p:tav>
                                        <p:tav tm="100000">
                                          <p:val>
                                            <p:strVal val="1+ppt_h/2"/>
                                          </p:val>
                                        </p:tav>
                                      </p:tavLst>
                                    </p:anim>
                                    <p:set>
                                      <p:cBhvr>
                                        <p:cTn id="13" dur="1" fill="hold">
                                          <p:stCondLst>
                                            <p:cond delay="499"/>
                                          </p:stCondLst>
                                        </p:cTn>
                                        <p:tgtEl>
                                          <p:spTgt spid="10"/>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ox(in)">
                                      <p:cBhvr>
                                        <p:cTn id="18" dur="500"/>
                                        <p:tgtEl>
                                          <p:spTgt spid="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xit" presetSubtype="4" fill="hold" grpId="0" nodeType="clickEffect">
                                  <p:stCondLst>
                                    <p:cond delay="0"/>
                                  </p:stCondLst>
                                  <p:childTnLst>
                                    <p:anim calcmode="lin" valueType="num">
                                      <p:cBhvr additive="base">
                                        <p:cTn id="22" dur="500"/>
                                        <p:tgtEl>
                                          <p:spTgt spid="6"/>
                                        </p:tgtEl>
                                        <p:attrNameLst>
                                          <p:attrName>ppt_x</p:attrName>
                                        </p:attrNameLst>
                                      </p:cBhvr>
                                      <p:tavLst>
                                        <p:tav tm="0">
                                          <p:val>
                                            <p:strVal val="ppt_x"/>
                                          </p:val>
                                        </p:tav>
                                        <p:tav tm="100000">
                                          <p:val>
                                            <p:strVal val="ppt_x"/>
                                          </p:val>
                                        </p:tav>
                                      </p:tavLst>
                                    </p:anim>
                                    <p:anim calcmode="lin" valueType="num">
                                      <p:cBhvr additive="base">
                                        <p:cTn id="23" dur="500"/>
                                        <p:tgtEl>
                                          <p:spTgt spid="6"/>
                                        </p:tgtEl>
                                        <p:attrNameLst>
                                          <p:attrName>ppt_y</p:attrName>
                                        </p:attrNameLst>
                                      </p:cBhvr>
                                      <p:tavLst>
                                        <p:tav tm="0">
                                          <p:val>
                                            <p:strVal val="ppt_y"/>
                                          </p:val>
                                        </p:tav>
                                        <p:tav tm="100000">
                                          <p:val>
                                            <p:strVal val="1+ppt_h/2"/>
                                          </p:val>
                                        </p:tav>
                                      </p:tavLst>
                                    </p:anim>
                                    <p:set>
                                      <p:cBhvr>
                                        <p:cTn id="24" dur="1" fill="hold">
                                          <p:stCondLst>
                                            <p:cond delay="499"/>
                                          </p:stCondLst>
                                        </p:cTn>
                                        <p:tgtEl>
                                          <p:spTgt spid="6"/>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box(in)">
                                      <p:cBhvr>
                                        <p:cTn id="29" dur="500"/>
                                        <p:tgtEl>
                                          <p:spTgt spid="3">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xit" presetSubtype="4" fill="hold" grpId="0" nodeType="clickEffect">
                                  <p:stCondLst>
                                    <p:cond delay="0"/>
                                  </p:stCondLst>
                                  <p:childTnLst>
                                    <p:anim calcmode="lin" valueType="num">
                                      <p:cBhvr additive="base">
                                        <p:cTn id="33" dur="500"/>
                                        <p:tgtEl>
                                          <p:spTgt spid="5"/>
                                        </p:tgtEl>
                                        <p:attrNameLst>
                                          <p:attrName>ppt_x</p:attrName>
                                        </p:attrNameLst>
                                      </p:cBhvr>
                                      <p:tavLst>
                                        <p:tav tm="0">
                                          <p:val>
                                            <p:strVal val="ppt_x"/>
                                          </p:val>
                                        </p:tav>
                                        <p:tav tm="100000">
                                          <p:val>
                                            <p:strVal val="ppt_x"/>
                                          </p:val>
                                        </p:tav>
                                      </p:tavLst>
                                    </p:anim>
                                    <p:anim calcmode="lin" valueType="num">
                                      <p:cBhvr additive="base">
                                        <p:cTn id="34" dur="500"/>
                                        <p:tgtEl>
                                          <p:spTgt spid="5"/>
                                        </p:tgtEl>
                                        <p:attrNameLst>
                                          <p:attrName>ppt_y</p:attrName>
                                        </p:attrNameLst>
                                      </p:cBhvr>
                                      <p:tavLst>
                                        <p:tav tm="0">
                                          <p:val>
                                            <p:strVal val="ppt_y"/>
                                          </p:val>
                                        </p:tav>
                                        <p:tav tm="100000">
                                          <p:val>
                                            <p:strVal val="1+ppt_h/2"/>
                                          </p:val>
                                        </p:tav>
                                      </p:tavLst>
                                    </p:anim>
                                    <p:set>
                                      <p:cBhvr>
                                        <p:cTn id="35" dur="1" fill="hold">
                                          <p:stCondLst>
                                            <p:cond delay="499"/>
                                          </p:stCondLst>
                                        </p:cTn>
                                        <p:tgtEl>
                                          <p:spTgt spid="5"/>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box(in)">
                                      <p:cBhvr>
                                        <p:cTn id="40" dur="500"/>
                                        <p:tgtEl>
                                          <p:spTgt spid="3">
                                            <p:txEl>
                                              <p:pRg st="3" end="3"/>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xit" presetSubtype="4" fill="hold" grpId="0" nodeType="clickEffect">
                                  <p:stCondLst>
                                    <p:cond delay="0"/>
                                  </p:stCondLst>
                                  <p:childTnLst>
                                    <p:anim calcmode="lin" valueType="num">
                                      <p:cBhvr additive="base">
                                        <p:cTn id="44" dur="500"/>
                                        <p:tgtEl>
                                          <p:spTgt spid="4"/>
                                        </p:tgtEl>
                                        <p:attrNameLst>
                                          <p:attrName>ppt_x</p:attrName>
                                        </p:attrNameLst>
                                      </p:cBhvr>
                                      <p:tavLst>
                                        <p:tav tm="0">
                                          <p:val>
                                            <p:strVal val="ppt_x"/>
                                          </p:val>
                                        </p:tav>
                                        <p:tav tm="100000">
                                          <p:val>
                                            <p:strVal val="ppt_x"/>
                                          </p:val>
                                        </p:tav>
                                      </p:tavLst>
                                    </p:anim>
                                    <p:anim calcmode="lin" valueType="num">
                                      <p:cBhvr additive="base">
                                        <p:cTn id="45" dur="500"/>
                                        <p:tgtEl>
                                          <p:spTgt spid="4"/>
                                        </p:tgtEl>
                                        <p:attrNameLst>
                                          <p:attrName>ppt_y</p:attrName>
                                        </p:attrNameLst>
                                      </p:cBhvr>
                                      <p:tavLst>
                                        <p:tav tm="0">
                                          <p:val>
                                            <p:strVal val="ppt_y"/>
                                          </p:val>
                                        </p:tav>
                                        <p:tav tm="100000">
                                          <p:val>
                                            <p:strVal val="1+ppt_h/2"/>
                                          </p:val>
                                        </p:tav>
                                      </p:tavLst>
                                    </p:anim>
                                    <p:set>
                                      <p:cBhvr>
                                        <p:cTn id="46" dur="1" fill="hold">
                                          <p:stCondLst>
                                            <p:cond delay="499"/>
                                          </p:stCondLst>
                                        </p:cTn>
                                        <p:tgtEl>
                                          <p:spTgt spid="4"/>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Effect transition="in" filter="box(in)">
                                      <p:cBhvr>
                                        <p:cTn id="51" dur="500"/>
                                        <p:tgtEl>
                                          <p:spTgt spid="3">
                                            <p:txEl>
                                              <p:pRg st="4" end="4"/>
                                            </p:txEl>
                                          </p:spTgt>
                                        </p:tgtEl>
                                      </p:cBhvr>
                                    </p:animEffect>
                                  </p:childTnLst>
                                </p:cTn>
                              </p:par>
                              <p:par>
                                <p:cTn id="52" presetID="4" presetClass="entr" presetSubtype="16" fill="hold" nodeType="with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box(in)">
                                      <p:cBhvr>
                                        <p:cTn id="54" dur="500"/>
                                        <p:tgtEl>
                                          <p:spTgt spid="3">
                                            <p:txEl>
                                              <p:pRg st="5" end="5"/>
                                            </p:txEl>
                                          </p:spTgt>
                                        </p:tgtEl>
                                      </p:cBhvr>
                                    </p:animEffect>
                                  </p:childTnLst>
                                </p:cTn>
                              </p:par>
                              <p:par>
                                <p:cTn id="55" presetID="4" presetClass="entr" presetSubtype="16" fill="hold" nodeType="with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Effect transition="in" filter="box(in)">
                                      <p:cBhvr>
                                        <p:cTn id="5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457200" y="609600"/>
            <a:ext cx="8229600" cy="762000"/>
          </a:xfrm>
        </p:spPr>
        <p:txBody>
          <a:bodyPr/>
          <a:lstStyle/>
          <a:p>
            <a:r>
              <a:rPr lang="en-US" altLang="en-US" sz="7200" smtClean="0">
                <a:solidFill>
                  <a:srgbClr val="3333FF"/>
                </a:solidFill>
                <a:latin typeface="FrankRuehl" pitchFamily="34" charset="-79"/>
                <a:ea typeface="MS PGothic" panose="020B0600070205080204" pitchFamily="34" charset="-128"/>
                <a:cs typeface="FrankRuehl" pitchFamily="34" charset="-79"/>
              </a:rPr>
              <a:t>Exercise</a:t>
            </a:r>
          </a:p>
        </p:txBody>
      </p:sp>
      <p:sp>
        <p:nvSpPr>
          <p:cNvPr id="97283" name="Content Placeholder 2"/>
          <p:cNvSpPr>
            <a:spLocks noGrp="1"/>
          </p:cNvSpPr>
          <p:nvPr>
            <p:ph idx="1"/>
          </p:nvPr>
        </p:nvSpPr>
        <p:spPr>
          <a:xfrm>
            <a:off x="457200" y="1722438"/>
            <a:ext cx="8229600" cy="5211762"/>
          </a:xfrm>
        </p:spPr>
        <p:txBody>
          <a:bodyPr/>
          <a:lstStyle/>
          <a:p>
            <a:r>
              <a:rPr lang="en-US" altLang="en-US" smtClean="0">
                <a:latin typeface="FrankRuehl" pitchFamily="34" charset="-79"/>
                <a:ea typeface="MS PGothic" panose="020B0600070205080204" pitchFamily="34" charset="-128"/>
                <a:cs typeface="FrankRuehl" pitchFamily="34" charset="-79"/>
              </a:rPr>
              <a:t>Is your organization’s strategy being implemented?</a:t>
            </a:r>
          </a:p>
          <a:p>
            <a:r>
              <a:rPr lang="en-US" altLang="en-US" smtClean="0">
                <a:latin typeface="FrankRuehl" pitchFamily="34" charset="-79"/>
                <a:ea typeface="MS PGothic" panose="020B0600070205080204" pitchFamily="34" charset="-128"/>
                <a:cs typeface="FrankRuehl" pitchFamily="34" charset="-79"/>
              </a:rPr>
              <a:t>How are you intentionally conversing strategy into results?</a:t>
            </a:r>
          </a:p>
        </p:txBody>
      </p:sp>
      <p:pic>
        <p:nvPicPr>
          <p:cNvPr id="9728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16350"/>
            <a:ext cx="7696200"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0" y="76200"/>
            <a:ext cx="8686800" cy="1143000"/>
          </a:xfrm>
        </p:spPr>
        <p:txBody>
          <a:bodyPr/>
          <a:lstStyle/>
          <a:p>
            <a:r>
              <a:rPr lang="en-US" altLang="en-US" sz="4800" smtClean="0">
                <a:solidFill>
                  <a:srgbClr val="FF0000"/>
                </a:solidFill>
                <a:latin typeface="FrankRuehl" pitchFamily="34" charset="-79"/>
                <a:ea typeface="MS PGothic" panose="020B0600070205080204" pitchFamily="34" charset="-128"/>
                <a:cs typeface="FrankRuehl" pitchFamily="34" charset="-79"/>
              </a:rPr>
              <a:t>Intentionality: Convey Strategy</a:t>
            </a:r>
          </a:p>
        </p:txBody>
      </p:sp>
      <p:sp>
        <p:nvSpPr>
          <p:cNvPr id="3" name="Content Placeholder 2"/>
          <p:cNvSpPr>
            <a:spLocks noGrp="1"/>
          </p:cNvSpPr>
          <p:nvPr>
            <p:ph idx="1"/>
          </p:nvPr>
        </p:nvSpPr>
        <p:spPr>
          <a:xfrm>
            <a:off x="457200" y="1600200"/>
            <a:ext cx="4114800" cy="4525963"/>
          </a:xfrm>
        </p:spPr>
        <p:txBody>
          <a:bodyPr>
            <a:normAutofit lnSpcReduction="10000"/>
          </a:bodyPr>
          <a:lstStyle/>
          <a:p>
            <a:pPr>
              <a:defRPr/>
            </a:pPr>
            <a:r>
              <a:rPr lang="en-US" dirty="0" smtClean="0">
                <a:solidFill>
                  <a:srgbClr val="3333FF"/>
                </a:solidFill>
                <a:latin typeface="FrankRuehl" pitchFamily="34" charset="-79"/>
                <a:cs typeface="FrankRuehl" pitchFamily="34" charset="-79"/>
              </a:rPr>
              <a:t>Pursuing an Agenda</a:t>
            </a:r>
          </a:p>
          <a:p>
            <a:pPr marL="0" indent="0">
              <a:buFont typeface="Arial" charset="0"/>
              <a:buNone/>
              <a:defRPr/>
            </a:pPr>
            <a:endParaRPr lang="en-US" dirty="0" smtClean="0">
              <a:solidFill>
                <a:srgbClr val="3333FF"/>
              </a:solidFill>
              <a:latin typeface="FrankRuehl" pitchFamily="34" charset="-79"/>
              <a:cs typeface="FrankRuehl" pitchFamily="34" charset="-79"/>
            </a:endParaRPr>
          </a:p>
          <a:p>
            <a:pPr>
              <a:defRPr/>
            </a:pPr>
            <a:r>
              <a:rPr lang="en-US" dirty="0" smtClean="0">
                <a:solidFill>
                  <a:srgbClr val="3333FF"/>
                </a:solidFill>
                <a:latin typeface="FrankRuehl" pitchFamily="34" charset="-79"/>
                <a:cs typeface="FrankRuehl" pitchFamily="34" charset="-79"/>
              </a:rPr>
              <a:t>Taking a Stand for Possibility</a:t>
            </a:r>
          </a:p>
          <a:p>
            <a:pPr marL="0" indent="0">
              <a:buFont typeface="Arial" charset="0"/>
              <a:buNone/>
              <a:defRPr/>
            </a:pPr>
            <a:endParaRPr lang="en-US" dirty="0" smtClean="0">
              <a:solidFill>
                <a:srgbClr val="3333FF"/>
              </a:solidFill>
              <a:latin typeface="FrankRuehl" pitchFamily="34" charset="-79"/>
              <a:cs typeface="FrankRuehl" pitchFamily="34" charset="-79"/>
            </a:endParaRPr>
          </a:p>
          <a:p>
            <a:pPr>
              <a:defRPr/>
            </a:pPr>
            <a:r>
              <a:rPr lang="en-US" dirty="0" smtClean="0">
                <a:solidFill>
                  <a:srgbClr val="3333FF"/>
                </a:solidFill>
                <a:latin typeface="FrankRuehl" pitchFamily="34" charset="-79"/>
                <a:cs typeface="FrankRuehl" pitchFamily="34" charset="-79"/>
              </a:rPr>
              <a:t>Driving Alignment</a:t>
            </a:r>
          </a:p>
          <a:p>
            <a:pPr marL="0" indent="0">
              <a:buFont typeface="Arial" charset="0"/>
              <a:buNone/>
              <a:defRPr/>
            </a:pPr>
            <a:endParaRPr lang="en-US" dirty="0" smtClean="0">
              <a:solidFill>
                <a:srgbClr val="3333FF"/>
              </a:solidFill>
              <a:latin typeface="FrankRuehl" pitchFamily="34" charset="-79"/>
              <a:cs typeface="FrankRuehl" pitchFamily="34" charset="-79"/>
            </a:endParaRPr>
          </a:p>
          <a:p>
            <a:pPr>
              <a:defRPr/>
            </a:pPr>
            <a:r>
              <a:rPr lang="en-US" dirty="0" smtClean="0">
                <a:solidFill>
                  <a:srgbClr val="3333FF"/>
                </a:solidFill>
                <a:latin typeface="FrankRuehl" pitchFamily="34" charset="-79"/>
                <a:cs typeface="FrankRuehl" pitchFamily="34" charset="-79"/>
              </a:rPr>
              <a:t>Crafting the Agenda</a:t>
            </a:r>
            <a:endParaRPr lang="en-US" dirty="0">
              <a:solidFill>
                <a:srgbClr val="3333FF"/>
              </a:solidFill>
              <a:latin typeface="FrankRuehl" pitchFamily="34" charset="-79"/>
              <a:cs typeface="FrankRuehl" pitchFamily="34" charset="-79"/>
            </a:endParaRPr>
          </a:p>
        </p:txBody>
      </p:sp>
      <p:pic>
        <p:nvPicPr>
          <p:cNvPr id="9830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600200"/>
            <a:ext cx="3429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0" y="152400"/>
            <a:ext cx="9144000" cy="838200"/>
          </a:xfrm>
        </p:spPr>
        <p:txBody>
          <a:bodyPr/>
          <a:lstStyle/>
          <a:p>
            <a:r>
              <a:rPr lang="en-US" altLang="en-US" sz="4000" smtClean="0">
                <a:solidFill>
                  <a:srgbClr val="FF0000"/>
                </a:solidFill>
                <a:latin typeface="Arial Narrow" panose="020B0606020202030204" pitchFamily="34" charset="0"/>
                <a:ea typeface="MS PGothic" panose="020B0600070205080204" pitchFamily="34" charset="-128"/>
              </a:rPr>
              <a:t>Tool: Having Breakthrough Conversations</a:t>
            </a:r>
          </a:p>
        </p:txBody>
      </p:sp>
      <p:sp>
        <p:nvSpPr>
          <p:cNvPr id="34819" name="Content Placeholder 2"/>
          <p:cNvSpPr>
            <a:spLocks noGrp="1"/>
          </p:cNvSpPr>
          <p:nvPr>
            <p:ph idx="1"/>
          </p:nvPr>
        </p:nvSpPr>
        <p:spPr>
          <a:xfrm>
            <a:off x="76200" y="838200"/>
            <a:ext cx="8915400" cy="5943600"/>
          </a:xfrm>
        </p:spPr>
        <p:txBody>
          <a:bodyPr/>
          <a:lstStyle/>
          <a:p>
            <a:pPr marL="457200" indent="-457200">
              <a:spcBef>
                <a:spcPts val="1200"/>
              </a:spcBef>
              <a:buFont typeface="Calibri" panose="020F0502020204030204" pitchFamily="34" charset="0"/>
              <a:buAutoNum type="arabicPeriod"/>
            </a:pPr>
            <a:r>
              <a:rPr lang="en-US" altLang="en-US" sz="2800" smtClean="0">
                <a:latin typeface="Baskerville Old Face" panose="02020602080505020303" pitchFamily="18" charset="0"/>
                <a:ea typeface="MS PGothic" panose="020B0600070205080204" pitchFamily="34" charset="-128"/>
                <a:cs typeface="FrankRuehl" pitchFamily="34" charset="-79"/>
              </a:rPr>
              <a:t>What is the conversation and for whom?</a:t>
            </a:r>
          </a:p>
          <a:p>
            <a:pPr marL="457200" indent="-457200">
              <a:spcBef>
                <a:spcPts val="1200"/>
              </a:spcBef>
              <a:buFont typeface="Calibri" panose="020F0502020204030204" pitchFamily="34" charset="0"/>
              <a:buAutoNum type="arabicPeriod"/>
            </a:pPr>
            <a:r>
              <a:rPr lang="en-US" altLang="en-US" sz="2400" smtClean="0">
                <a:latin typeface="Baskerville Old Face" panose="02020602080505020303" pitchFamily="18" charset="0"/>
                <a:ea typeface="MS PGothic" panose="020B0600070205080204" pitchFamily="34" charset="-128"/>
                <a:cs typeface="FrankRuehl" pitchFamily="34" charset="-79"/>
              </a:rPr>
              <a:t>Create the Context (Possible questions to consider):</a:t>
            </a:r>
          </a:p>
          <a:p>
            <a:pPr marL="857250" lvl="1" indent="-457200">
              <a:spcBef>
                <a:spcPts val="1200"/>
              </a:spcBef>
              <a:buFont typeface="Calibri" panose="020F0502020204030204" pitchFamily="34" charset="0"/>
              <a:buAutoNum type="arabicPeriod"/>
            </a:pPr>
            <a:r>
              <a:rPr lang="en-US" altLang="en-US" sz="2400" smtClean="0">
                <a:latin typeface="Baskerville Old Face" panose="02020602080505020303" pitchFamily="18" charset="0"/>
                <a:ea typeface="MS PGothic" panose="020B0600070205080204" pitchFamily="34" charset="-128"/>
                <a:cs typeface="FrankRuehl" pitchFamily="34" charset="-79"/>
              </a:rPr>
              <a:t>What is the context you want to create from this conversation?</a:t>
            </a:r>
          </a:p>
          <a:p>
            <a:pPr marL="857250" lvl="1" indent="-457200">
              <a:spcBef>
                <a:spcPts val="1200"/>
              </a:spcBef>
              <a:buFont typeface="Calibri" panose="020F0502020204030204" pitchFamily="34" charset="0"/>
              <a:buAutoNum type="arabicPeriod"/>
            </a:pPr>
            <a:r>
              <a:rPr lang="en-US" altLang="en-US" sz="2400" smtClean="0">
                <a:latin typeface="Baskerville Old Face" panose="02020602080505020303" pitchFamily="18" charset="0"/>
                <a:ea typeface="MS PGothic" panose="020B0600070205080204" pitchFamily="34" charset="-128"/>
                <a:cs typeface="FrankRuehl" pitchFamily="34" charset="-79"/>
              </a:rPr>
              <a:t>What is your Stand for yourself? For them?</a:t>
            </a:r>
          </a:p>
          <a:p>
            <a:pPr marL="857250" lvl="1" indent="-457200">
              <a:spcBef>
                <a:spcPts val="1200"/>
              </a:spcBef>
              <a:buFont typeface="Calibri" panose="020F0502020204030204" pitchFamily="34" charset="0"/>
              <a:buAutoNum type="arabicPeriod"/>
            </a:pPr>
            <a:r>
              <a:rPr lang="en-US" altLang="en-US" sz="2400" smtClean="0">
                <a:latin typeface="Baskerville Old Face" panose="02020602080505020303" pitchFamily="18" charset="0"/>
                <a:ea typeface="MS PGothic" panose="020B0600070205080204" pitchFamily="34" charset="-128"/>
                <a:cs typeface="FrankRuehl" pitchFamily="34" charset="-79"/>
              </a:rPr>
              <a:t>What is the experience or result you want to cause?</a:t>
            </a:r>
          </a:p>
          <a:p>
            <a:pPr marL="857250" lvl="1" indent="-457200">
              <a:spcBef>
                <a:spcPts val="1200"/>
              </a:spcBef>
              <a:buFont typeface="Calibri" panose="020F0502020204030204" pitchFamily="34" charset="0"/>
              <a:buAutoNum type="arabicPeriod"/>
            </a:pPr>
            <a:r>
              <a:rPr lang="en-US" altLang="en-US" sz="2400" smtClean="0">
                <a:latin typeface="Baskerville Old Face" panose="02020602080505020303" pitchFamily="18" charset="0"/>
                <a:ea typeface="MS PGothic" panose="020B0600070205080204" pitchFamily="34" charset="-128"/>
                <a:cs typeface="FrankRuehl" pitchFamily="34" charset="-79"/>
              </a:rPr>
              <a:t>Are you thinking from “Something is Possible”?</a:t>
            </a:r>
          </a:p>
          <a:p>
            <a:pPr marL="457200" indent="-457200">
              <a:spcBef>
                <a:spcPts val="1200"/>
              </a:spcBef>
              <a:buFont typeface="Calibri" panose="020F0502020204030204" pitchFamily="34" charset="0"/>
              <a:buAutoNum type="arabicPeriod"/>
            </a:pPr>
            <a:r>
              <a:rPr lang="en-US" altLang="en-US" sz="2400" smtClean="0">
                <a:latin typeface="Baskerville Old Face" panose="02020602080505020303" pitchFamily="18" charset="0"/>
                <a:ea typeface="MS PGothic" panose="020B0600070205080204" pitchFamily="34" charset="-128"/>
                <a:cs typeface="FrankRuehl" pitchFamily="34" charset="-79"/>
              </a:rPr>
              <a:t>What is Their World? What is Your World? In other words, think through the concerns, issues, challenges and worries of your audiences. How will you bridge their world with your </a:t>
            </a:r>
            <a:r>
              <a:rPr lang="en-US" altLang="en-US" sz="2400" smtClean="0">
                <a:solidFill>
                  <a:srgbClr val="3333FF"/>
                </a:solidFill>
                <a:latin typeface="Baskerville Old Face" panose="02020602080505020303" pitchFamily="18" charset="0"/>
                <a:ea typeface="MS PGothic" panose="020B0600070205080204" pitchFamily="34" charset="-128"/>
                <a:cs typeface="FrankRuehl" pitchFamily="34" charset="-79"/>
              </a:rPr>
              <a:t>conversation</a:t>
            </a:r>
            <a:r>
              <a:rPr lang="en-US" altLang="en-US" sz="2400" smtClean="0">
                <a:latin typeface="Baskerville Old Face" panose="02020602080505020303" pitchFamily="18" charset="0"/>
                <a:ea typeface="MS PGothic" panose="020B0600070205080204" pitchFamily="34" charset="-128"/>
                <a:cs typeface="FrankRuehl" pitchFamily="34" charset="-79"/>
              </a:rPr>
              <a:t>?</a:t>
            </a:r>
          </a:p>
          <a:p>
            <a:pPr marL="457200" indent="-457200">
              <a:spcBef>
                <a:spcPts val="1200"/>
              </a:spcBef>
              <a:buFont typeface="Calibri" panose="020F0502020204030204" pitchFamily="34" charset="0"/>
              <a:buAutoNum type="arabicPeriod"/>
            </a:pPr>
            <a:r>
              <a:rPr lang="en-US" altLang="en-US" sz="2400" smtClean="0">
                <a:latin typeface="Baskerville Old Face" panose="02020602080505020303" pitchFamily="18" charset="0"/>
                <a:ea typeface="MS PGothic" panose="020B0600070205080204" pitchFamily="34" charset="-128"/>
                <a:cs typeface="FrankRuehl" pitchFamily="34" charset="-79"/>
              </a:rPr>
              <a:t>What is the intention you have for the </a:t>
            </a:r>
            <a:r>
              <a:rPr lang="en-US" altLang="en-US" sz="2400" smtClean="0">
                <a:solidFill>
                  <a:srgbClr val="3333FF"/>
                </a:solidFill>
                <a:latin typeface="Baskerville Old Face" panose="02020602080505020303" pitchFamily="18" charset="0"/>
                <a:ea typeface="MS PGothic" panose="020B0600070205080204" pitchFamily="34" charset="-128"/>
                <a:cs typeface="FrankRuehl" pitchFamily="34" charset="-79"/>
              </a:rPr>
              <a:t>conversation</a:t>
            </a:r>
            <a:r>
              <a:rPr lang="en-US" altLang="en-US" sz="2400" smtClean="0">
                <a:latin typeface="Baskerville Old Face" panose="02020602080505020303" pitchFamily="18" charset="0"/>
                <a:ea typeface="MS PGothic" panose="020B0600070205080204" pitchFamily="34" charset="-128"/>
                <a:cs typeface="FrankRuehl" pitchFamily="34" charset="-79"/>
              </a:rPr>
              <a:t>?</a:t>
            </a:r>
          </a:p>
          <a:p>
            <a:pPr marL="457200" indent="-457200">
              <a:spcBef>
                <a:spcPts val="1200"/>
              </a:spcBef>
              <a:buFont typeface="Calibri" panose="020F0502020204030204" pitchFamily="34" charset="0"/>
              <a:buAutoNum type="arabicPeriod"/>
            </a:pPr>
            <a:r>
              <a:rPr lang="en-US" altLang="en-US" sz="2400" smtClean="0">
                <a:latin typeface="Baskerville Old Face" panose="02020602080505020303" pitchFamily="18" charset="0"/>
                <a:ea typeface="MS PGothic" panose="020B0600070205080204" pitchFamily="34" charset="-128"/>
                <a:cs typeface="FrankRuehl" pitchFamily="34" charset="-79"/>
              </a:rPr>
              <a:t>What are the specific outcomes you are committed to producing?</a:t>
            </a:r>
          </a:p>
          <a:p>
            <a:pPr marL="457200" indent="-457200">
              <a:spcBef>
                <a:spcPts val="1200"/>
              </a:spcBef>
              <a:buFont typeface="Calibri" panose="020F0502020204030204" pitchFamily="34" charset="0"/>
              <a:buAutoNum type="arabicPeriod"/>
            </a:pPr>
            <a:r>
              <a:rPr lang="en-US" altLang="en-US" sz="2400" smtClean="0">
                <a:latin typeface="Baskerville Old Face" panose="02020602080505020303" pitchFamily="18" charset="0"/>
                <a:ea typeface="MS PGothic" panose="020B0600070205080204" pitchFamily="34" charset="-128"/>
                <a:cs typeface="FrankRuehl" pitchFamily="34" charset="-79"/>
              </a:rPr>
              <a:t>How do you wish to close your </a:t>
            </a:r>
            <a:r>
              <a:rPr lang="en-US" altLang="en-US" sz="2400" smtClean="0">
                <a:solidFill>
                  <a:srgbClr val="3333FF"/>
                </a:solidFill>
                <a:latin typeface="Baskerville Old Face" panose="02020602080505020303" pitchFamily="18" charset="0"/>
                <a:ea typeface="MS PGothic" panose="020B0600070205080204" pitchFamily="34" charset="-128"/>
                <a:cs typeface="FrankRuehl" pitchFamily="34" charset="-79"/>
              </a:rPr>
              <a:t>conversation</a:t>
            </a:r>
            <a:r>
              <a:rPr lang="en-US" altLang="en-US" sz="2400" smtClean="0">
                <a:latin typeface="Baskerville Old Face" panose="02020602080505020303" pitchFamily="18" charset="0"/>
                <a:ea typeface="MS PGothic" panose="020B0600070205080204" pitchFamily="34" charset="-128"/>
                <a:cs typeface="FrankRuehl" pitchFamily="34" charset="-79"/>
              </a:rPr>
              <a:t>?</a:t>
            </a:r>
          </a:p>
          <a:p>
            <a:pPr marL="457200" indent="-457200">
              <a:buFont typeface="Calibri" panose="020F0502020204030204" pitchFamily="34" charset="0"/>
              <a:buAutoNum type="arabicPeriod"/>
            </a:pPr>
            <a:endParaRPr lang="en-US" altLang="en-US" sz="2800" smtClean="0">
              <a:latin typeface="Baskerville Old Face" panose="02020602080505020303" pitchFamily="18" charset="0"/>
              <a:ea typeface="MS PGothic" panose="020B0600070205080204" pitchFamily="34" charset="-128"/>
              <a:cs typeface="FrankRuehl" pitchFamily="34" charset="-79"/>
            </a:endParaRPr>
          </a:p>
          <a:p>
            <a:pPr marL="857250" lvl="1" indent="-457200">
              <a:buFont typeface="Calibri" panose="020F0502020204030204" pitchFamily="34" charset="0"/>
              <a:buAutoNum type="arabicPeriod"/>
            </a:pPr>
            <a:endParaRPr lang="en-US" altLang="en-US" sz="2400" smtClean="0">
              <a:latin typeface="Baskerville Old Face" panose="02020602080505020303" pitchFamily="18" charset="0"/>
              <a:ea typeface="MS PGothic" panose="020B0600070205080204" pitchFamily="34" charset="-128"/>
              <a:cs typeface="FrankRuehl" pitchFamily="34" charset="-79"/>
            </a:endParaRPr>
          </a:p>
          <a:p>
            <a:pPr marL="857250" lvl="1" indent="-457200">
              <a:buFont typeface="Calibri" panose="020F0502020204030204" pitchFamily="34" charset="0"/>
              <a:buAutoNum type="arabicPeriod"/>
            </a:pPr>
            <a:endParaRPr lang="en-US" altLang="en-US" sz="2400" smtClean="0">
              <a:latin typeface="Baskerville Old Face" panose="02020602080505020303" pitchFamily="18" charset="0"/>
              <a:ea typeface="MS PGothic" panose="020B0600070205080204" pitchFamily="34" charset="-128"/>
              <a:cs typeface="FrankRuehl" pitchFamily="34" charset="-79"/>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 calcmode="lin" valueType="num">
                                      <p:cBhvr additive="base">
                                        <p:cTn id="17"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481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4819">
                                            <p:txEl>
                                              <p:pRg st="3" end="3"/>
                                            </p:txEl>
                                          </p:spTgt>
                                        </p:tgtEl>
                                        <p:attrNameLst>
                                          <p:attrName>style.visibility</p:attrName>
                                        </p:attrNameLst>
                                      </p:cBhvr>
                                      <p:to>
                                        <p:strVal val="visible"/>
                                      </p:to>
                                    </p:set>
                                    <p:anim calcmode="lin" valueType="num">
                                      <p:cBhvr additive="base">
                                        <p:cTn id="21" dur="5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4819">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4819">
                                            <p:txEl>
                                              <p:pRg st="4" end="4"/>
                                            </p:txEl>
                                          </p:spTgt>
                                        </p:tgtEl>
                                        <p:attrNameLst>
                                          <p:attrName>style.visibility</p:attrName>
                                        </p:attrNameLst>
                                      </p:cBhvr>
                                      <p:to>
                                        <p:strVal val="visible"/>
                                      </p:to>
                                    </p:set>
                                    <p:anim calcmode="lin" valueType="num">
                                      <p:cBhvr additive="base">
                                        <p:cTn id="25" dur="5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819">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4819">
                                            <p:txEl>
                                              <p:pRg st="5" end="5"/>
                                            </p:txEl>
                                          </p:spTgt>
                                        </p:tgtEl>
                                        <p:attrNameLst>
                                          <p:attrName>style.visibility</p:attrName>
                                        </p:attrNameLst>
                                      </p:cBhvr>
                                      <p:to>
                                        <p:strVal val="visible"/>
                                      </p:to>
                                    </p:set>
                                    <p:anim calcmode="lin" valueType="num">
                                      <p:cBhvr additive="base">
                                        <p:cTn id="29" dur="500" fill="hold"/>
                                        <p:tgtEl>
                                          <p:spTgt spid="3481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48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4819">
                                            <p:txEl>
                                              <p:pRg st="6" end="6"/>
                                            </p:txEl>
                                          </p:spTgt>
                                        </p:tgtEl>
                                        <p:attrNameLst>
                                          <p:attrName>style.visibility</p:attrName>
                                        </p:attrNameLst>
                                      </p:cBhvr>
                                      <p:to>
                                        <p:strVal val="visible"/>
                                      </p:to>
                                    </p:set>
                                    <p:anim calcmode="lin" valueType="num">
                                      <p:cBhvr additive="base">
                                        <p:cTn id="35" dur="500" fill="hold"/>
                                        <p:tgtEl>
                                          <p:spTgt spid="34819">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48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4819">
                                            <p:txEl>
                                              <p:pRg st="7" end="7"/>
                                            </p:txEl>
                                          </p:spTgt>
                                        </p:tgtEl>
                                        <p:attrNameLst>
                                          <p:attrName>style.visibility</p:attrName>
                                        </p:attrNameLst>
                                      </p:cBhvr>
                                      <p:to>
                                        <p:strVal val="visible"/>
                                      </p:to>
                                    </p:set>
                                    <p:anim calcmode="lin" valueType="num">
                                      <p:cBhvr additive="base">
                                        <p:cTn id="41" dur="500" fill="hold"/>
                                        <p:tgtEl>
                                          <p:spTgt spid="34819">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481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4819">
                                            <p:txEl>
                                              <p:pRg st="8" end="8"/>
                                            </p:txEl>
                                          </p:spTgt>
                                        </p:tgtEl>
                                        <p:attrNameLst>
                                          <p:attrName>style.visibility</p:attrName>
                                        </p:attrNameLst>
                                      </p:cBhvr>
                                      <p:to>
                                        <p:strVal val="visible"/>
                                      </p:to>
                                    </p:set>
                                    <p:anim calcmode="lin" valueType="num">
                                      <p:cBhvr additive="base">
                                        <p:cTn id="47" dur="500" fill="hold"/>
                                        <p:tgtEl>
                                          <p:spTgt spid="34819">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481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4819">
                                            <p:txEl>
                                              <p:pRg st="9" end="9"/>
                                            </p:txEl>
                                          </p:spTgt>
                                        </p:tgtEl>
                                        <p:attrNameLst>
                                          <p:attrName>style.visibility</p:attrName>
                                        </p:attrNameLst>
                                      </p:cBhvr>
                                      <p:to>
                                        <p:strVal val="visible"/>
                                      </p:to>
                                    </p:set>
                                    <p:anim calcmode="lin" valueType="num">
                                      <p:cBhvr additive="base">
                                        <p:cTn id="53" dur="500" fill="hold"/>
                                        <p:tgtEl>
                                          <p:spTgt spid="34819">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481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95400"/>
            <a:ext cx="8991600" cy="5562600"/>
          </a:xfrm>
          <a:ln>
            <a:solidFill>
              <a:schemeClr val="accent1"/>
            </a:solidFill>
          </a:ln>
        </p:spPr>
        <p:txBody>
          <a:bodyPr/>
          <a:lstStyle/>
          <a:p>
            <a:pPr>
              <a:defRPr/>
            </a:pPr>
            <a:r>
              <a:rPr lang="en-US" dirty="0" smtClean="0">
                <a:effectLst>
                  <a:outerShdw blurRad="38100" dist="38100" dir="2700000" algn="tl">
                    <a:srgbClr val="C0C0C0"/>
                  </a:outerShdw>
                </a:effectLst>
                <a:ea typeface="ＭＳ Ｐゴシック" pitchFamily="34" charset="-128"/>
              </a:rPr>
              <a:t>Mobiles silent or switch off!</a:t>
            </a:r>
          </a:p>
          <a:p>
            <a:pPr>
              <a:defRPr/>
            </a:pPr>
            <a:endParaRPr lang="en-US" dirty="0" smtClean="0">
              <a:effectLst>
                <a:outerShdw blurRad="38100" dist="38100" dir="2700000" algn="tl">
                  <a:srgbClr val="C0C0C0"/>
                </a:outerShdw>
              </a:effectLst>
              <a:ea typeface="ＭＳ Ｐゴシック" pitchFamily="34" charset="-128"/>
            </a:endParaRPr>
          </a:p>
          <a:p>
            <a:pPr>
              <a:defRPr/>
            </a:pPr>
            <a:r>
              <a:rPr lang="en-US" dirty="0" smtClean="0">
                <a:effectLst>
                  <a:outerShdw blurRad="38100" dist="38100" dir="2700000" algn="tl">
                    <a:srgbClr val="C0C0C0"/>
                  </a:outerShdw>
                </a:effectLst>
                <a:ea typeface="ＭＳ Ｐゴシック" pitchFamily="34" charset="-128"/>
              </a:rPr>
              <a:t>Ask questions anytime!</a:t>
            </a:r>
          </a:p>
          <a:p>
            <a:pPr>
              <a:defRPr/>
            </a:pPr>
            <a:endParaRPr lang="en-US" sz="5400" dirty="0" smtClean="0">
              <a:effectLst>
                <a:outerShdw blurRad="38100" dist="38100" dir="2700000" algn="tl">
                  <a:srgbClr val="C0C0C0"/>
                </a:outerShdw>
              </a:effectLst>
              <a:ea typeface="ＭＳ Ｐゴシック" pitchFamily="34" charset="-128"/>
            </a:endParaRPr>
          </a:p>
          <a:p>
            <a:pPr>
              <a:defRPr/>
            </a:pPr>
            <a:r>
              <a:rPr lang="en-US" dirty="0" smtClean="0">
                <a:effectLst>
                  <a:outerShdw blurRad="38100" dist="38100" dir="2700000" algn="tl">
                    <a:srgbClr val="C0C0C0"/>
                  </a:outerShdw>
                </a:effectLst>
                <a:ea typeface="ＭＳ Ｐゴシック" pitchFamily="34" charset="-128"/>
              </a:rPr>
              <a:t> Bring good mood!</a:t>
            </a:r>
          </a:p>
          <a:p>
            <a:pPr>
              <a:defRPr/>
            </a:pPr>
            <a:endParaRPr lang="en-US" dirty="0" smtClean="0">
              <a:effectLst>
                <a:outerShdw blurRad="38100" dist="38100" dir="2700000" algn="tl">
                  <a:srgbClr val="C0C0C0"/>
                </a:outerShdw>
              </a:effectLst>
              <a:ea typeface="ＭＳ Ｐゴシック" pitchFamily="34" charset="-128"/>
            </a:endParaRPr>
          </a:p>
          <a:p>
            <a:pPr>
              <a:buFont typeface="Arial" charset="0"/>
              <a:buNone/>
              <a:defRPr/>
            </a:pPr>
            <a:endParaRPr lang="en-US" dirty="0" smtClean="0">
              <a:effectLst>
                <a:outerShdw blurRad="38100" dist="38100" dir="2700000" algn="tl">
                  <a:srgbClr val="C0C0C0"/>
                </a:outerShdw>
              </a:effectLst>
              <a:ea typeface="ＭＳ Ｐゴシック" pitchFamily="34" charset="-128"/>
            </a:endParaRPr>
          </a:p>
          <a:p>
            <a:pPr>
              <a:defRPr/>
            </a:pPr>
            <a:r>
              <a:rPr lang="en-US" dirty="0" smtClean="0">
                <a:solidFill>
                  <a:srgbClr val="FF0000"/>
                </a:solidFill>
                <a:effectLst>
                  <a:outerShdw blurRad="38100" dist="38100" dir="2700000" algn="tl">
                    <a:srgbClr val="C0C0C0"/>
                  </a:outerShdw>
                </a:effectLst>
                <a:ea typeface="ＭＳ Ｐゴシック" pitchFamily="34" charset="-128"/>
              </a:rPr>
              <a:t>Attendance Mandatory</a:t>
            </a:r>
          </a:p>
          <a:p>
            <a:pPr>
              <a:defRPr/>
            </a:pPr>
            <a:endParaRPr lang="en-US" dirty="0" smtClean="0">
              <a:effectLst>
                <a:outerShdw blurRad="38100" dist="38100" dir="2700000" algn="tl">
                  <a:srgbClr val="C0C0C0"/>
                </a:outerShdw>
              </a:effectLst>
              <a:ea typeface="ＭＳ Ｐゴシック" pitchFamily="34" charset="-128"/>
            </a:endParaRPr>
          </a:p>
          <a:p>
            <a:pPr>
              <a:defRPr/>
            </a:pPr>
            <a:endParaRPr lang="en-US" dirty="0"/>
          </a:p>
        </p:txBody>
      </p:sp>
      <p:pic>
        <p:nvPicPr>
          <p:cNvPr id="4" name="Picture 3" descr="MC90043438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1143000"/>
            <a:ext cx="1246188"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MC90043441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2133600"/>
            <a:ext cx="12414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MC900434379[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3581400"/>
            <a:ext cx="129540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MC900433819[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657600"/>
            <a:ext cx="1223963"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WINDOWS\Application Data\Microsoft\Media Catalog\Downloaded Clips\cl29\j0103124.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3200" y="4953000"/>
            <a:ext cx="3048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6" name="Group 12"/>
          <p:cNvGrpSpPr>
            <a:grpSpLocks/>
          </p:cNvGrpSpPr>
          <p:nvPr/>
        </p:nvGrpSpPr>
        <p:grpSpPr bwMode="auto">
          <a:xfrm>
            <a:off x="4419600" y="3429000"/>
            <a:ext cx="1655763" cy="1366838"/>
            <a:chOff x="2608" y="845"/>
            <a:chExt cx="1043" cy="861"/>
          </a:xfrm>
        </p:grpSpPr>
        <p:sp>
          <p:nvSpPr>
            <p:cNvPr id="22547" name="Line 13"/>
            <p:cNvSpPr>
              <a:spLocks noChangeShapeType="1"/>
            </p:cNvSpPr>
            <p:nvPr/>
          </p:nvSpPr>
          <p:spPr bwMode="auto">
            <a:xfrm>
              <a:off x="2608" y="890"/>
              <a:ext cx="1043" cy="816"/>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22548" name="Line 14"/>
            <p:cNvSpPr>
              <a:spLocks noChangeShapeType="1"/>
            </p:cNvSpPr>
            <p:nvPr/>
          </p:nvSpPr>
          <p:spPr bwMode="auto">
            <a:xfrm flipH="1">
              <a:off x="2608" y="845"/>
              <a:ext cx="1043" cy="816"/>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grpSp>
      <p:grpSp>
        <p:nvGrpSpPr>
          <p:cNvPr id="22537" name="Group 15"/>
          <p:cNvGrpSpPr>
            <a:grpSpLocks/>
          </p:cNvGrpSpPr>
          <p:nvPr/>
        </p:nvGrpSpPr>
        <p:grpSpPr bwMode="auto">
          <a:xfrm>
            <a:off x="6096000" y="995363"/>
            <a:ext cx="2798763" cy="3952875"/>
            <a:chOff x="2608" y="-784"/>
            <a:chExt cx="1763" cy="2490"/>
          </a:xfrm>
        </p:grpSpPr>
        <p:sp>
          <p:nvSpPr>
            <p:cNvPr id="22543" name="Line 16"/>
            <p:cNvSpPr>
              <a:spLocks noChangeShapeType="1"/>
            </p:cNvSpPr>
            <p:nvPr/>
          </p:nvSpPr>
          <p:spPr bwMode="auto">
            <a:xfrm>
              <a:off x="2608" y="890"/>
              <a:ext cx="1043" cy="816"/>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22544" name="Line 17"/>
            <p:cNvSpPr>
              <a:spLocks noChangeShapeType="1"/>
            </p:cNvSpPr>
            <p:nvPr/>
          </p:nvSpPr>
          <p:spPr bwMode="auto">
            <a:xfrm flipH="1">
              <a:off x="2704" y="797"/>
              <a:ext cx="1043" cy="816"/>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22545" name="Line 16"/>
            <p:cNvSpPr>
              <a:spLocks noChangeShapeType="1"/>
            </p:cNvSpPr>
            <p:nvPr/>
          </p:nvSpPr>
          <p:spPr bwMode="auto">
            <a:xfrm>
              <a:off x="3232" y="-691"/>
              <a:ext cx="1043" cy="816"/>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22546" name="Line 17"/>
            <p:cNvSpPr>
              <a:spLocks noChangeShapeType="1"/>
            </p:cNvSpPr>
            <p:nvPr/>
          </p:nvSpPr>
          <p:spPr bwMode="auto">
            <a:xfrm flipH="1">
              <a:off x="3328" y="-784"/>
              <a:ext cx="1043" cy="816"/>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grpSp>
      <p:pic>
        <p:nvPicPr>
          <p:cNvPr id="16" name="Picture 8" descr="MC900433817[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0" y="3652838"/>
            <a:ext cx="1223963"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8458200" y="3429000"/>
            <a:ext cx="803275" cy="1446213"/>
          </a:xfrm>
          <a:prstGeom prst="rect">
            <a:avLst/>
          </a:prstGeom>
        </p:spPr>
        <p:txBody>
          <a:bodyPr wrap="none">
            <a:spAutoFit/>
          </a:bodyPr>
          <a:lstStyle/>
          <a:p>
            <a:pPr marL="901700" indent="-901700">
              <a:buClr>
                <a:srgbClr val="31417A"/>
              </a:buClr>
              <a:defRPr/>
            </a:pPr>
            <a:r>
              <a:rPr lang="en-US" sz="8800" dirty="0">
                <a:effectLst>
                  <a:outerShdw blurRad="38100" dist="38100" dir="2700000" algn="tl">
                    <a:srgbClr val="C0C0C0"/>
                  </a:outerShdw>
                </a:effectLst>
                <a:latin typeface="Times New Roman" pitchFamily="18" charset="0"/>
                <a:ea typeface="MS PGothic" pitchFamily="34" charset="-128"/>
                <a:cs typeface="Times New Roman" pitchFamily="18" charset="0"/>
              </a:rPr>
              <a:t>√</a:t>
            </a:r>
            <a:endParaRPr lang="en-US" sz="8800" dirty="0">
              <a:effectLst>
                <a:outerShdw blurRad="38100" dist="38100" dir="2700000" algn="tl">
                  <a:srgbClr val="C0C0C0"/>
                </a:outerShdw>
              </a:effectLst>
              <a:ea typeface="MS PGothic" pitchFamily="34" charset="-128"/>
              <a:cs typeface="Times New Roman" pitchFamily="18" charset="0"/>
            </a:endParaRPr>
          </a:p>
        </p:txBody>
      </p:sp>
      <p:sp>
        <p:nvSpPr>
          <p:cNvPr id="18" name="Title 1"/>
          <p:cNvSpPr>
            <a:spLocks noGrp="1"/>
          </p:cNvSpPr>
          <p:nvPr>
            <p:ph type="title"/>
          </p:nvPr>
        </p:nvSpPr>
        <p:spPr>
          <a:xfrm>
            <a:off x="0" y="304800"/>
            <a:ext cx="8686800" cy="838200"/>
          </a:xfrm>
          <a:ln>
            <a:miter lim="800000"/>
            <a:headEnd/>
            <a:tailEnd/>
          </a:ln>
        </p:spPr>
        <p:txBody>
          <a:bodyPr/>
          <a:lstStyle/>
          <a:p>
            <a:pPr algn="l">
              <a:defRPr/>
            </a:pPr>
            <a:r>
              <a:rPr lang="en-US" kern="10" dirty="0" smtClean="0">
                <a:ln w="9525">
                  <a:solidFill>
                    <a:srgbClr val="000000"/>
                  </a:solidFill>
                  <a:round/>
                  <a:headEnd/>
                  <a:tailEnd/>
                </a:ln>
                <a:solidFill>
                  <a:srgbClr val="FF33CC"/>
                </a:solidFill>
                <a:effectLst>
                  <a:outerShdw dist="40000" dir="5400000" algn="tl" rotWithShape="0">
                    <a:srgbClr val="000000">
                      <a:alpha val="32999"/>
                    </a:srgbClr>
                  </a:outerShdw>
                </a:effectLst>
                <a:latin typeface="Arial Black"/>
              </a:rPr>
              <a:t> Setting Training  Norms</a:t>
            </a:r>
            <a:endParaRPr lang="en-US" dirty="0">
              <a:solidFill>
                <a:srgbClr val="FF33CC"/>
              </a:solidFill>
            </a:endParaRPr>
          </a:p>
        </p:txBody>
      </p:sp>
      <p:sp>
        <p:nvSpPr>
          <p:cNvPr id="21" name="Rectangle 20"/>
          <p:cNvSpPr/>
          <p:nvPr/>
        </p:nvSpPr>
        <p:spPr>
          <a:xfrm>
            <a:off x="6858000" y="2209800"/>
            <a:ext cx="803275" cy="1446213"/>
          </a:xfrm>
          <a:prstGeom prst="rect">
            <a:avLst/>
          </a:prstGeom>
        </p:spPr>
        <p:txBody>
          <a:bodyPr wrap="none">
            <a:spAutoFit/>
          </a:bodyPr>
          <a:lstStyle/>
          <a:p>
            <a:pPr marL="901700" indent="-901700">
              <a:buClr>
                <a:srgbClr val="31417A"/>
              </a:buClr>
              <a:defRPr/>
            </a:pPr>
            <a:r>
              <a:rPr lang="en-US" sz="8800" dirty="0">
                <a:effectLst>
                  <a:outerShdw blurRad="38100" dist="38100" dir="2700000" algn="tl">
                    <a:srgbClr val="C0C0C0"/>
                  </a:outerShdw>
                </a:effectLst>
                <a:latin typeface="Times New Roman" pitchFamily="18" charset="0"/>
                <a:ea typeface="MS PGothic" pitchFamily="34" charset="-128"/>
                <a:cs typeface="Times New Roman" pitchFamily="18" charset="0"/>
              </a:rPr>
              <a:t>√</a:t>
            </a:r>
            <a:endParaRPr lang="en-US" sz="8800" dirty="0">
              <a:effectLst>
                <a:outerShdw blurRad="38100" dist="38100" dir="2700000" algn="tl">
                  <a:srgbClr val="C0C0C0"/>
                </a:outerShdw>
              </a:effectLst>
              <a:ea typeface="MS PGothic" pitchFamily="34" charset="-128"/>
              <a:cs typeface="Times New Roman" pitchFamily="18" charset="0"/>
            </a:endParaRPr>
          </a:p>
        </p:txBody>
      </p:sp>
      <p:pic>
        <p:nvPicPr>
          <p:cNvPr id="20" name="Picture 2" descr="http://www.genedelibero.com/wp-content/uploads/2009/10/leadership_compass-300x27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7600" y="0"/>
            <a:ext cx="1676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ox(in)">
                                      <p:cBhvr>
                                        <p:cTn id="27" dur="500"/>
                                        <p:tgtEl>
                                          <p:spTgt spid="2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ox(in)">
                                      <p:cBhvr>
                                        <p:cTn id="32" dur="500"/>
                                        <p:tgtEl>
                                          <p:spTgt spid="6"/>
                                        </p:tgtEl>
                                      </p:cBhvr>
                                    </p:animEffect>
                                  </p:childTnLst>
                                </p:cTn>
                              </p:par>
                              <p:par>
                                <p:cTn id="33" presetID="4" presetClass="entr" presetSubtype="16"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ox(in)">
                                      <p:cBhvr>
                                        <p:cTn id="35" dur="500"/>
                                        <p:tgtEl>
                                          <p:spTgt spid="16"/>
                                        </p:tgtEl>
                                      </p:cBhvr>
                                    </p:animEffect>
                                  </p:childTnLst>
                                </p:cTn>
                              </p:par>
                              <p:par>
                                <p:cTn id="36" presetID="4" presetClass="entr" presetSubtype="16"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ox(in)">
                                      <p:cBhvr>
                                        <p:cTn id="38" dur="500"/>
                                        <p:tgtEl>
                                          <p:spTgt spid="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box(in)">
                                      <p:cBhvr>
                                        <p:cTn id="43" dur="500"/>
                                        <p:tgtEl>
                                          <p:spTgt spid="3">
                                            <p:txEl>
                                              <p:pRg st="4" end="4"/>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ox(in)">
                                      <p:cBhvr>
                                        <p:cTn id="48" dur="500"/>
                                        <p:tgtEl>
                                          <p:spTgt spid="1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box(in)">
                                      <p:cBhvr>
                                        <p:cTn id="53" dur="500"/>
                                        <p:tgtEl>
                                          <p:spTgt spid="9"/>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nodeType="click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Effect transition="in" filter="box(in)">
                                      <p:cBhvr>
                                        <p:cTn id="58" dur="500"/>
                                        <p:tgtEl>
                                          <p:spTgt spid="3">
                                            <p:txEl>
                                              <p:pRg st="7" end="7"/>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930" name="Picture 2" descr="C:\Users\Admin\Desktop\images me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3810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Title 1"/>
          <p:cNvSpPr>
            <a:spLocks noGrp="1"/>
          </p:cNvSpPr>
          <p:nvPr>
            <p:ph type="title"/>
          </p:nvPr>
        </p:nvSpPr>
        <p:spPr>
          <a:xfrm>
            <a:off x="0" y="228600"/>
            <a:ext cx="9372600" cy="914400"/>
          </a:xfrm>
        </p:spPr>
        <p:txBody>
          <a:bodyPr/>
          <a:lstStyle/>
          <a:p>
            <a:r>
              <a:rPr lang="en-US" altLang="en-US" smtClean="0">
                <a:solidFill>
                  <a:srgbClr val="FF0000"/>
                </a:solidFill>
                <a:latin typeface="Berlin Sans FB" panose="020E0602020502020306" pitchFamily="34" charset="0"/>
                <a:ea typeface="MS PGothic" panose="020B0600070205080204" pitchFamily="34" charset="-128"/>
              </a:rPr>
              <a:t>When You Are @ the Conversation</a:t>
            </a:r>
          </a:p>
        </p:txBody>
      </p:sp>
      <p:sp>
        <p:nvSpPr>
          <p:cNvPr id="5" name="TextBox 4"/>
          <p:cNvSpPr txBox="1"/>
          <p:nvPr/>
        </p:nvSpPr>
        <p:spPr>
          <a:xfrm>
            <a:off x="107950" y="6172200"/>
            <a:ext cx="6673850" cy="769938"/>
          </a:xfrm>
          <a:prstGeom prst="rect">
            <a:avLst/>
          </a:prstGeom>
          <a:noFill/>
        </p:spPr>
        <p:txBody>
          <a:bodyPr>
            <a:spAutoFit/>
          </a:bodyPr>
          <a:lstStyle/>
          <a:p>
            <a:pPr>
              <a:defRPr/>
            </a:pPr>
            <a:r>
              <a:rPr lang="en-US" sz="4400" dirty="0">
                <a:latin typeface="+mj-lt"/>
                <a:ea typeface="ＭＳ Ｐゴシック" charset="0"/>
                <a:cs typeface="Arial" charset="0"/>
              </a:rPr>
              <a:t>How Will You Show Up?</a:t>
            </a:r>
          </a:p>
        </p:txBody>
      </p:sp>
      <p:pic>
        <p:nvPicPr>
          <p:cNvPr id="819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990600"/>
            <a:ext cx="4267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931" name="Picture 3" descr="C:\Users\Admin\Desktop\Abe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914400"/>
            <a:ext cx="50292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52930"/>
                                        </p:tgtEl>
                                        <p:attrNameLst>
                                          <p:attrName>style.visibility</p:attrName>
                                        </p:attrNameLst>
                                      </p:cBhvr>
                                      <p:to>
                                        <p:strVal val="visible"/>
                                      </p:to>
                                    </p:set>
                                    <p:animEffect transition="in" filter="box(in)">
                                      <p:cBhvr>
                                        <p:cTn id="7" dur="500"/>
                                        <p:tgtEl>
                                          <p:spTgt spid="2529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 calcmode="lin" valueType="num">
                                      <p:cBhvr additive="base">
                                        <p:cTn id="12" dur="500" fill="hold"/>
                                        <p:tgtEl>
                                          <p:spTgt spid="8194"/>
                                        </p:tgtEl>
                                        <p:attrNameLst>
                                          <p:attrName>ppt_x</p:attrName>
                                        </p:attrNameLst>
                                      </p:cBhvr>
                                      <p:tavLst>
                                        <p:tav tm="0">
                                          <p:val>
                                            <p:strVal val="#ppt_x"/>
                                          </p:val>
                                        </p:tav>
                                        <p:tav tm="100000">
                                          <p:val>
                                            <p:strVal val="#ppt_x"/>
                                          </p:val>
                                        </p:tav>
                                      </p:tavLst>
                                    </p:anim>
                                    <p:anim calcmode="lin" valueType="num">
                                      <p:cBhvr additive="base">
                                        <p:cTn id="13"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252931"/>
                                        </p:tgtEl>
                                        <p:attrNameLst>
                                          <p:attrName>style.visibility</p:attrName>
                                        </p:attrNameLst>
                                      </p:cBhvr>
                                      <p:to>
                                        <p:strVal val="visible"/>
                                      </p:to>
                                    </p:set>
                                    <p:anim calcmode="lin" valueType="num">
                                      <p:cBhvr additive="base">
                                        <p:cTn id="18" dur="500" fill="hold"/>
                                        <p:tgtEl>
                                          <p:spTgt spid="252931"/>
                                        </p:tgtEl>
                                        <p:attrNameLst>
                                          <p:attrName>ppt_x</p:attrName>
                                        </p:attrNameLst>
                                      </p:cBhvr>
                                      <p:tavLst>
                                        <p:tav tm="0">
                                          <p:val>
                                            <p:strVal val="#ppt_x"/>
                                          </p:val>
                                        </p:tav>
                                        <p:tav tm="100000">
                                          <p:val>
                                            <p:strVal val="#ppt_x"/>
                                          </p:val>
                                        </p:tav>
                                      </p:tavLst>
                                    </p:anim>
                                    <p:anim calcmode="lin" valueType="num">
                                      <p:cBhvr additive="base">
                                        <p:cTn id="19" dur="500" fill="hold"/>
                                        <p:tgtEl>
                                          <p:spTgt spid="2529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altLang="en-US" sz="6600" smtClean="0">
                <a:solidFill>
                  <a:srgbClr val="FF0000"/>
                </a:solidFill>
                <a:latin typeface="Baskerville Old Face" panose="02020602080505020303" pitchFamily="18" charset="0"/>
                <a:ea typeface="MS PGothic" panose="020B0600070205080204" pitchFamily="34" charset="-128"/>
              </a:rPr>
              <a:t>Going Forward</a:t>
            </a:r>
          </a:p>
        </p:txBody>
      </p:sp>
      <p:sp>
        <p:nvSpPr>
          <p:cNvPr id="3" name="Content Placeholder 2"/>
          <p:cNvSpPr>
            <a:spLocks noGrp="1"/>
          </p:cNvSpPr>
          <p:nvPr>
            <p:ph idx="1"/>
          </p:nvPr>
        </p:nvSpPr>
        <p:spPr>
          <a:xfrm>
            <a:off x="457200" y="1600200"/>
            <a:ext cx="4800600" cy="4525963"/>
          </a:xfrm>
        </p:spPr>
        <p:txBody>
          <a:bodyPr/>
          <a:lstStyle/>
          <a:p>
            <a:pPr>
              <a:defRPr/>
            </a:pPr>
            <a:r>
              <a:rPr lang="en-US" dirty="0" smtClean="0">
                <a:solidFill>
                  <a:srgbClr val="FF0000"/>
                </a:solidFill>
                <a:latin typeface="Baskerville Old Face" pitchFamily="18" charset="0"/>
              </a:rPr>
              <a:t>Conversation</a:t>
            </a:r>
            <a:r>
              <a:rPr lang="en-US" dirty="0" smtClean="0">
                <a:solidFill>
                  <a:srgbClr val="3333FF"/>
                </a:solidFill>
                <a:latin typeface="Baskerville Old Face" pitchFamily="18" charset="0"/>
              </a:rPr>
              <a:t> Occurs in Every Organization.</a:t>
            </a:r>
          </a:p>
          <a:p>
            <a:pPr>
              <a:defRPr/>
            </a:pPr>
            <a:endParaRPr lang="en-US" dirty="0">
              <a:solidFill>
                <a:srgbClr val="3333FF"/>
              </a:solidFill>
              <a:latin typeface="Baskerville Old Face" pitchFamily="18" charset="0"/>
            </a:endParaRPr>
          </a:p>
          <a:p>
            <a:pPr>
              <a:defRPr/>
            </a:pPr>
            <a:r>
              <a:rPr lang="en-US" dirty="0" smtClean="0">
                <a:solidFill>
                  <a:srgbClr val="3333FF"/>
                </a:solidFill>
                <a:latin typeface="Baskerville Old Face" pitchFamily="18" charset="0"/>
              </a:rPr>
              <a:t>As a Leader, how will you impact the </a:t>
            </a:r>
            <a:r>
              <a:rPr lang="en-US" dirty="0" smtClean="0">
                <a:solidFill>
                  <a:srgbClr val="FF0000"/>
                </a:solidFill>
                <a:latin typeface="Baskerville Old Face" pitchFamily="18" charset="0"/>
              </a:rPr>
              <a:t>conversation</a:t>
            </a:r>
            <a:r>
              <a:rPr lang="en-US" dirty="0" smtClean="0">
                <a:solidFill>
                  <a:srgbClr val="3333FF"/>
                </a:solidFill>
                <a:latin typeface="Baskerville Old Face" pitchFamily="18" charset="0"/>
              </a:rPr>
              <a:t>?</a:t>
            </a:r>
          </a:p>
          <a:p>
            <a:pPr>
              <a:defRPr/>
            </a:pPr>
            <a:endParaRPr lang="en-US" dirty="0" smtClean="0">
              <a:solidFill>
                <a:srgbClr val="3333FF"/>
              </a:solidFill>
              <a:latin typeface="Baskerville Old Face" pitchFamily="18" charset="0"/>
            </a:endParaRPr>
          </a:p>
          <a:p>
            <a:pPr marL="0" indent="0">
              <a:buFont typeface="Arial" charset="0"/>
              <a:buNone/>
              <a:defRPr/>
            </a:pPr>
            <a:r>
              <a:rPr lang="en-US" i="1" dirty="0" smtClean="0">
                <a:solidFill>
                  <a:srgbClr val="3333FF"/>
                </a:solidFill>
                <a:latin typeface="Baskerville Old Face" pitchFamily="18" charset="0"/>
              </a:rPr>
              <a:t>Leadership Is Your Conversation! </a:t>
            </a:r>
            <a:endParaRPr lang="en-US" i="1" dirty="0">
              <a:solidFill>
                <a:srgbClr val="3333FF"/>
              </a:solidFill>
              <a:latin typeface="Baskerville Old Face" pitchFamily="18" charset="0"/>
            </a:endParaRPr>
          </a:p>
          <a:p>
            <a:pPr>
              <a:defRPr/>
            </a:pPr>
            <a:endParaRPr lang="en-US" dirty="0">
              <a:solidFill>
                <a:srgbClr val="3333FF"/>
              </a:solidFill>
              <a:latin typeface="Baskerville Old Face" pitchFamily="18" charset="0"/>
            </a:endParaRPr>
          </a:p>
        </p:txBody>
      </p:sp>
      <p:pic>
        <p:nvPicPr>
          <p:cNvPr id="10138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828800"/>
            <a:ext cx="3733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457200" y="381000"/>
            <a:ext cx="8229600" cy="1417638"/>
          </a:xfrm>
        </p:spPr>
        <p:txBody>
          <a:bodyPr/>
          <a:lstStyle/>
          <a:p>
            <a:pPr algn="l"/>
            <a:r>
              <a:rPr lang="en-US" altLang="en-US" sz="5400" smtClean="0">
                <a:solidFill>
                  <a:srgbClr val="FF0000"/>
                </a:solidFill>
                <a:latin typeface="Baskerville Old Face" panose="02020602080505020303" pitchFamily="18" charset="0"/>
              </a:rPr>
              <a:t>Strongly Consider This Book!</a:t>
            </a:r>
          </a:p>
        </p:txBody>
      </p:sp>
      <p:sp>
        <p:nvSpPr>
          <p:cNvPr id="102403" name="Content Placeholder 3"/>
          <p:cNvSpPr>
            <a:spLocks noGrp="1"/>
          </p:cNvSpPr>
          <p:nvPr>
            <p:ph sz="half" idx="2"/>
          </p:nvPr>
        </p:nvSpPr>
        <p:spPr/>
        <p:txBody>
          <a:bodyPr/>
          <a:lstStyle/>
          <a:p>
            <a:pPr marL="0" indent="0">
              <a:buFont typeface="Arial" panose="020B0604020202020204" pitchFamily="34" charset="0"/>
              <a:buNone/>
            </a:pPr>
            <a:r>
              <a:rPr lang="en-US" altLang="en-US" i="1" smtClean="0">
                <a:latin typeface="Baskerville Old Face" panose="02020602080505020303" pitchFamily="18" charset="0"/>
              </a:rPr>
              <a:t>Speak As Well As You Think</a:t>
            </a:r>
          </a:p>
          <a:p>
            <a:pPr marL="0" indent="0">
              <a:buFont typeface="Arial" panose="020B0604020202020204" pitchFamily="34" charset="0"/>
              <a:buNone/>
            </a:pPr>
            <a:endParaRPr lang="en-US" altLang="en-US" smtClean="0">
              <a:latin typeface="Baskerville Old Face" panose="02020602080505020303" pitchFamily="18" charset="0"/>
            </a:endParaRPr>
          </a:p>
          <a:p>
            <a:pPr marL="0" indent="0">
              <a:buFont typeface="Arial" panose="020B0604020202020204" pitchFamily="34" charset="0"/>
              <a:buNone/>
            </a:pPr>
            <a:r>
              <a:rPr lang="en-US" altLang="en-US" smtClean="0">
                <a:latin typeface="Baskerville Old Face" panose="02020602080505020303" pitchFamily="18" charset="0"/>
              </a:rPr>
              <a:t>An Executive’s Guide To Excellence In Public Speaking.</a:t>
            </a:r>
          </a:p>
          <a:p>
            <a:pPr marL="0" indent="0">
              <a:buFont typeface="Arial" panose="020B0604020202020204" pitchFamily="34" charset="0"/>
              <a:buNone/>
            </a:pPr>
            <a:endParaRPr lang="en-US" altLang="en-US" smtClean="0">
              <a:latin typeface="Baskerville Old Face" panose="02020602080505020303" pitchFamily="18" charset="0"/>
            </a:endParaRPr>
          </a:p>
          <a:p>
            <a:pPr marL="0" indent="0">
              <a:buFont typeface="Arial" panose="020B0604020202020204" pitchFamily="34" charset="0"/>
              <a:buNone/>
            </a:pPr>
            <a:r>
              <a:rPr lang="en-US" altLang="en-US" smtClean="0">
                <a:latin typeface="Baskerville Old Face" panose="02020602080505020303" pitchFamily="18" charset="0"/>
              </a:rPr>
              <a:t>By John M. Vautier and</a:t>
            </a:r>
          </a:p>
          <a:p>
            <a:pPr marL="0" indent="0">
              <a:buFont typeface="Arial" panose="020B0604020202020204" pitchFamily="34" charset="0"/>
              <a:buNone/>
            </a:pPr>
            <a:r>
              <a:rPr lang="en-US" altLang="en-US" smtClean="0">
                <a:latin typeface="Baskerville Old Face" panose="02020602080505020303" pitchFamily="18" charset="0"/>
              </a:rPr>
              <a:t> John J. Vautier</a:t>
            </a:r>
          </a:p>
          <a:p>
            <a:pPr marL="0" indent="0"/>
            <a:endParaRPr lang="en-US" altLang="en-US" smtClean="0">
              <a:latin typeface="Baskerville Old Face" panose="02020602080505020303" pitchFamily="18" charset="0"/>
            </a:endParaRPr>
          </a:p>
          <a:p>
            <a:pPr marL="0" indent="0">
              <a:buFont typeface="Arial" panose="020B0604020202020204" pitchFamily="34" charset="0"/>
              <a:buNone/>
            </a:pPr>
            <a:endParaRPr lang="en-US" altLang="en-US" smtClean="0">
              <a:latin typeface="Baskerville Old Face" panose="02020602080505020303" pitchFamily="18" charset="0"/>
            </a:endParaRPr>
          </a:p>
        </p:txBody>
      </p:sp>
      <p:pic>
        <p:nvPicPr>
          <p:cNvPr id="36868" name="Picture 7"/>
          <p:cNvPicPr>
            <a:picLocks noChangeAspect="1"/>
          </p:cNvPicPr>
          <p:nvPr/>
        </p:nvPicPr>
        <p:blipFill>
          <a:blip r:embed="rId2"/>
          <a:srcRect/>
          <a:stretch>
            <a:fillRect/>
          </a:stretch>
        </p:blipFill>
        <p:spPr bwMode="auto">
          <a:xfrm>
            <a:off x="4572000" y="1600200"/>
            <a:ext cx="4114800" cy="48006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additive="base">
                                        <p:cTn id="7" dur="500" fill="hold"/>
                                        <p:tgtEl>
                                          <p:spTgt spid="36868"/>
                                        </p:tgtEl>
                                        <p:attrNameLst>
                                          <p:attrName>ppt_x</p:attrName>
                                        </p:attrNameLst>
                                      </p:cBhvr>
                                      <p:tavLst>
                                        <p:tav tm="0">
                                          <p:val>
                                            <p:strVal val="#ppt_x"/>
                                          </p:val>
                                        </p:tav>
                                        <p:tav tm="100000">
                                          <p:val>
                                            <p:strVal val="#ppt_x"/>
                                          </p:val>
                                        </p:tav>
                                      </p:tavLst>
                                    </p:anim>
                                    <p:anim calcmode="lin" valueType="num">
                                      <p:cBhvr additive="base">
                                        <p:cTn id="8" dur="500" fill="hold"/>
                                        <p:tgtEl>
                                          <p:spTgt spid="368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0" y="274638"/>
            <a:ext cx="8686800" cy="1143000"/>
          </a:xfrm>
        </p:spPr>
        <p:txBody>
          <a:bodyPr/>
          <a:lstStyle/>
          <a:p>
            <a:pPr algn="l"/>
            <a:r>
              <a:rPr lang="en-US" altLang="en-US" sz="5400" smtClean="0">
                <a:solidFill>
                  <a:srgbClr val="FF0000"/>
                </a:solidFill>
                <a:latin typeface="Goudy Old Style" panose="02020502050305020303" pitchFamily="18" charset="0"/>
              </a:rPr>
              <a:t>ANY QUESTION?</a:t>
            </a:r>
          </a:p>
        </p:txBody>
      </p:sp>
      <p:sp>
        <p:nvSpPr>
          <p:cNvPr id="4" name="Slide Number Placeholder 3"/>
          <p:cNvSpPr>
            <a:spLocks noGrp="1"/>
          </p:cNvSpPr>
          <p:nvPr>
            <p:ph type="sldNum" sz="quarter" idx="10"/>
          </p:nvPr>
        </p:nvSpPr>
        <p:spPr>
          <a:xfrm>
            <a:off x="6553200" y="63563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49B514E-9EBB-4213-A5B5-CD190A1C1A72}" type="slidenum">
              <a:rPr lang="en-US" altLang="en-US">
                <a:solidFill>
                  <a:schemeClr val="bg1"/>
                </a:solidFill>
              </a:rPr>
              <a:pPr eaLnBrk="1" hangingPunct="1"/>
              <a:t>93</a:t>
            </a:fld>
            <a:endParaRPr lang="en-US" altLang="en-US">
              <a:solidFill>
                <a:schemeClr val="bg1"/>
              </a:solidFill>
            </a:endParaRPr>
          </a:p>
        </p:txBody>
      </p:sp>
      <p:graphicFrame>
        <p:nvGraphicFramePr>
          <p:cNvPr id="5122" name="Object 2"/>
          <p:cNvGraphicFramePr>
            <a:graphicFrameLocks noChangeAspect="1"/>
          </p:cNvGraphicFramePr>
          <p:nvPr/>
        </p:nvGraphicFramePr>
        <p:xfrm>
          <a:off x="4191000" y="228600"/>
          <a:ext cx="4876800" cy="6629400"/>
        </p:xfrm>
        <a:graphic>
          <a:graphicData uri="http://schemas.openxmlformats.org/presentationml/2006/ole">
            <mc:AlternateContent xmlns:mc="http://schemas.openxmlformats.org/markup-compatibility/2006">
              <mc:Choice xmlns:v="urn:schemas-microsoft-com:vml" Requires="v">
                <p:oleObj spid="_x0000_s7174" name="Clip" r:id="rId3" imgW="3848040" imgH="5478120" progId="MS_ClipArt_Gallery.2">
                  <p:embed/>
                </p:oleObj>
              </mc:Choice>
              <mc:Fallback>
                <p:oleObj name="Clip" r:id="rId3" imgW="3848040" imgH="5478120" progId="MS_ClipArt_Gallery.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28600"/>
                        <a:ext cx="4876800" cy="662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483" name="Object 1028"/>
          <p:cNvGraphicFramePr>
            <a:graphicFrameLocks noGrp="1" noChangeAspect="1"/>
          </p:cNvGraphicFramePr>
          <p:nvPr>
            <p:ph idx="1"/>
          </p:nvPr>
        </p:nvGraphicFramePr>
        <p:xfrm>
          <a:off x="920750" y="1295400"/>
          <a:ext cx="2882900" cy="5562600"/>
        </p:xfrm>
        <a:graphic>
          <a:graphicData uri="http://schemas.openxmlformats.org/presentationml/2006/ole">
            <mc:AlternateContent xmlns:mc="http://schemas.openxmlformats.org/markup-compatibility/2006">
              <mc:Choice xmlns:v="urn:schemas-microsoft-com:vml" Requires="v">
                <p:oleObj spid="_x0000_s8199" name="Clip" r:id="rId3" imgW="2766600" imgH="5340240" progId="MS_ClipArt_Gallery.2">
                  <p:embed/>
                </p:oleObj>
              </mc:Choice>
              <mc:Fallback>
                <p:oleObj name="Clip" r:id="rId3" imgW="2766600" imgH="5340240" progId="MS_ClipArt_Gallery.2">
                  <p:embed/>
                  <p:pic>
                    <p:nvPicPr>
                      <p:cNvPr id="0" name="Object 10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50" y="1295400"/>
                        <a:ext cx="2882900" cy="5562600"/>
                      </a:xfrm>
                      <a:prstGeom prst="rect">
                        <a:avLst/>
                      </a:prstGeom>
                    </p:spPr>
                  </p:pic>
                </p:oleObj>
              </mc:Fallback>
            </mc:AlternateContent>
          </a:graphicData>
        </a:graphic>
      </p:graphicFrame>
      <p:sp>
        <p:nvSpPr>
          <p:cNvPr id="4" name="Slide Number Placeholder 3"/>
          <p:cNvSpPr>
            <a:spLocks noGrp="1"/>
          </p:cNvSpPr>
          <p:nvPr>
            <p:ph type="sldNum" sz="quarter" idx="10"/>
          </p:nvPr>
        </p:nvSpPr>
        <p:spPr>
          <a:xfrm>
            <a:off x="6553200" y="63563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fld id="{397B7DD4-5B0F-4F07-9809-F73DD9D708A3}" type="slidenum">
              <a:rPr lang="en-US" altLang="en-US">
                <a:solidFill>
                  <a:schemeClr val="bg1"/>
                </a:solidFill>
              </a:rPr>
              <a:pPr algn="l" eaLnBrk="1" hangingPunct="1"/>
              <a:t>94</a:t>
            </a:fld>
            <a:endParaRPr lang="en-US" altLang="en-US">
              <a:solidFill>
                <a:schemeClr val="bg1"/>
              </a:solidFill>
            </a:endParaRPr>
          </a:p>
        </p:txBody>
      </p:sp>
      <p:sp>
        <p:nvSpPr>
          <p:cNvPr id="5" name="Title 1"/>
          <p:cNvSpPr txBox="1">
            <a:spLocks/>
          </p:cNvSpPr>
          <p:nvPr/>
        </p:nvSpPr>
        <p:spPr bwMode="auto">
          <a:xfrm rot="18938010">
            <a:off x="2198688" y="3476625"/>
            <a:ext cx="8229600" cy="1143000"/>
          </a:xfrm>
          <a:prstGeom prst="rect">
            <a:avLst/>
          </a:prstGeom>
          <a:noFill/>
          <a:ln w="9525">
            <a:noFill/>
            <a:miter lim="800000"/>
            <a:headEnd/>
            <a:tailEnd/>
          </a:ln>
        </p:spPr>
        <p:txBody>
          <a:bodyPr anchor="ctr"/>
          <a:lstStyle/>
          <a:p>
            <a:pPr algn="ctr">
              <a:defRPr/>
            </a:pPr>
            <a:r>
              <a:rPr lang="en-US" sz="6000" b="1" dirty="0">
                <a:solidFill>
                  <a:srgbClr val="F82CDB"/>
                </a:solidFill>
                <a:latin typeface="Algerian" pitchFamily="82" charset="0"/>
                <a:ea typeface="+mj-ea"/>
                <a:cs typeface="+mj-cs"/>
                <a:hlinkClick r:id="rId5" action="ppaction://hlinkfile"/>
              </a:rPr>
              <a:t>Where are we</a:t>
            </a:r>
            <a:r>
              <a:rPr lang="en-US" sz="6000" b="1" dirty="0">
                <a:solidFill>
                  <a:srgbClr val="F82CDB"/>
                </a:solidFill>
                <a:latin typeface="Algerian" pitchFamily="82" charset="0"/>
                <a:ea typeface="+mj-ea"/>
                <a:cs typeface="+mj-cs"/>
              </a:rPr>
              <a:t>??</a:t>
            </a:r>
          </a:p>
        </p:txBody>
      </p:sp>
      <p:sp>
        <p:nvSpPr>
          <p:cNvPr id="6" name="Title 1"/>
          <p:cNvSpPr txBox="1">
            <a:spLocks/>
          </p:cNvSpPr>
          <p:nvPr/>
        </p:nvSpPr>
        <p:spPr bwMode="auto">
          <a:xfrm>
            <a:off x="457200" y="381000"/>
            <a:ext cx="8229600" cy="914400"/>
          </a:xfrm>
          <a:prstGeom prst="rect">
            <a:avLst/>
          </a:prstGeom>
          <a:noFill/>
          <a:ln w="9525">
            <a:noFill/>
            <a:miter lim="800000"/>
            <a:headEnd/>
            <a:tailEnd/>
          </a:ln>
        </p:spPr>
        <p:txBody>
          <a:bodyPr anchor="ctr"/>
          <a:lstStyle/>
          <a:p>
            <a:pPr algn="ctr">
              <a:defRPr/>
            </a:pPr>
            <a:r>
              <a:rPr lang="en-US" sz="6000" b="1" dirty="0">
                <a:solidFill>
                  <a:srgbClr val="0000CC"/>
                </a:solidFill>
                <a:latin typeface="Algerian" pitchFamily="82" charset="0"/>
                <a:ea typeface="+mj-ea"/>
                <a:cs typeface="+mj-cs"/>
              </a:rPr>
              <a:t>Good Morning!!!!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76483"/>
                                        </p:tgtEl>
                                        <p:attrNameLst>
                                          <p:attrName>style.visibility</p:attrName>
                                        </p:attrNameLst>
                                      </p:cBhvr>
                                      <p:to>
                                        <p:strVal val="visible"/>
                                      </p:to>
                                    </p:set>
                                    <p:animEffect transition="in" filter="box(in)">
                                      <p:cBhvr>
                                        <p:cTn id="12" dur="500"/>
                                        <p:tgtEl>
                                          <p:spTgt spid="276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4"/>
          <p:cNvSpPr>
            <a:spLocks noGrp="1"/>
          </p:cNvSpPr>
          <p:nvPr>
            <p:ph type="ctrTitle"/>
          </p:nvPr>
        </p:nvSpPr>
        <p:spPr>
          <a:xfrm>
            <a:off x="838200" y="533400"/>
            <a:ext cx="7772400" cy="1470025"/>
          </a:xfrm>
        </p:spPr>
        <p:txBody>
          <a:bodyPr/>
          <a:lstStyle/>
          <a:p>
            <a:pPr algn="l" eaLnBrk="1" hangingPunct="1"/>
            <a:r>
              <a:rPr lang="en-US" altLang="en-US" smtClean="0">
                <a:solidFill>
                  <a:srgbClr val="0099FF"/>
                </a:solidFill>
              </a:rPr>
              <a:t> </a:t>
            </a:r>
          </a:p>
        </p:txBody>
      </p:sp>
      <p:sp>
        <p:nvSpPr>
          <p:cNvPr id="12291" name="Rectangle 3"/>
          <p:cNvSpPr>
            <a:spLocks noGrp="1" noChangeArrowheads="1"/>
          </p:cNvSpPr>
          <p:nvPr>
            <p:ph type="subTitle" idx="1"/>
          </p:nvPr>
        </p:nvSpPr>
        <p:spPr>
          <a:xfrm>
            <a:off x="685800" y="1905000"/>
            <a:ext cx="8153400" cy="4648200"/>
          </a:xfrm>
        </p:spPr>
        <p:txBody>
          <a:bodyPr/>
          <a:lstStyle/>
          <a:p>
            <a:pPr eaLnBrk="1" hangingPunct="1">
              <a:defRPr/>
            </a:pPr>
            <a:r>
              <a:rPr lang="en-US" sz="4400" dirty="0" smtClean="0">
                <a:latin typeface="Bookman Old Style" pitchFamily="18" charset="0"/>
              </a:rPr>
              <a:t>To coaching , mentoring and change management Training Session </a:t>
            </a:r>
          </a:p>
          <a:p>
            <a:pPr eaLnBrk="1" hangingPunct="1">
              <a:defRPr/>
            </a:pPr>
            <a:endParaRPr lang="en-US" sz="1050" dirty="0" smtClean="0">
              <a:latin typeface="Bookman Old Style" pitchFamily="18" charset="0"/>
            </a:endParaRPr>
          </a:p>
        </p:txBody>
      </p:sp>
      <p:pic>
        <p:nvPicPr>
          <p:cNvPr id="103428" name="Picture 6" descr="hand_writing"/>
          <p:cNvPicPr>
            <a:picLocks noChangeAspect="1" noChangeArrowheads="1" noCrop="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2209800" y="152400"/>
            <a:ext cx="52879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Content Placeholder 1"/>
          <p:cNvSpPr>
            <a:spLocks noGrp="1"/>
          </p:cNvSpPr>
          <p:nvPr>
            <p:ph idx="1"/>
          </p:nvPr>
        </p:nvSpPr>
        <p:spPr>
          <a:xfrm>
            <a:off x="914400" y="1066800"/>
            <a:ext cx="7848600" cy="5135563"/>
          </a:xfrm>
        </p:spPr>
        <p:txBody>
          <a:bodyPr/>
          <a:lstStyle/>
          <a:p>
            <a:pPr>
              <a:lnSpc>
                <a:spcPct val="150000"/>
              </a:lnSpc>
              <a:buClrTx/>
              <a:buFont typeface="Wingdings" panose="05000000000000000000" pitchFamily="2" charset="2"/>
              <a:buChar char="ü"/>
            </a:pPr>
            <a:r>
              <a:rPr lang="en-US" altLang="en-US" sz="2800" b="0" smtClean="0"/>
              <a:t>What do you think  is coaching? </a:t>
            </a:r>
          </a:p>
          <a:p>
            <a:pPr algn="just">
              <a:lnSpc>
                <a:spcPct val="150000"/>
              </a:lnSpc>
              <a:buClrTx/>
              <a:buFont typeface="Wingdings" panose="05000000000000000000" pitchFamily="2" charset="2"/>
              <a:buChar char="ü"/>
            </a:pPr>
            <a:r>
              <a:rPr lang="en-US" altLang="en-US" sz="2800" b="0" smtClean="0"/>
              <a:t>What experience do you have regarding coaching ?</a:t>
            </a:r>
          </a:p>
          <a:p>
            <a:pPr algn="just">
              <a:lnSpc>
                <a:spcPct val="150000"/>
              </a:lnSpc>
              <a:buClrTx/>
              <a:buFont typeface="Wingdings" panose="05000000000000000000" pitchFamily="2" charset="2"/>
              <a:buChar char="ü"/>
            </a:pPr>
            <a:r>
              <a:rPr lang="en-US" altLang="en-US" sz="2800" b="0" smtClean="0"/>
              <a:t>What do you think is the difference between coaching and mentoring?</a:t>
            </a:r>
          </a:p>
          <a:p>
            <a:pPr algn="just">
              <a:lnSpc>
                <a:spcPct val="150000"/>
              </a:lnSpc>
              <a:buClrTx/>
              <a:buFont typeface="Wingdings" panose="05000000000000000000" pitchFamily="2" charset="2"/>
              <a:buChar char="ü"/>
            </a:pPr>
            <a:r>
              <a:rPr lang="en-US" altLang="en-US" sz="2800" b="0" smtClean="0"/>
              <a:t>Why do leaders need to develop coaching skill? </a:t>
            </a:r>
          </a:p>
        </p:txBody>
      </p:sp>
      <p:sp>
        <p:nvSpPr>
          <p:cNvPr id="104451" name="Title 2"/>
          <p:cNvSpPr>
            <a:spLocks noGrp="1"/>
          </p:cNvSpPr>
          <p:nvPr>
            <p:ph type="title"/>
          </p:nvPr>
        </p:nvSpPr>
        <p:spPr>
          <a:xfrm>
            <a:off x="838200" y="228600"/>
            <a:ext cx="8077200" cy="685800"/>
          </a:xfrm>
        </p:spPr>
        <p:txBody>
          <a:bodyPr/>
          <a:lstStyle/>
          <a:p>
            <a:r>
              <a:rPr lang="en-US" altLang="en-US" sz="3600" smtClean="0">
                <a:latin typeface="Bodoni MT" panose="02070603080606020203" pitchFamily="18" charset="0"/>
              </a:rPr>
              <a:t>Reflection</a:t>
            </a:r>
            <a:r>
              <a:rPr lang="en-US" altLang="en-US" smtClean="0"/>
              <a:t> </a:t>
            </a: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609600" y="304800"/>
            <a:ext cx="8077200" cy="685800"/>
          </a:xfrm>
        </p:spPr>
        <p:txBody>
          <a:bodyPr/>
          <a:lstStyle/>
          <a:p>
            <a:r>
              <a:rPr lang="en-US" altLang="en-US" sz="3200" smtClean="0">
                <a:latin typeface="Bodoni MT" panose="02070603080606020203" pitchFamily="18" charset="0"/>
              </a:rPr>
              <a:t>Why leaders need coaching skills </a:t>
            </a:r>
          </a:p>
        </p:txBody>
      </p:sp>
      <p:sp>
        <p:nvSpPr>
          <p:cNvPr id="105475" name="Vertical Text Placeholder 2"/>
          <p:cNvSpPr>
            <a:spLocks noGrp="1"/>
          </p:cNvSpPr>
          <p:nvPr>
            <p:ph type="body" orient="vert" idx="1"/>
          </p:nvPr>
        </p:nvSpPr>
        <p:spPr>
          <a:xfrm rot="16200000">
            <a:off x="2286000" y="-381000"/>
            <a:ext cx="5257800" cy="8153400"/>
          </a:xfrm>
        </p:spPr>
        <p:txBody>
          <a:bodyPr/>
          <a:lstStyle/>
          <a:p>
            <a:pPr algn="just"/>
            <a:r>
              <a:rPr lang="en-CA" altLang="en-US" sz="2400" b="0" i="1" smtClean="0">
                <a:latin typeface="Bodoni MT" panose="02070603080606020203" pitchFamily="18" charset="0"/>
              </a:rPr>
              <a:t>Before you are a leader, success is all about growing yourself. When you </a:t>
            </a:r>
            <a:r>
              <a:rPr lang="en-CA" altLang="en-US" sz="2400" b="0" i="1" smtClean="0">
                <a:solidFill>
                  <a:srgbClr val="FF0000"/>
                </a:solidFill>
                <a:latin typeface="Bodoni MT" panose="02070603080606020203" pitchFamily="18" charset="0"/>
              </a:rPr>
              <a:t>become</a:t>
            </a:r>
            <a:r>
              <a:rPr lang="en-CA" altLang="en-US" sz="2400" b="0" i="1" smtClean="0">
                <a:latin typeface="Bodoni MT" panose="02070603080606020203" pitchFamily="18" charset="0"/>
              </a:rPr>
              <a:t> a </a:t>
            </a:r>
            <a:r>
              <a:rPr lang="en-CA" altLang="en-US" sz="2400" b="0" i="1" smtClean="0">
                <a:solidFill>
                  <a:srgbClr val="FF0000"/>
                </a:solidFill>
                <a:latin typeface="Bodoni MT" panose="02070603080606020203" pitchFamily="18" charset="0"/>
              </a:rPr>
              <a:t>leader</a:t>
            </a:r>
            <a:r>
              <a:rPr lang="en-CA" altLang="en-US" sz="2400" b="0" i="1" smtClean="0">
                <a:latin typeface="Bodoni MT" panose="02070603080606020203" pitchFamily="18" charset="0"/>
              </a:rPr>
              <a:t> </a:t>
            </a:r>
            <a:r>
              <a:rPr lang="en-CA" altLang="en-US" sz="2400" b="0" i="1" smtClean="0">
                <a:solidFill>
                  <a:srgbClr val="FF0000"/>
                </a:solidFill>
                <a:latin typeface="Bodoni MT" panose="02070603080606020203" pitchFamily="18" charset="0"/>
              </a:rPr>
              <a:t>success</a:t>
            </a:r>
            <a:r>
              <a:rPr lang="en-CA" altLang="en-US" sz="2400" b="0" i="1" smtClean="0">
                <a:latin typeface="Bodoni MT" panose="02070603080606020203" pitchFamily="18" charset="0"/>
              </a:rPr>
              <a:t> is all </a:t>
            </a:r>
            <a:r>
              <a:rPr lang="en-CA" altLang="en-US" sz="2400" b="0" i="1" smtClean="0">
                <a:solidFill>
                  <a:srgbClr val="FF0000"/>
                </a:solidFill>
                <a:latin typeface="Bodoni MT" panose="02070603080606020203" pitchFamily="18" charset="0"/>
              </a:rPr>
              <a:t>about</a:t>
            </a:r>
            <a:r>
              <a:rPr lang="en-CA" altLang="en-US" sz="2400" b="0" i="1" smtClean="0">
                <a:latin typeface="Bodoni MT" panose="02070603080606020203" pitchFamily="18" charset="0"/>
              </a:rPr>
              <a:t> </a:t>
            </a:r>
            <a:r>
              <a:rPr lang="en-CA" altLang="en-US" sz="2400" b="0" i="1" smtClean="0">
                <a:solidFill>
                  <a:srgbClr val="FF0000"/>
                </a:solidFill>
                <a:latin typeface="Bodoni MT" panose="02070603080606020203" pitchFamily="18" charset="0"/>
              </a:rPr>
              <a:t>growing</a:t>
            </a:r>
            <a:r>
              <a:rPr lang="en-CA" altLang="en-US" sz="2400" b="0" i="1" smtClean="0">
                <a:latin typeface="Bodoni MT" panose="02070603080606020203" pitchFamily="18" charset="0"/>
              </a:rPr>
              <a:t> </a:t>
            </a:r>
            <a:r>
              <a:rPr lang="en-CA" altLang="en-US" sz="2400" b="0" i="1" smtClean="0">
                <a:solidFill>
                  <a:srgbClr val="FF0000"/>
                </a:solidFill>
                <a:latin typeface="Bodoni MT" panose="02070603080606020203" pitchFamily="18" charset="0"/>
              </a:rPr>
              <a:t>others</a:t>
            </a:r>
            <a:r>
              <a:rPr lang="en-CA" altLang="en-US" sz="2400" b="0" i="1" smtClean="0">
                <a:latin typeface="Bodoni MT" panose="02070603080606020203" pitchFamily="18" charset="0"/>
              </a:rPr>
              <a:t>.” </a:t>
            </a:r>
            <a:r>
              <a:rPr lang="en-CA" altLang="en-US" sz="2400" b="0" smtClean="0">
                <a:latin typeface="Bodoni MT" panose="02070603080606020203" pitchFamily="18" charset="0"/>
              </a:rPr>
              <a:t>          </a:t>
            </a:r>
          </a:p>
          <a:p>
            <a:pPr algn="r">
              <a:buFont typeface="Wingdings 3" panose="05040102010807070707" pitchFamily="18" charset="2"/>
              <a:buNone/>
            </a:pPr>
            <a:r>
              <a:rPr lang="en-CA" altLang="en-US" sz="2400" b="0" smtClean="0">
                <a:latin typeface="Bodoni MT" panose="02070603080606020203" pitchFamily="18" charset="0"/>
              </a:rPr>
              <a:t>                                                Jack Welch</a:t>
            </a:r>
          </a:p>
          <a:p>
            <a:pPr algn="r">
              <a:buFont typeface="Wingdings 3" panose="05040102010807070707" pitchFamily="18" charset="2"/>
              <a:buNone/>
            </a:pPr>
            <a:endParaRPr lang="en-CA" altLang="en-US" sz="2400" b="0" smtClean="0">
              <a:latin typeface="Bodoni MT" panose="02070603080606020203" pitchFamily="18" charset="0"/>
            </a:endParaRPr>
          </a:p>
          <a:p>
            <a:pPr algn="r">
              <a:buFont typeface="Wingdings" panose="05000000000000000000" pitchFamily="2" charset="2"/>
              <a:buNone/>
            </a:pPr>
            <a:r>
              <a:rPr lang="en-US" altLang="en-US" sz="2400" b="0" i="1" smtClean="0">
                <a:latin typeface="Bodoni MT" panose="02070603080606020203" pitchFamily="18" charset="0"/>
              </a:rPr>
              <a:t>“A </a:t>
            </a:r>
            <a:r>
              <a:rPr lang="en-US" altLang="en-US" sz="2400" i="1" smtClean="0">
                <a:solidFill>
                  <a:srgbClr val="FF0000"/>
                </a:solidFill>
                <a:latin typeface="Bodoni MT" panose="02070603080606020203" pitchFamily="18" charset="0"/>
              </a:rPr>
              <a:t>good leader </a:t>
            </a:r>
            <a:r>
              <a:rPr lang="en-US" altLang="en-US" sz="2400" b="0" i="1" smtClean="0">
                <a:latin typeface="Bodoni MT" panose="02070603080606020203" pitchFamily="18" charset="0"/>
              </a:rPr>
              <a:t>inspires people to have </a:t>
            </a:r>
            <a:r>
              <a:rPr lang="en-US" altLang="en-US" sz="2400" b="0" i="1" smtClean="0">
                <a:solidFill>
                  <a:srgbClr val="FF0000"/>
                </a:solidFill>
                <a:latin typeface="Bodoni MT" panose="02070603080606020203" pitchFamily="18" charset="0"/>
              </a:rPr>
              <a:t>confidence</a:t>
            </a:r>
            <a:r>
              <a:rPr lang="en-US" altLang="en-US" sz="2400" b="0" i="1" smtClean="0">
                <a:latin typeface="Bodoni MT" panose="02070603080606020203" pitchFamily="18" charset="0"/>
              </a:rPr>
              <a:t> in the </a:t>
            </a:r>
            <a:r>
              <a:rPr lang="en-US" altLang="en-US" sz="2400" b="0" i="1" smtClean="0">
                <a:solidFill>
                  <a:srgbClr val="FF0000"/>
                </a:solidFill>
                <a:latin typeface="Bodoni MT" panose="02070603080606020203" pitchFamily="18" charset="0"/>
              </a:rPr>
              <a:t>leader</a:t>
            </a:r>
            <a:r>
              <a:rPr lang="en-US" altLang="en-US" sz="2400" b="0" i="1" smtClean="0">
                <a:latin typeface="Bodoni MT" panose="02070603080606020203" pitchFamily="18" charset="0"/>
              </a:rPr>
              <a:t>. A </a:t>
            </a:r>
            <a:r>
              <a:rPr lang="en-US" altLang="en-US" sz="2400" i="1" smtClean="0">
                <a:solidFill>
                  <a:srgbClr val="FF0000"/>
                </a:solidFill>
                <a:latin typeface="Bodoni MT" panose="02070603080606020203" pitchFamily="18" charset="0"/>
              </a:rPr>
              <a:t>great leader </a:t>
            </a:r>
            <a:r>
              <a:rPr lang="en-US" altLang="en-US" sz="2400" b="0" i="1" smtClean="0">
                <a:latin typeface="Bodoni MT" panose="02070603080606020203" pitchFamily="18" charset="0"/>
              </a:rPr>
              <a:t>inspires people to have </a:t>
            </a:r>
            <a:r>
              <a:rPr lang="en-US" altLang="en-US" sz="2400" b="0" i="1" smtClean="0">
                <a:solidFill>
                  <a:srgbClr val="FF0000"/>
                </a:solidFill>
                <a:latin typeface="Bodoni MT" panose="02070603080606020203" pitchFamily="18" charset="0"/>
              </a:rPr>
              <a:t>confidence</a:t>
            </a:r>
            <a:r>
              <a:rPr lang="en-US" altLang="en-US" sz="2400" b="0" i="1" smtClean="0">
                <a:latin typeface="Bodoni MT" panose="02070603080606020203" pitchFamily="18" charset="0"/>
              </a:rPr>
              <a:t> in </a:t>
            </a:r>
            <a:r>
              <a:rPr lang="en-US" altLang="en-US" sz="2400" b="0" i="1" smtClean="0">
                <a:solidFill>
                  <a:srgbClr val="FF0000"/>
                </a:solidFill>
                <a:latin typeface="Bodoni MT" panose="02070603080606020203" pitchFamily="18" charset="0"/>
              </a:rPr>
              <a:t>themselves</a:t>
            </a:r>
            <a:r>
              <a:rPr lang="en-US" altLang="en-US" sz="2400" b="0" i="1" smtClean="0">
                <a:latin typeface="Bodoni MT" panose="02070603080606020203" pitchFamily="18" charset="0"/>
              </a:rPr>
              <a:t>.”  Eleanor Roosevelt</a:t>
            </a:r>
          </a:p>
          <a:p>
            <a:pPr algn="r">
              <a:buFont typeface="Wingdings" panose="05000000000000000000" pitchFamily="2" charset="2"/>
              <a:buNone/>
            </a:pPr>
            <a:endParaRPr lang="en-US" altLang="en-US" sz="2400" b="0" i="1" smtClean="0">
              <a:latin typeface="Bodoni MT" panose="02070603080606020203" pitchFamily="18" charset="0"/>
            </a:endParaRPr>
          </a:p>
          <a:p>
            <a:endParaRPr lang="en-US" altLang="en-US" smtClean="0"/>
          </a:p>
        </p:txBody>
      </p:sp>
    </p:spTree>
  </p:cSld>
  <p:clrMapOvr>
    <a:masterClrMapping/>
  </p:clrMapOvr>
  <p:transition>
    <p:zoom dir="in"/>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Content Placeholder 2"/>
          <p:cNvSpPr>
            <a:spLocks noGrp="1"/>
          </p:cNvSpPr>
          <p:nvPr>
            <p:ph idx="1"/>
          </p:nvPr>
        </p:nvSpPr>
        <p:spPr>
          <a:xfrm>
            <a:off x="990600" y="1371600"/>
            <a:ext cx="7543800" cy="4114800"/>
          </a:xfrm>
        </p:spPr>
        <p:txBody>
          <a:bodyPr/>
          <a:lstStyle/>
          <a:p>
            <a:pPr algn="just">
              <a:lnSpc>
                <a:spcPct val="120000"/>
              </a:lnSpc>
            </a:pPr>
            <a:r>
              <a:rPr lang="en-US" altLang="en-US" sz="2400" b="0" smtClean="0">
                <a:latin typeface="Bodoni MT" panose="02070603080606020203" pitchFamily="18" charset="0"/>
              </a:rPr>
              <a:t>Coaching is a process whereby </a:t>
            </a:r>
            <a:r>
              <a:rPr lang="en-US" altLang="en-US" sz="2400" b="0" smtClean="0">
                <a:solidFill>
                  <a:srgbClr val="FF0000"/>
                </a:solidFill>
                <a:latin typeface="Bodoni MT" panose="02070603080606020203" pitchFamily="18" charset="0"/>
              </a:rPr>
              <a:t>awareness of the potential for change</a:t>
            </a:r>
            <a:r>
              <a:rPr lang="en-US" altLang="en-US" sz="2400" b="0" smtClean="0">
                <a:latin typeface="Bodoni MT" panose="02070603080606020203" pitchFamily="18" charset="0"/>
              </a:rPr>
              <a:t>, </a:t>
            </a:r>
            <a:r>
              <a:rPr lang="en-US" altLang="en-US" sz="2400" b="0" smtClean="0">
                <a:solidFill>
                  <a:srgbClr val="00B050"/>
                </a:solidFill>
                <a:latin typeface="Bodoni MT" panose="02070603080606020203" pitchFamily="18" charset="0"/>
              </a:rPr>
              <a:t>development</a:t>
            </a:r>
            <a:r>
              <a:rPr lang="en-US" altLang="en-US" sz="2400" b="0" smtClean="0">
                <a:latin typeface="Bodoni MT" panose="02070603080606020203" pitchFamily="18" charset="0"/>
              </a:rPr>
              <a:t> and </a:t>
            </a:r>
            <a:r>
              <a:rPr lang="en-US" altLang="en-US" sz="2400" b="0" smtClean="0">
                <a:solidFill>
                  <a:srgbClr val="0070C0"/>
                </a:solidFill>
                <a:latin typeface="Bodoni MT" panose="02070603080606020203" pitchFamily="18" charset="0"/>
              </a:rPr>
              <a:t>improvement</a:t>
            </a:r>
            <a:r>
              <a:rPr lang="en-US" altLang="en-US" sz="2400" b="0" smtClean="0">
                <a:latin typeface="Bodoni MT" panose="02070603080606020203" pitchFamily="18" charset="0"/>
              </a:rPr>
              <a:t> is </a:t>
            </a:r>
            <a:r>
              <a:rPr lang="en-US" altLang="en-US" sz="2400" b="0" smtClean="0">
                <a:solidFill>
                  <a:srgbClr val="FF0000"/>
                </a:solidFill>
                <a:latin typeface="Bodoni MT" panose="02070603080606020203" pitchFamily="18" charset="0"/>
              </a:rPr>
              <a:t>awakened</a:t>
            </a:r>
            <a:r>
              <a:rPr lang="en-US" altLang="en-US" sz="2400" b="0" smtClean="0">
                <a:latin typeface="Bodoni MT" panose="02070603080606020203" pitchFamily="18" charset="0"/>
              </a:rPr>
              <a:t> in an individual; and that </a:t>
            </a:r>
            <a:r>
              <a:rPr lang="en-US" altLang="en-US" sz="2400" b="0" smtClean="0">
                <a:solidFill>
                  <a:srgbClr val="FF0000"/>
                </a:solidFill>
                <a:latin typeface="Bodoni MT" panose="02070603080606020203" pitchFamily="18" charset="0"/>
              </a:rPr>
              <a:t>individual takes personal responsibility</a:t>
            </a:r>
            <a:r>
              <a:rPr lang="en-US" altLang="en-US" sz="2400" b="0" smtClean="0">
                <a:latin typeface="Bodoni MT" panose="02070603080606020203" pitchFamily="18" charset="0"/>
              </a:rPr>
              <a:t> for driving the change process.</a:t>
            </a:r>
          </a:p>
          <a:p>
            <a:pPr algn="just">
              <a:lnSpc>
                <a:spcPct val="150000"/>
              </a:lnSpc>
            </a:pPr>
            <a:r>
              <a:rPr lang="en-US" altLang="en-US" sz="2400" b="0" smtClean="0">
                <a:solidFill>
                  <a:srgbClr val="0000FF"/>
                </a:solidFill>
                <a:latin typeface="Bodoni MT" panose="02070603080606020203" pitchFamily="18" charset="0"/>
              </a:rPr>
              <a:t>Unlocking a person’s potential </a:t>
            </a:r>
            <a:r>
              <a:rPr lang="en-US" altLang="en-US" sz="2400" b="0" smtClean="0">
                <a:latin typeface="Bodoni MT" panose="02070603080606020203" pitchFamily="18" charset="0"/>
              </a:rPr>
              <a:t>to maximize their own performance. </a:t>
            </a:r>
          </a:p>
          <a:p>
            <a:pPr algn="just">
              <a:lnSpc>
                <a:spcPct val="150000"/>
              </a:lnSpc>
            </a:pPr>
            <a:r>
              <a:rPr lang="en-US" altLang="en-US" sz="2400" b="0" smtClean="0">
                <a:latin typeface="Bodoni MT" panose="02070603080606020203" pitchFamily="18" charset="0"/>
              </a:rPr>
              <a:t>It is </a:t>
            </a:r>
            <a:r>
              <a:rPr lang="en-US" altLang="en-US" sz="2400" smtClean="0">
                <a:solidFill>
                  <a:srgbClr val="000099"/>
                </a:solidFill>
                <a:latin typeface="Bodoni MT" panose="02070603080606020203" pitchFamily="18" charset="0"/>
              </a:rPr>
              <a:t>helping them to learn </a:t>
            </a:r>
            <a:r>
              <a:rPr lang="en-US" altLang="en-US" sz="2400" b="0" smtClean="0">
                <a:latin typeface="Bodoni MT" panose="02070603080606020203" pitchFamily="18" charset="0"/>
              </a:rPr>
              <a:t>rather than teaching them.</a:t>
            </a:r>
          </a:p>
          <a:p>
            <a:pPr>
              <a:buFont typeface="Wingdings" panose="05000000000000000000" pitchFamily="2" charset="2"/>
              <a:buNone/>
            </a:pPr>
            <a:endParaRPr lang="en-US" altLang="en-US" smtClean="0">
              <a:latin typeface="Bodoni MT" panose="02070603080606020203" pitchFamily="18" charset="0"/>
            </a:endParaRPr>
          </a:p>
        </p:txBody>
      </p:sp>
      <p:sp>
        <p:nvSpPr>
          <p:cNvPr id="106499" name="Title 1"/>
          <p:cNvSpPr>
            <a:spLocks noGrp="1"/>
          </p:cNvSpPr>
          <p:nvPr>
            <p:ph type="title"/>
          </p:nvPr>
        </p:nvSpPr>
        <p:spPr>
          <a:xfrm>
            <a:off x="990600" y="579438"/>
            <a:ext cx="7696200" cy="715962"/>
          </a:xfrm>
        </p:spPr>
        <p:txBody>
          <a:bodyPr/>
          <a:lstStyle/>
          <a:p>
            <a:r>
              <a:rPr lang="en-US" altLang="en-US" sz="3200" smtClean="0">
                <a:latin typeface="Bodoni MT" panose="02070603080606020203" pitchFamily="18" charset="0"/>
              </a:rPr>
              <a:t>Coaching</a:t>
            </a: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762000" y="274638"/>
            <a:ext cx="7924800" cy="868362"/>
          </a:xfrm>
        </p:spPr>
        <p:txBody>
          <a:bodyPr/>
          <a:lstStyle/>
          <a:p>
            <a:r>
              <a:rPr lang="en-US" altLang="en-US" sz="3200" smtClean="0"/>
              <a:t>The Right Time for Coaching </a:t>
            </a:r>
          </a:p>
        </p:txBody>
      </p:sp>
      <p:sp>
        <p:nvSpPr>
          <p:cNvPr id="107523" name="Content Placeholder 2"/>
          <p:cNvSpPr>
            <a:spLocks noGrp="1"/>
          </p:cNvSpPr>
          <p:nvPr>
            <p:ph idx="1"/>
          </p:nvPr>
        </p:nvSpPr>
        <p:spPr>
          <a:xfrm>
            <a:off x="762000" y="1066800"/>
            <a:ext cx="7924800" cy="5181600"/>
          </a:xfrm>
        </p:spPr>
        <p:txBody>
          <a:bodyPr/>
          <a:lstStyle/>
          <a:p>
            <a:pPr>
              <a:buFont typeface="Wingdings" panose="05000000000000000000" pitchFamily="2" charset="2"/>
              <a:buNone/>
            </a:pPr>
            <a:r>
              <a:rPr lang="en-US" altLang="en-US" smtClean="0"/>
              <a:t>When employees are:-</a:t>
            </a:r>
          </a:p>
          <a:p>
            <a:pPr algn="just"/>
            <a:r>
              <a:rPr lang="en-US" altLang="en-US" sz="2800" smtClean="0">
                <a:solidFill>
                  <a:srgbClr val="FF0000"/>
                </a:solidFill>
              </a:rPr>
              <a:t>Failing</a:t>
            </a:r>
            <a:r>
              <a:rPr lang="en-US" altLang="en-US" sz="2800" b="0" smtClean="0"/>
              <a:t> to perform their work to an acceptable standard.</a:t>
            </a:r>
          </a:p>
          <a:p>
            <a:pPr algn="just"/>
            <a:r>
              <a:rPr lang="en-US" altLang="en-US" sz="2800" b="0" smtClean="0"/>
              <a:t>In  need to acquire </a:t>
            </a:r>
            <a:r>
              <a:rPr lang="en-US" altLang="en-US" sz="2800" smtClean="0">
                <a:solidFill>
                  <a:srgbClr val="FF0000"/>
                </a:solidFill>
              </a:rPr>
              <a:t>new</a:t>
            </a:r>
            <a:r>
              <a:rPr lang="en-US" altLang="en-US" sz="2800" b="0" smtClean="0"/>
              <a:t> </a:t>
            </a:r>
            <a:r>
              <a:rPr lang="en-US" altLang="en-US" sz="2800" smtClean="0">
                <a:solidFill>
                  <a:srgbClr val="FF0000"/>
                </a:solidFill>
              </a:rPr>
              <a:t>skills</a:t>
            </a:r>
            <a:r>
              <a:rPr lang="en-US" altLang="en-US" sz="2800" b="0" smtClean="0"/>
              <a:t> for their job  which is evolving,</a:t>
            </a:r>
          </a:p>
          <a:p>
            <a:pPr algn="just"/>
            <a:r>
              <a:rPr lang="en-US" altLang="en-US" sz="2800" b="0" smtClean="0"/>
              <a:t>Have potential for </a:t>
            </a:r>
            <a:r>
              <a:rPr lang="en-US" altLang="en-US" sz="2800" smtClean="0">
                <a:solidFill>
                  <a:srgbClr val="FF0000"/>
                </a:solidFill>
              </a:rPr>
              <a:t>promotion</a:t>
            </a:r>
            <a:r>
              <a:rPr lang="en-US" altLang="en-US" sz="2800" b="0" smtClean="0"/>
              <a:t>, but need to develop more skills first.</a:t>
            </a:r>
          </a:p>
          <a:p>
            <a:pPr algn="just"/>
            <a:r>
              <a:rPr lang="en-US" altLang="en-US" sz="2800" b="0" smtClean="0"/>
              <a:t>Has a bad </a:t>
            </a:r>
            <a:r>
              <a:rPr lang="en-US" altLang="en-US" sz="2800" smtClean="0">
                <a:solidFill>
                  <a:srgbClr val="FF0000"/>
                </a:solidFill>
              </a:rPr>
              <a:t>behavior</a:t>
            </a:r>
            <a:r>
              <a:rPr lang="en-US" altLang="en-US" sz="2800" b="0" smtClean="0"/>
              <a:t> that is affecting other team members/customers</a:t>
            </a:r>
          </a:p>
          <a:p>
            <a:pPr>
              <a:buFont typeface="Arial" panose="020B0604020202020204" pitchFamily="34" charset="0"/>
              <a:buNone/>
            </a:pPr>
            <a:endParaRPr lang="en-US" altLang="en-US" sz="2800" smtClean="0"/>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sid\LOCALS~1\Temp\articulate\presenter\imgtemp\fTqsy0D1_files\slide0001_image001.jpg"/>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theme1.xml><?xml version="1.0" encoding="utf-8"?>
<a:theme xmlns:a="http://schemas.openxmlformats.org/drawingml/2006/main" name="3_Office Theme">
  <a:themeElements>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ransformational Leadership DM 4 MoFPD [Compatibility Mode]" id="{80E38637-A9F7-46FB-AA3B-6E3C55728EE8}" vid="{ABD35E06-6086-4CF0-A444-F2FCE3E682E9}"/>
    </a:ext>
  </a:extLst>
</a:theme>
</file>

<file path=ppt/theme/theme2.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ransformational Leadership DM 4 MoFPD [Compatibility Mode]" id="{80E38637-A9F7-46FB-AA3B-6E3C55728EE8}" vid="{B1945326-A4D3-473C-89C4-3A095B2C4AE1}"/>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Transformational Leadership DM 4 MoFPD</Template>
  <TotalTime>0</TotalTime>
  <Words>6947</Words>
  <Application>Microsoft Office PowerPoint</Application>
  <PresentationFormat>On-screen Show (4:3)</PresentationFormat>
  <Paragraphs>1311</Paragraphs>
  <Slides>177</Slides>
  <Notes>16</Notes>
  <HiddenSlides>13</HiddenSlides>
  <MMClips>0</MMClips>
  <ScaleCrop>false</ScaleCrop>
  <HeadingPairs>
    <vt:vector size="8" baseType="variant">
      <vt:variant>
        <vt:lpstr>Fonts Used</vt:lpstr>
      </vt:variant>
      <vt:variant>
        <vt:i4>41</vt:i4>
      </vt:variant>
      <vt:variant>
        <vt:lpstr>Theme</vt:lpstr>
      </vt:variant>
      <vt:variant>
        <vt:i4>2</vt:i4>
      </vt:variant>
      <vt:variant>
        <vt:lpstr>Embedded OLE Servers</vt:lpstr>
      </vt:variant>
      <vt:variant>
        <vt:i4>4</vt:i4>
      </vt:variant>
      <vt:variant>
        <vt:lpstr>Slide Titles</vt:lpstr>
      </vt:variant>
      <vt:variant>
        <vt:i4>177</vt:i4>
      </vt:variant>
    </vt:vector>
  </HeadingPairs>
  <TitlesOfParts>
    <vt:vector size="224" baseType="lpstr">
      <vt:lpstr>Arial Unicode MS</vt:lpstr>
      <vt:lpstr>Batang</vt:lpstr>
      <vt:lpstr>MS PGothic</vt:lpstr>
      <vt:lpstr>MS PGothic</vt:lpstr>
      <vt:lpstr>Aharoni</vt:lpstr>
      <vt:lpstr>Algerian</vt:lpstr>
      <vt:lpstr>Andy</vt:lpstr>
      <vt:lpstr>Angsana New</vt:lpstr>
      <vt:lpstr>Arial</vt:lpstr>
      <vt:lpstr>Arial Black</vt:lpstr>
      <vt:lpstr>Arial Narrow</vt:lpstr>
      <vt:lpstr>Baskerville Old Face</vt:lpstr>
      <vt:lpstr>Bell MT</vt:lpstr>
      <vt:lpstr>Berlin Sans FB</vt:lpstr>
      <vt:lpstr>Bodoni MT</vt:lpstr>
      <vt:lpstr>Bookman Old Style</vt:lpstr>
      <vt:lpstr>Britannic Bold</vt:lpstr>
      <vt:lpstr>Calibri</vt:lpstr>
      <vt:lpstr>Calisto MT</vt:lpstr>
      <vt:lpstr>Cambria</vt:lpstr>
      <vt:lpstr>Castellar</vt:lpstr>
      <vt:lpstr>Century Gothic</vt:lpstr>
      <vt:lpstr>Colonna MT</vt:lpstr>
      <vt:lpstr>Copperplate Gothic Bold</vt:lpstr>
      <vt:lpstr>Copperplate Gothic Light</vt:lpstr>
      <vt:lpstr>ET-NEBAR</vt:lpstr>
      <vt:lpstr>Footlight MT Light</vt:lpstr>
      <vt:lpstr>FrankRuehl</vt:lpstr>
      <vt:lpstr>Geneva</vt:lpstr>
      <vt:lpstr>Gill Sans MT</vt:lpstr>
      <vt:lpstr>Goudy Old Style</vt:lpstr>
      <vt:lpstr>ITC Bookman Demi</vt:lpstr>
      <vt:lpstr>Kartika</vt:lpstr>
      <vt:lpstr>Lucida Grande</vt:lpstr>
      <vt:lpstr>New York</vt:lpstr>
      <vt:lpstr>Times</vt:lpstr>
      <vt:lpstr>Times New Roman</vt:lpstr>
      <vt:lpstr>Verdana</vt:lpstr>
      <vt:lpstr>Wingdings</vt:lpstr>
      <vt:lpstr>Wingdings 2</vt:lpstr>
      <vt:lpstr>Wingdings 3</vt:lpstr>
      <vt:lpstr>3_Office Theme</vt:lpstr>
      <vt:lpstr>2_Office Theme</vt:lpstr>
      <vt:lpstr>Bitmap Image</vt:lpstr>
      <vt:lpstr>Clip</vt:lpstr>
      <vt:lpstr>ClipArt</vt:lpstr>
      <vt:lpstr>Chart</vt:lpstr>
      <vt:lpstr>PowerPoint Presentation</vt:lpstr>
      <vt:lpstr>     Transformational Leadership &amp; Decision Making   </vt:lpstr>
      <vt:lpstr>     Transformational Leadership &amp; Decision Making    </vt:lpstr>
      <vt:lpstr>The Training Environment/climate setting</vt:lpstr>
      <vt:lpstr>Facilitator:        ABERA DEMSIS(PhD)</vt:lpstr>
      <vt:lpstr>  Self/Group introduction:  Lets get to Know each other  </vt:lpstr>
      <vt:lpstr> Establishing learning agreements Ground rules (Brain Storm for5’) </vt:lpstr>
      <vt:lpstr>   Norms </vt:lpstr>
      <vt:lpstr> Setting Training  Norms</vt:lpstr>
      <vt:lpstr>PowerPoint Presentation</vt:lpstr>
      <vt:lpstr>                  Schedule </vt:lpstr>
      <vt:lpstr>  Effective Time Management     is Mandatory!!!  </vt:lpstr>
      <vt:lpstr> Suggestions for Effective Participation </vt:lpstr>
      <vt:lpstr> DON’T </vt:lpstr>
      <vt:lpstr> What do you Expect from this training ?  </vt:lpstr>
      <vt:lpstr>What do you expect from this training? </vt:lpstr>
      <vt:lpstr>Entry Level Self Assessment</vt:lpstr>
      <vt:lpstr>EXAMPLE: Thermo Scale</vt:lpstr>
      <vt:lpstr>  How do you rate your knowledge and skills in the following areas? Please tick (√) the column most applicable to you: </vt:lpstr>
      <vt:lpstr>Group formation</vt:lpstr>
      <vt:lpstr>PowerPoint Presentation</vt:lpstr>
      <vt:lpstr>  Workshop overview  </vt:lpstr>
      <vt:lpstr>SESSION ONE</vt:lpstr>
      <vt:lpstr>Group formation</vt:lpstr>
      <vt:lpstr>PowerPoint Presentation</vt:lpstr>
      <vt:lpstr>ARE YOU A LEADER?</vt:lpstr>
      <vt:lpstr>Leadership Potential</vt:lpstr>
      <vt:lpstr>PowerPoint Presentation</vt:lpstr>
      <vt:lpstr>PowerPoint Presentation</vt:lpstr>
      <vt:lpstr>PowerPoint Presentation</vt:lpstr>
      <vt:lpstr>To determine your leadership potential score, add up the numbers (0–5) for the first statement in each pair !</vt:lpstr>
      <vt:lpstr>Brain storming</vt:lpstr>
      <vt:lpstr>Excerpt  </vt:lpstr>
      <vt:lpstr>WHAT IS LEADERSHIP?</vt:lpstr>
      <vt:lpstr>PowerPoint Presentation</vt:lpstr>
      <vt:lpstr>PowerPoint Presentation</vt:lpstr>
      <vt:lpstr>PowerPoint Presentation</vt:lpstr>
      <vt:lpstr>Leadership</vt:lpstr>
      <vt:lpstr>Follower </vt:lpstr>
      <vt:lpstr>PowerPoint Presentation</vt:lpstr>
      <vt:lpstr>Group Discussion</vt:lpstr>
      <vt:lpstr>What it takes to be a Leader</vt:lpstr>
      <vt:lpstr>PowerPoint Presentation</vt:lpstr>
      <vt:lpstr>PowerPoint Presentation</vt:lpstr>
      <vt:lpstr>PowerPoint Presentation</vt:lpstr>
      <vt:lpstr>Characteristics of an Effective Leader</vt:lpstr>
      <vt:lpstr>Characteristics…</vt:lpstr>
      <vt:lpstr>List some of the leadership characteristics? are these a result of nature or nurture? Discuss </vt:lpstr>
      <vt:lpstr>POWER AND LEADERSHIP INFLUENCE</vt:lpstr>
      <vt:lpstr>Oral Discussion </vt:lpstr>
      <vt:lpstr>Are good leaders Born Or Made?</vt:lpstr>
      <vt:lpstr>Leadership Versus Management </vt:lpstr>
      <vt:lpstr> Leadership vs Management </vt:lpstr>
      <vt:lpstr>Leadership vs Management</vt:lpstr>
      <vt:lpstr>5-LEVELS OF LEADERSHIP   by Maxwell</vt:lpstr>
      <vt:lpstr>Group Exercise One </vt:lpstr>
      <vt:lpstr>Good morning!</vt:lpstr>
      <vt:lpstr>Practices of Leadership</vt:lpstr>
      <vt:lpstr>leadership theories</vt:lpstr>
      <vt:lpstr> Transformation Leadership Theory</vt:lpstr>
      <vt:lpstr>Transformational Model of Leadership</vt:lpstr>
      <vt:lpstr>PowerPoint Presentation</vt:lpstr>
      <vt:lpstr>To become a transformational leader one needs to make a shift of mind: </vt:lpstr>
      <vt:lpstr>THE FULL RANGE LEADERSHIP MODEL</vt:lpstr>
      <vt:lpstr>Transformational VS  Transactional Leadership</vt:lpstr>
      <vt:lpstr> Self-Assessment  </vt:lpstr>
      <vt:lpstr>PowerPoint Presentation</vt:lpstr>
      <vt:lpstr>PowerPoint Presentation</vt:lpstr>
      <vt:lpstr>PowerPoint Presentation</vt:lpstr>
      <vt:lpstr>Scoring interpretation</vt:lpstr>
      <vt:lpstr>Components of Transformational Leadership </vt:lpstr>
      <vt:lpstr>…Components</vt:lpstr>
      <vt:lpstr>CONT’</vt:lpstr>
      <vt:lpstr>CONT’</vt:lpstr>
      <vt:lpstr>The additive effect of Transformational and Transactional Leadership</vt:lpstr>
      <vt:lpstr> Group Discussion on Transformational Leadership </vt:lpstr>
      <vt:lpstr>LEADERSHIP IS  A CONVERSATION</vt:lpstr>
      <vt:lpstr>Engagement</vt:lpstr>
      <vt:lpstr>Employee Engagement</vt:lpstr>
      <vt:lpstr>Major Factors That Impact Engagement</vt:lpstr>
      <vt:lpstr> What Does That Mean For Leaders?</vt:lpstr>
      <vt:lpstr>Proximity</vt:lpstr>
      <vt:lpstr>Interactivity:  Use Communication Channels</vt:lpstr>
      <vt:lpstr>Tool: Finding the Drift</vt:lpstr>
      <vt:lpstr> The Conversations for  Accomplishment  Model</vt:lpstr>
      <vt:lpstr>Tool: Seven Conversations for Extraordinary Results</vt:lpstr>
      <vt:lpstr>Exercise</vt:lpstr>
      <vt:lpstr>Intentionality: Convey Strategy</vt:lpstr>
      <vt:lpstr>Tool: Having Breakthrough Conversations</vt:lpstr>
      <vt:lpstr>When You Are @ the Conversation</vt:lpstr>
      <vt:lpstr>Going Forward</vt:lpstr>
      <vt:lpstr>Strongly Consider This Book!</vt:lpstr>
      <vt:lpstr>ANY QUESTION?</vt:lpstr>
      <vt:lpstr>PowerPoint Presentation</vt:lpstr>
      <vt:lpstr> </vt:lpstr>
      <vt:lpstr>Reflection </vt:lpstr>
      <vt:lpstr>Why leaders need coaching skills </vt:lpstr>
      <vt:lpstr>Coaching</vt:lpstr>
      <vt:lpstr>The Right Time for Coaching </vt:lpstr>
      <vt:lpstr>PowerPoint Presentation</vt:lpstr>
      <vt:lpstr>PowerPoint Presentation</vt:lpstr>
      <vt:lpstr>Discussion points</vt:lpstr>
      <vt:lpstr>PowerPoint Presentation</vt:lpstr>
      <vt:lpstr>Coaching skills  </vt:lpstr>
      <vt:lpstr>Learning Questions</vt:lpstr>
      <vt:lpstr>Learning Questions Exercise</vt:lpstr>
      <vt:lpstr>Feedback </vt:lpstr>
      <vt:lpstr>How to give feedback in coaching sessions</vt:lpstr>
      <vt:lpstr>Feedback Approach </vt:lpstr>
      <vt:lpstr>Self Assessment on Coaching skills </vt:lpstr>
      <vt:lpstr>Reflection</vt:lpstr>
      <vt:lpstr>Reflection </vt:lpstr>
      <vt:lpstr>Mentoring </vt:lpstr>
      <vt:lpstr>The role of the mentor </vt:lpstr>
      <vt:lpstr>Misperceptions of  Mentoring</vt:lpstr>
      <vt:lpstr> Opportunities For Mentoring  </vt:lpstr>
      <vt:lpstr>Reflection </vt:lpstr>
      <vt:lpstr>Benefits of mentoring for the mentor  </vt:lpstr>
      <vt:lpstr>The mentoring conversation</vt:lpstr>
      <vt:lpstr> Phases of Mentoring  </vt:lpstr>
      <vt:lpstr> Phases of Mentoring  </vt:lpstr>
      <vt:lpstr> Phases of Mentoring  </vt:lpstr>
      <vt:lpstr> Commonalities of Coaching and Mentoring </vt:lpstr>
      <vt:lpstr>PowerPoint Presentation</vt:lpstr>
      <vt:lpstr>PowerPoint Presentation</vt:lpstr>
      <vt:lpstr>PowerPoint Presentation</vt:lpstr>
      <vt:lpstr>Emotions…</vt:lpstr>
      <vt:lpstr>Emotions </vt:lpstr>
      <vt:lpstr>Emotions . . .</vt:lpstr>
      <vt:lpstr>EQ or EI </vt:lpstr>
      <vt:lpstr>Relationship Between Observations, Interpretations and Emotions    From F. Kofman, "Emotion, Understanding the Basics"</vt:lpstr>
      <vt:lpstr>Reflection</vt:lpstr>
      <vt:lpstr>EQ</vt:lpstr>
      <vt:lpstr>Emotional Intelligence </vt:lpstr>
      <vt:lpstr> Emotional Intelligence </vt:lpstr>
      <vt:lpstr>Emotional Intelligence Competencies</vt:lpstr>
      <vt:lpstr>Emotional intelligence</vt:lpstr>
      <vt:lpstr>Self Awareness </vt:lpstr>
      <vt:lpstr>Self Management</vt:lpstr>
      <vt:lpstr>Self Motivation </vt:lpstr>
      <vt:lpstr>EMPATHY</vt:lpstr>
      <vt:lpstr>Social Skills </vt:lpstr>
      <vt:lpstr>….Social Skills </vt:lpstr>
      <vt:lpstr>ANY QUESTION?</vt:lpstr>
      <vt:lpstr>PowerPoint Presentation</vt:lpstr>
      <vt:lpstr>Reflection</vt:lpstr>
      <vt:lpstr>What is a team?</vt:lpstr>
      <vt:lpstr>Teamwork and its importance </vt:lpstr>
      <vt:lpstr>Teamwork</vt:lpstr>
      <vt:lpstr> Exercise </vt:lpstr>
      <vt:lpstr>Reflection</vt:lpstr>
      <vt:lpstr>What it takes to be a great team:</vt:lpstr>
      <vt:lpstr>What it takes to be a great team…</vt:lpstr>
      <vt:lpstr>What it takes to be a great team…</vt:lpstr>
      <vt:lpstr>What it takes to be a great team…</vt:lpstr>
      <vt:lpstr>ROPE exercise </vt:lpstr>
      <vt:lpstr>Forming a Team:</vt:lpstr>
      <vt:lpstr>feedback for self and team development </vt:lpstr>
      <vt:lpstr>PowerPoint Presentation</vt:lpstr>
      <vt:lpstr> card game </vt:lpstr>
      <vt:lpstr>PowerPoint Presentation</vt:lpstr>
      <vt:lpstr>Stage one Forming </vt:lpstr>
      <vt:lpstr>Stage two: Storming </vt:lpstr>
      <vt:lpstr>Stage Three: Norming </vt:lpstr>
      <vt:lpstr>Stage Four: Performing </vt:lpstr>
      <vt:lpstr>Stage Five: Adjourning </vt:lpstr>
      <vt:lpstr> Stages of team </vt:lpstr>
      <vt:lpstr> Stages of Team Vs Situational Leadership  </vt:lpstr>
      <vt:lpstr>Effective Team </vt:lpstr>
      <vt:lpstr>Effective Team </vt:lpstr>
      <vt:lpstr>What Drives Team Productivity?</vt:lpstr>
      <vt:lpstr>What Drives Team Positivity?</vt:lpstr>
      <vt:lpstr>Becoming a great team Exercise</vt:lpstr>
      <vt:lpstr>ANY QUESTION?</vt:lpstr>
      <vt:lpstr>Are You Ready To Step Out?</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cp:revision>
  <dcterms:created xsi:type="dcterms:W3CDTF">2025-01-15T13:27:47Z</dcterms:created>
  <dcterms:modified xsi:type="dcterms:W3CDTF">2025-01-15T13:28:14Z</dcterms:modified>
</cp:coreProperties>
</file>